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29" r:id="rId2"/>
  </p:sldMasterIdLst>
  <p:notesMasterIdLst>
    <p:notesMasterId r:id="rId10"/>
  </p:notesMasterIdLst>
  <p:handoutMasterIdLst>
    <p:handoutMasterId r:id="rId11"/>
  </p:handoutMasterIdLst>
  <p:sldIdLst>
    <p:sldId id="940" r:id="rId3"/>
    <p:sldId id="361" r:id="rId4"/>
    <p:sldId id="946" r:id="rId5"/>
    <p:sldId id="942" r:id="rId6"/>
    <p:sldId id="943" r:id="rId7"/>
    <p:sldId id="955" r:id="rId8"/>
    <p:sldId id="945" r:id="rId9"/>
  </p:sldIdLst>
  <p:sldSz cx="9144000" cy="5143500" type="screen16x9"/>
  <p:notesSz cx="9144000" cy="6858000"/>
  <p:defaultTextStyle>
    <a:defPPr>
      <a:defRPr lang="en-US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426"/>
    <a:srgbClr val="76150E"/>
    <a:srgbClr val="836845"/>
    <a:srgbClr val="E8E8E8"/>
    <a:srgbClr val="E4E4E4"/>
    <a:srgbClr val="C4B16A"/>
    <a:srgbClr val="F5EFDF"/>
    <a:srgbClr val="D8CB9C"/>
    <a:srgbClr val="EBDEBF"/>
    <a:srgbClr val="FEE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848" autoAdjust="0"/>
  </p:normalViewPr>
  <p:slideViewPr>
    <p:cSldViewPr snapToObjects="1">
      <p:cViewPr varScale="1">
        <p:scale>
          <a:sx n="87" d="100"/>
          <a:sy n="87" d="100"/>
        </p:scale>
        <p:origin x="-78" y="-2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7134"/>
    </p:cViewPr>
  </p:sorterViewPr>
  <p:notesViewPr>
    <p:cSldViewPr snapToObjects="1">
      <p:cViewPr varScale="1">
        <p:scale>
          <a:sx n="74" d="100"/>
          <a:sy n="74" d="100"/>
        </p:scale>
        <p:origin x="-1908" y="-96"/>
      </p:cViewPr>
      <p:guideLst>
        <p:guide orient="horz" pos="2160"/>
        <p:guide pos="2880"/>
      </p:guideLst>
    </p:cSldViewPr>
  </p:notes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3"/>
          </p:nvPr>
        </p:nvSpPr>
        <p:spPr>
          <a:xfrm>
            <a:off x="8764587" y="228600"/>
            <a:ext cx="37941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5BA55-396F-46DB-98CB-67F5915743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My First Template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CD31-4B7D-4FD2-B052-E296BFBA018F}" type="datetimeFigureOut">
              <a:rPr lang="en-US" smtClean="0"/>
              <a:pPr/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This is me Adam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40C94-5092-4638-9E1F-C533F19764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942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226808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01399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126930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25098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6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8386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ree Blank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601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136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4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95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448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1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9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843790" y="406017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r">
              <a:defRPr sz="2000" b="1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67790" y="758008"/>
            <a:ext cx="4114800" cy="20074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r">
              <a:buNone/>
              <a:defRPr sz="1050" b="1" i="0" baseline="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0" name="Flowchart: Off-page Connector 9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5104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9620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122438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94493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43230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9167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23323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48000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88128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60535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8" name="Flowchart: Off-page Connector 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81BE1-B5EF-8547-895F-F04A970CEC52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44FE9-4F27-0C4A-83C8-8B690603E1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2596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8" name="Flowchart: Off-page Connector 17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4724" y="267471"/>
            <a:ext cx="5638800" cy="353524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54724" y="619462"/>
            <a:ext cx="4114800" cy="200746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4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2" name="Flowchart: Off-page Connector 21"/>
          <p:cNvSpPr/>
          <p:nvPr userDrawn="1"/>
        </p:nvSpPr>
        <p:spPr>
          <a:xfrm rot="5400000">
            <a:off x="8798358" y="94649"/>
            <a:ext cx="288035" cy="403249"/>
          </a:xfrm>
          <a:prstGeom prst="flowChartOffpageConnector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7311" y="152256"/>
            <a:ext cx="381001" cy="274637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>
          <a:xfrm>
            <a:off x="0" y="5048851"/>
            <a:ext cx="9144000" cy="94649"/>
            <a:chOff x="0" y="2573904"/>
            <a:chExt cx="8767278" cy="44695"/>
          </a:xfrm>
        </p:grpSpPr>
        <p:grpSp>
          <p:nvGrpSpPr>
            <p:cNvPr id="4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6" r:id="rId2"/>
    <p:sldLayoutId id="2147483738" r:id="rId3"/>
    <p:sldLayoutId id="2147483695" r:id="rId4"/>
    <p:sldLayoutId id="2147483697" r:id="rId5"/>
    <p:sldLayoutId id="2147483703" r:id="rId6"/>
    <p:sldLayoutId id="2147483698" r:id="rId7"/>
    <p:sldLayoutId id="2147483704" r:id="rId8"/>
    <p:sldLayoutId id="2147483739" r:id="rId9"/>
    <p:sldLayoutId id="2147483706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7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2303E43-16B1-8347-AFEB-947B21BB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69" y="-77402"/>
            <a:ext cx="9183581" cy="481010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снег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55B4AEA-DD55-D942-B932-B29BE81A5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020"/>
          <a:stretch/>
        </p:blipFill>
        <p:spPr>
          <a:xfrm>
            <a:off x="-10958" y="4731930"/>
            <a:ext cx="9169270" cy="4481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46DF01D0-7E77-1A48-AF77-CF4E3F1F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8" y="958754"/>
            <a:ext cx="8813871" cy="2072575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по проектной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</a:t>
            </a:r>
            <a:b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объекту: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газопровода попутного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нефтяного газа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ДНС-1103 – ДНС-1101 «</a:t>
            </a:r>
            <a:r>
              <a:rPr lang="ru-RU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Уньва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b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(переход через р. Яйва, основная и резервные нитки),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ПК54+35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ПК59+49»</a:t>
            </a:r>
            <a:endParaRPr lang="ru-RU" alt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7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136B7D2-B98C-44FD-8D04-7EC62A56497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7C18202-030E-384A-BFA5-C92E0B20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005" y="202216"/>
            <a:ext cx="1132805" cy="914558"/>
          </a:xfrm>
          <a:prstGeom prst="rect">
            <a:avLst/>
          </a:prstGeom>
        </p:spPr>
      </p:pic>
      <p:sp>
        <p:nvSpPr>
          <p:cNvPr id="65" name="Text Placeholder 3">
            <a:extLst>
              <a:ext uri="{FF2B5EF4-FFF2-40B4-BE49-F238E27FC236}">
                <a16:creationId xmlns:a16="http://schemas.microsoft.com/office/drawing/2014/main" xmlns="" id="{E9CB6650-AD65-BD45-93A5-9DD65031D43E}"/>
              </a:ext>
            </a:extLst>
          </p:cNvPr>
          <p:cNvSpPr txBox="1">
            <a:spLocks/>
          </p:cNvSpPr>
          <p:nvPr/>
        </p:nvSpPr>
        <p:spPr>
          <a:xfrm>
            <a:off x="4025018" y="1822859"/>
            <a:ext cx="4537009" cy="231140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Заказчик ООО ЛУКОЙЛ-ПЕРМЬ»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Генеральный проектировщик НПЦ «Нефтегазовый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инжениринг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pPr algn="l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Исполнитель проектной документации ООО «УралГео»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61950" algn="just" defTabSz="914400">
              <a:spcBef>
                <a:spcPct val="20000"/>
              </a:spcBef>
              <a:defRPr/>
            </a:pPr>
            <a:endParaRPr lang="ru-RU" sz="11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361950" algn="just" defTabSz="914400">
              <a:spcBef>
                <a:spcPct val="20000"/>
              </a:spcBef>
              <a:defRPr/>
            </a:pPr>
            <a:r>
              <a:rPr lang="ru-RU" sz="11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</a:t>
            </a:r>
            <a:r>
              <a:rPr lang="ru-RU" sz="1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 на основании </a:t>
            </a:r>
            <a:r>
              <a:rPr lang="ru-RU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задания на проектирование, утвержденного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Первым Заместителем Генерального директора – 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Главным инженером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ООО «ЛУКОЙЛ-ПЕРМЬ» И.И.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Мазеиным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от 01.09.2021 г.</a:t>
            </a:r>
          </a:p>
          <a:p>
            <a:pPr marR="0" lvl="0" indent="3619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0" algn="just">
              <a:tabLst>
                <a:tab pos="629920" algn="l"/>
              </a:tabLst>
            </a:pPr>
            <a:r>
              <a:rPr lang="ru-RU" altLang="ru-RU" sz="11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100" b="1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решения утверждены протоколом НТС </a:t>
            </a:r>
            <a:r>
              <a:rPr lang="ru-RU" altLang="ru-RU" sz="11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№19 </a:t>
            </a:r>
            <a:r>
              <a:rPr lang="ru-RU" altLang="ru-RU" sz="1100" b="1" u="non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altLang="ru-RU" sz="1100" b="1" u="none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.04.2022</a:t>
            </a:r>
            <a:endParaRPr lang="ru-RU" altLang="ru-RU" sz="1100" b="1" u="none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6150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19E6C6-CEBF-1340-A663-285B17B6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07F693F-B71E-264E-8635-A617AD87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58" y="202217"/>
            <a:ext cx="7750713" cy="91455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65D1F67A-4F36-4F45-BBC3-7F43D04E9034}"/>
              </a:ext>
            </a:extLst>
          </p:cNvPr>
          <p:cNvSpPr txBox="1">
            <a:spLocks/>
          </p:cNvSpPr>
          <p:nvPr/>
        </p:nvSpPr>
        <p:spPr>
          <a:xfrm>
            <a:off x="588897" y="441305"/>
            <a:ext cx="5413145" cy="42689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Исходные данные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366" y="1189182"/>
            <a:ext cx="2426970" cy="364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7C18202-030E-384A-BFA5-C92E0B20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005" y="202216"/>
            <a:ext cx="1132805" cy="914558"/>
          </a:xfrm>
          <a:prstGeom prst="rect">
            <a:avLst/>
          </a:prstGeom>
        </p:spPr>
      </p:pic>
      <p:sp>
        <p:nvSpPr>
          <p:cNvPr id="65" name="Text Placeholder 3">
            <a:extLst>
              <a:ext uri="{FF2B5EF4-FFF2-40B4-BE49-F238E27FC236}">
                <a16:creationId xmlns:a16="http://schemas.microsoft.com/office/drawing/2014/main" xmlns="" id="{E9CB6650-AD65-BD45-93A5-9DD65031D43E}"/>
              </a:ext>
            </a:extLst>
          </p:cNvPr>
          <p:cNvSpPr txBox="1">
            <a:spLocks/>
          </p:cNvSpPr>
          <p:nvPr/>
        </p:nvSpPr>
        <p:spPr>
          <a:xfrm>
            <a:off x="5852461" y="1483443"/>
            <a:ext cx="3040063" cy="2369880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357188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 работ расположен на территории МО «Город Березники» Пермского края на левобережном склоне долины реки Кама (Камское водохранилище).</a:t>
            </a:r>
          </a:p>
          <a:p>
            <a:pPr indent="357188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Участок предстоящей застройки расположен в пределах горного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отвода, предоставленного в пользование ООО «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ЕвроХим-Усольский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калийный комбинат» в соответствии с лицензией ПЕМ 024489ТР для геологического изучения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57188" algn="just"/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Проектируемый объект проектируемый участок газопровода частично располагается на территории ООПТ регионального значения охраняемый ландшафт «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Большеситовское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болото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19E6C6-CEBF-1340-A663-285B17B6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07F693F-B71E-264E-8635-A617AD87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58" y="202217"/>
            <a:ext cx="7750713" cy="91455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65D1F67A-4F36-4F45-BBC3-7F43D04E9034}"/>
              </a:ext>
            </a:extLst>
          </p:cNvPr>
          <p:cNvSpPr txBox="1">
            <a:spLocks/>
          </p:cNvSpPr>
          <p:nvPr/>
        </p:nvSpPr>
        <p:spPr>
          <a:xfrm>
            <a:off x="176190" y="360802"/>
            <a:ext cx="7333767" cy="66641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Ситуационный план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(физико-географическая характеристика)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4" y="1246789"/>
            <a:ext cx="57721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872588"/>
      </p:ext>
    </p:extLst>
  </p:cSld>
  <p:clrMapOvr>
    <a:masterClrMapping/>
  </p:clrMapOvr>
  <p:transition spd="med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7C18202-030E-384A-BFA5-C92E0B20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005" y="202216"/>
            <a:ext cx="1132805" cy="91455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19E6C6-CEBF-1340-A663-285B17B6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07F693F-B71E-264E-8635-A617AD87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58" y="202217"/>
            <a:ext cx="7750713" cy="91455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65D1F67A-4F36-4F45-BBC3-7F43D04E9034}"/>
              </a:ext>
            </a:extLst>
          </p:cNvPr>
          <p:cNvSpPr txBox="1">
            <a:spLocks/>
          </p:cNvSpPr>
          <p:nvPr/>
        </p:nvSpPr>
        <p:spPr>
          <a:xfrm>
            <a:off x="320209" y="460612"/>
            <a:ext cx="5413145" cy="42689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Принципиальная технологическая 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схема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E9CB6650-AD65-BD45-93A5-9DD65031D43E}"/>
              </a:ext>
            </a:extLst>
          </p:cNvPr>
          <p:cNvSpPr txBox="1">
            <a:spLocks/>
          </p:cNvSpPr>
          <p:nvPr/>
        </p:nvSpPr>
        <p:spPr>
          <a:xfrm>
            <a:off x="4975249" y="1603712"/>
            <a:ext cx="3802062" cy="275152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indent="361950" algn="just" defTabSz="914400">
              <a:spcBef>
                <a:spcPct val="20000"/>
              </a:spcBef>
              <a:defRPr/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разработки данного проекта: реконструкция газопроводов попутного нефтяного газа «ДНС-1103 – ДНС-1101 «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Уньва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(переход через р. Яйва, основная и резервные нитки), ПК54+35 – ПК59+49», с установкой узлов запорной арматуры</a:t>
            </a:r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0" algn="just"/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0" algn="just"/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Подключение проектируемого газопровода предусмотрено через отводы методом сварки с остановкой существующего трубопровода.</a:t>
            </a:r>
          </a:p>
          <a:p>
            <a:pPr indent="361950" algn="just"/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1950" algn="just"/>
            <a:r>
              <a:rPr lang="ru-RU" sz="11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подключения вновь построенного газопровода, газопровод, выведенный из эксплуатации, демонтируется.</a:t>
            </a:r>
          </a:p>
          <a:p>
            <a:pPr algn="just" defTabSz="914400">
              <a:spcBef>
                <a:spcPct val="20000"/>
              </a:spcBef>
              <a:defRPr/>
            </a:pPr>
            <a:endParaRPr lang="ru-RU" sz="11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76150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1" y="1246789"/>
            <a:ext cx="4709160" cy="343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15982"/>
      </p:ext>
    </p:extLst>
  </p:cSld>
  <p:clrMapOvr>
    <a:masterClrMapping/>
  </p:clrMapOvr>
  <p:transition spd="med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7C18202-030E-384A-BFA5-C92E0B20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005" y="202216"/>
            <a:ext cx="1132805" cy="91455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19E6C6-CEBF-1340-A663-285B17B6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07F693F-B71E-264E-8635-A617AD87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58" y="202217"/>
            <a:ext cx="7750713" cy="91455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65D1F67A-4F36-4F45-BBC3-7F43D04E9034}"/>
              </a:ext>
            </a:extLst>
          </p:cNvPr>
          <p:cNvSpPr txBox="1">
            <a:spLocks/>
          </p:cNvSpPr>
          <p:nvPr/>
        </p:nvSpPr>
        <p:spPr>
          <a:xfrm>
            <a:off x="464222" y="426893"/>
            <a:ext cx="5413145" cy="42689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Состав проектируемых 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7E3ECF-A05E-44C3-AAF8-63E6B2DC2336}"/>
              </a:ext>
            </a:extLst>
          </p:cNvPr>
          <p:cNvSpPr txBox="1"/>
          <p:nvPr/>
        </p:nvSpPr>
        <p:spPr>
          <a:xfrm>
            <a:off x="270356" y="1190663"/>
            <a:ext cx="83341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Проектом предусмотрено строительство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Промысловый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газопровод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(траншейная прокладка) из стальных электросварных прямошовных труб диаметром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325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мм, толщиной стенки 8 мм из стали 20, с внутренним эпоксидным покрытием, с наружным 3-х слойным полимерным покрытием усиленного типа, максимальное давление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1,6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МПа.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Защитное бетонное покрытие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трубопровода «ЗУБ-Кожух» в стальной оцинкованной оболочке</a:t>
            </a:r>
          </a:p>
          <a:p>
            <a:pPr indent="450000" algn="just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Запорная арматура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узел №1 на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ПК0+70,19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узел №2 на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ПК5+34,22 – основная нитка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узел №1 на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ПК0+00,00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узел №2 на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ПК5+24,03.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Проектом предусмотрен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демонтаж:</a:t>
            </a:r>
          </a:p>
          <a:p>
            <a:pPr indent="457200" algn="just">
              <a:lnSpc>
                <a:spcPct val="150000"/>
              </a:lnSpc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существующего промыслового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газопровода (основная и резервная нитки)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труб </a:t>
            </a:r>
            <a:r>
              <a:rPr 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ст.325х8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мм, ст.20</a:t>
            </a:r>
          </a:p>
          <a:p>
            <a:pPr indent="457200" algn="just"/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331934"/>
      </p:ext>
    </p:extLst>
  </p:cSld>
  <p:clrMapOvr>
    <a:masterClrMapping/>
  </p:clrMapOvr>
  <p:transition spd="med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97C18202-030E-384A-BFA5-C92E0B208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5005" y="202216"/>
            <a:ext cx="1132805" cy="91455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219E6C6-CEBF-1340-A663-285B17B6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07F693F-B71E-264E-8635-A617AD87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58" y="202217"/>
            <a:ext cx="7750713" cy="914558"/>
          </a:xfrm>
          <a:prstGeom prst="rect">
            <a:avLst/>
          </a:prstGeom>
        </p:spPr>
      </p:pic>
      <p:sp>
        <p:nvSpPr>
          <p:cNvPr id="20" name="Заголовок 1">
            <a:extLst>
              <a:ext uri="{FF2B5EF4-FFF2-40B4-BE49-F238E27FC236}">
                <a16:creationId xmlns:a16="http://schemas.microsoft.com/office/drawing/2014/main" xmlns="" id="{65D1F67A-4F36-4F45-BBC3-7F43D04E9034}"/>
              </a:ext>
            </a:extLst>
          </p:cNvPr>
          <p:cNvSpPr txBox="1">
            <a:spLocks/>
          </p:cNvSpPr>
          <p:nvPr/>
        </p:nvSpPr>
        <p:spPr>
          <a:xfrm>
            <a:off x="313162" y="520176"/>
            <a:ext cx="7316089" cy="25552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Воздействие на окружающую среду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47E3ECF-A05E-44C3-AAF8-63E6B2DC2336}"/>
              </a:ext>
            </a:extLst>
          </p:cNvPr>
          <p:cNvSpPr txBox="1"/>
          <p:nvPr/>
        </p:nvSpPr>
        <p:spPr>
          <a:xfrm>
            <a:off x="285512" y="1362003"/>
            <a:ext cx="8334133" cy="3591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8775">
              <a:lnSpc>
                <a:spcPct val="130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Негативное 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воздействие на окружающую среду связано с работой строительной техники и механизмов в ходе земляных и строительных работ. </a:t>
            </a:r>
          </a:p>
          <a:p>
            <a:pPr indent="358775">
              <a:lnSpc>
                <a:spcPct val="130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Воздействие на окружающую среду при строительстве будет локальным, краткосрочным и завершится полностью после проведения всех работ.</a:t>
            </a:r>
          </a:p>
          <a:p>
            <a:pPr indent="358775">
              <a:lnSpc>
                <a:spcPct val="130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Изъятие воды из водных объектов и сброс сточных вод проектом не предусматривается. Вода для производственных и хозяйственно-бытовых нужд привозная. Так как большая часть работ будет проводится в пойме р. Яйва, проектом предусмотрены мероприятия по соблюдению режима </a:t>
            </a:r>
            <a:r>
              <a:rPr lang="ru-RU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водоохранной</a:t>
            </a: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зоны водотока.</a:t>
            </a:r>
          </a:p>
          <a:p>
            <a:pPr indent="358775">
              <a:lnSpc>
                <a:spcPct val="130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образующиеся отходы вывозятся на размещение, обезвреживание либо утилизацию по договору со специализированными предприятиями, имеющими лицензии на обращение с отходами.</a:t>
            </a:r>
          </a:p>
          <a:p>
            <a:pPr indent="358775">
              <a:lnSpc>
                <a:spcPct val="130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После завершения строительных и демонтажных работ проектом предусмотрены мероприятия технического и биологического этапов рекультивации.</a:t>
            </a:r>
          </a:p>
          <a:p>
            <a:pPr indent="358775">
              <a:lnSpc>
                <a:spcPct val="130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Проведенная оценка потенциального воздействия на окружающую среду при строительстве и эксплуатации проектируемых сооружений позволяет сделать вывод, что при соблюдении природоохранных мероприятий, предусмотренных проектной документацией, существенных дополнительных и необратимых изменений окружающей среды в районе размещения проектируемых сооружений не произойдет. </a:t>
            </a:r>
          </a:p>
          <a:p>
            <a:pPr indent="358775">
              <a:lnSpc>
                <a:spcPct val="130000"/>
              </a:lnSpc>
            </a:pPr>
            <a:r>
              <a:rPr lang="ru-RU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Планируемая хозяйственная деятельность допустима по экологическим показателям.</a:t>
            </a:r>
            <a:endParaRPr lang="ru-RU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75559"/>
      </p:ext>
    </p:extLst>
  </p:cSld>
  <p:clrMapOvr>
    <a:masterClrMapping/>
  </p:clrMapOvr>
  <p:transition spd="med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3"/>
          <p:cNvSpPr txBox="1">
            <a:spLocks/>
          </p:cNvSpPr>
          <p:nvPr/>
        </p:nvSpPr>
        <p:spPr>
          <a:xfrm>
            <a:off x="1000366" y="2370354"/>
            <a:ext cx="6336770" cy="55399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ru-RU" sz="3600" dirty="0">
                <a:solidFill>
                  <a:schemeClr val="tx1"/>
                </a:solidFill>
              </a:rPr>
              <a:t>           </a:t>
            </a: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152E6AEF-982F-FC44-8630-536C6C517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005" y="202216"/>
            <a:ext cx="1132805" cy="914558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екст, снег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7DA3C8C-3147-744C-BDDC-B50F49404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020"/>
          <a:stretch/>
        </p:blipFill>
        <p:spPr>
          <a:xfrm>
            <a:off x="-10958" y="4731930"/>
            <a:ext cx="9169270" cy="44813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A08B6BBC-4CA8-3841-957F-1A99182A3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958" y="202217"/>
            <a:ext cx="7750713" cy="9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83648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1_Custom Design">
  <a:themeElements>
    <a:clrScheme name="9_Blue_Green T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23759"/>
      </a:accent1>
      <a:accent2>
        <a:srgbClr val="0E5A8B"/>
      </a:accent2>
      <a:accent3>
        <a:srgbClr val="198C8F"/>
      </a:accent3>
      <a:accent4>
        <a:srgbClr val="8BB106"/>
      </a:accent4>
      <a:accent5>
        <a:srgbClr val="63A406"/>
      </a:accent5>
      <a:accent6>
        <a:srgbClr val="4A7B04"/>
      </a:accent6>
      <a:hlink>
        <a:srgbClr val="0066CC"/>
      </a:hlink>
      <a:folHlink>
        <a:srgbClr val="29B5E5"/>
      </a:folHlink>
    </a:clrScheme>
    <a:fontScheme name="Arial">
      <a:majorFont>
        <a:latin typeface="Arial"/>
        <a:ea typeface=""/>
        <a:cs typeface="FontAwesome"/>
      </a:majorFont>
      <a:minorFont>
        <a:latin typeface="Arial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56298</TotalTime>
  <Words>432</Words>
  <Application>Microsoft Office PowerPoint</Application>
  <PresentationFormat>Экран (16:9)</PresentationFormat>
  <Paragraphs>48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1_Custom Design</vt:lpstr>
      <vt:lpstr>Тема Office</vt:lpstr>
      <vt:lpstr>Общественные слушания по проектной документации  по объекту: «Реконструкция газопровода попутного  нефтяного газа ДНС-1103 – ДНС-1101 «Уньва»  (переход через р. Яйва, основная и резервные нитки),  ПК54+35 – ПК59+49»</vt:lpstr>
      <vt:lpstr>Презентация PowerPoint</vt:lpstr>
      <vt:lpstr>Презентация PowerPoint</vt:lpstr>
      <vt:lpstr>Презентация PowerPoint</vt:lpstr>
      <vt:lpstr>м</vt:lpstr>
      <vt:lpstr>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dfdfdfdfd</dc:title>
  <dc:creator>High Tech</dc:creator>
  <cp:lastModifiedBy>Юлия Никулина</cp:lastModifiedBy>
  <cp:revision>7522</cp:revision>
  <dcterms:created xsi:type="dcterms:W3CDTF">2014-09-03T19:30:44Z</dcterms:created>
  <dcterms:modified xsi:type="dcterms:W3CDTF">2022-12-15T16:36:09Z</dcterms:modified>
</cp:coreProperties>
</file>