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  <p:sldMasterId id="2147484048" r:id="rId2"/>
  </p:sldMasterIdLst>
  <p:notesMasterIdLst>
    <p:notesMasterId r:id="rId21"/>
  </p:notesMasterIdLst>
  <p:sldIdLst>
    <p:sldId id="272" r:id="rId3"/>
    <p:sldId id="271" r:id="rId4"/>
    <p:sldId id="280" r:id="rId5"/>
    <p:sldId id="279" r:id="rId6"/>
    <p:sldId id="263" r:id="rId7"/>
    <p:sldId id="289" r:id="rId8"/>
    <p:sldId id="290" r:id="rId9"/>
    <p:sldId id="256" r:id="rId10"/>
    <p:sldId id="277" r:id="rId11"/>
    <p:sldId id="295" r:id="rId12"/>
    <p:sldId id="296" r:id="rId13"/>
    <p:sldId id="267" r:id="rId14"/>
    <p:sldId id="265" r:id="rId15"/>
    <p:sldId id="298" r:id="rId16"/>
    <p:sldId id="299" r:id="rId17"/>
    <p:sldId id="300" r:id="rId18"/>
    <p:sldId id="302" r:id="rId19"/>
    <p:sldId id="275" r:id="rId20"/>
  </p:sldIdLst>
  <p:sldSz cx="9144000" cy="6858000" type="screen4x3"/>
  <p:notesSz cx="6797675" cy="9926638"/>
  <p:defaultTextStyle>
    <a:defPPr>
      <a:defRPr lang="ru-RU"/>
    </a:defPPr>
    <a:lvl1pPr marL="0" algn="l" defTabSz="9116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831" algn="l" defTabSz="9116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661" algn="l" defTabSz="9116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7493" algn="l" defTabSz="9116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3323" algn="l" defTabSz="9116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9151" algn="l" defTabSz="9116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4984" algn="l" defTabSz="9116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0814" algn="l" defTabSz="9116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6642" algn="l" defTabSz="91166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8" autoAdjust="0"/>
    <p:restoredTop sz="94660"/>
  </p:normalViewPr>
  <p:slideViewPr>
    <p:cSldViewPr>
      <p:cViewPr>
        <p:scale>
          <a:sx n="94" d="100"/>
          <a:sy n="94" d="100"/>
        </p:scale>
        <p:origin x="-1092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1CD9E2-50A2-4FA9-84BC-63606D92BA5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F1E42C-F96D-4CC4-B264-B42FD3CA294F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4B3CD05-7CB0-4A4F-9FF4-0F890B710F30}" type="parTrans" cxnId="{C18DFB53-D327-4107-A4A4-8AB01E2CFD01}">
      <dgm:prSet/>
      <dgm:spPr/>
      <dgm:t>
        <a:bodyPr/>
        <a:lstStyle/>
        <a:p>
          <a:endParaRPr lang="ru-RU"/>
        </a:p>
      </dgm:t>
    </dgm:pt>
    <dgm:pt modelId="{D6154F7B-AE24-4F0C-AE0D-017AF32781C3}" type="sibTrans" cxnId="{C18DFB53-D327-4107-A4A4-8AB01E2CFD01}">
      <dgm:prSet/>
      <dgm:spPr/>
      <dgm:t>
        <a:bodyPr/>
        <a:lstStyle/>
        <a:p>
          <a:endParaRPr lang="ru-RU"/>
        </a:p>
      </dgm:t>
    </dgm:pt>
    <dgm:pt modelId="{AD50F0FA-6000-4645-9BA2-B5D9E88297FE}">
      <dgm:prSet phldrT="[Текст]" custT="1"/>
      <dgm:spPr/>
      <dgm:t>
        <a:bodyPr/>
        <a:lstStyle/>
        <a:p>
          <a:r>
            <a:rPr lang="ru-RU" sz="1600" dirty="0" smtClean="0"/>
            <a:t>удельный вес доходов от реализации услуг общественного питания в общей сумме доходов составил не менее </a:t>
          </a:r>
          <a:r>
            <a:rPr lang="ru-RU" sz="1600" b="1" dirty="0" smtClean="0"/>
            <a:t>70 процентов</a:t>
          </a:r>
          <a:endParaRPr lang="ru-RU" sz="1600" b="1" dirty="0"/>
        </a:p>
      </dgm:t>
    </dgm:pt>
    <dgm:pt modelId="{F1E94758-9464-45C3-B5F0-658FAA900CCE}" type="parTrans" cxnId="{6A534170-27E0-443A-8AA2-8575730BD4BB}">
      <dgm:prSet/>
      <dgm:spPr/>
      <dgm:t>
        <a:bodyPr/>
        <a:lstStyle/>
        <a:p>
          <a:endParaRPr lang="ru-RU"/>
        </a:p>
      </dgm:t>
    </dgm:pt>
    <dgm:pt modelId="{B9FD2B24-9E63-4EDC-BDC8-777E2BC5AB51}" type="sibTrans" cxnId="{6A534170-27E0-443A-8AA2-8575730BD4BB}">
      <dgm:prSet/>
      <dgm:spPr/>
      <dgm:t>
        <a:bodyPr/>
        <a:lstStyle/>
        <a:p>
          <a:endParaRPr lang="ru-RU"/>
        </a:p>
      </dgm:t>
    </dgm:pt>
    <dgm:pt modelId="{A1A5AD0D-555A-4B51-BE51-0597D3B59E2F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4B54DC4D-FCE6-4429-874A-86AF7B7DEF46}" type="parTrans" cxnId="{5781B864-9D84-4752-B8DB-F44A63C86125}">
      <dgm:prSet/>
      <dgm:spPr/>
      <dgm:t>
        <a:bodyPr/>
        <a:lstStyle/>
        <a:p>
          <a:endParaRPr lang="ru-RU"/>
        </a:p>
      </dgm:t>
    </dgm:pt>
    <dgm:pt modelId="{114F2830-9048-47EC-B740-06F8B68E217A}" type="sibTrans" cxnId="{5781B864-9D84-4752-B8DB-F44A63C86125}">
      <dgm:prSet/>
      <dgm:spPr/>
      <dgm:t>
        <a:bodyPr/>
        <a:lstStyle/>
        <a:p>
          <a:endParaRPr lang="ru-RU"/>
        </a:p>
      </dgm:t>
    </dgm:pt>
    <dgm:pt modelId="{EBEB3404-C37F-43C5-88D0-85B3D729B55B}">
      <dgm:prSet phldrT="[Текст]" custT="1"/>
      <dgm:spPr/>
      <dgm:t>
        <a:bodyPr/>
        <a:lstStyle/>
        <a:p>
          <a:pPr algn="just"/>
          <a:r>
            <a:rPr lang="ru-RU" sz="1600" dirty="0" smtClean="0"/>
            <a:t>С 01.01.2024 среднемесячный размер выплат, начисленных физлицам за прошлый год, должен быть не ниже среднемесячной начисленной зарплаты в регионах, в которых налогоплательщик сдает расчеты по страховым взноса</a:t>
          </a:r>
          <a:endParaRPr lang="ru-RU" sz="2000" dirty="0"/>
        </a:p>
      </dgm:t>
    </dgm:pt>
    <dgm:pt modelId="{40C6792F-0765-4350-9E91-1A3993F78D54}" type="parTrans" cxnId="{18186B1D-FD19-420C-A16A-E1270DA577FB}">
      <dgm:prSet/>
      <dgm:spPr/>
      <dgm:t>
        <a:bodyPr/>
        <a:lstStyle/>
        <a:p>
          <a:endParaRPr lang="ru-RU"/>
        </a:p>
      </dgm:t>
    </dgm:pt>
    <dgm:pt modelId="{90609F0F-7EF9-44CD-984E-CB0A4395E3C7}" type="sibTrans" cxnId="{18186B1D-FD19-420C-A16A-E1270DA577FB}">
      <dgm:prSet/>
      <dgm:spPr/>
      <dgm:t>
        <a:bodyPr/>
        <a:lstStyle/>
        <a:p>
          <a:endParaRPr lang="ru-RU"/>
        </a:p>
      </dgm:t>
    </dgm:pt>
    <dgm:pt modelId="{45660367-DD5F-46CF-80F5-C3E8E84F5D7D}">
      <dgm:prSet custT="1"/>
      <dgm:spPr>
        <a:ln>
          <a:solidFill>
            <a:srgbClr val="0070C0"/>
          </a:solidFill>
        </a:ln>
      </dgm:spPr>
      <dgm:t>
        <a:bodyPr/>
        <a:lstStyle/>
        <a:p>
          <a:r>
            <a:rPr lang="ru-RU" sz="1600" dirty="0" smtClean="0"/>
            <a:t>сумма доходов не превысила в совокупности </a:t>
          </a:r>
          <a:r>
            <a:rPr lang="ru-RU" sz="1600" b="1" dirty="0" smtClean="0"/>
            <a:t>2 млрд. рублей</a:t>
          </a:r>
          <a:endParaRPr lang="ru-RU" sz="1600" b="1" dirty="0"/>
        </a:p>
      </dgm:t>
    </dgm:pt>
    <dgm:pt modelId="{A96FF076-1C11-4BD1-9CA1-B1A755D712AD}" type="parTrans" cxnId="{6CA58979-AF76-45DD-BD98-94BEFC39D21C}">
      <dgm:prSet/>
      <dgm:spPr/>
      <dgm:t>
        <a:bodyPr/>
        <a:lstStyle/>
        <a:p>
          <a:endParaRPr lang="ru-RU"/>
        </a:p>
      </dgm:t>
    </dgm:pt>
    <dgm:pt modelId="{39C32F51-49F3-4415-AF78-0CE8DF784134}" type="sibTrans" cxnId="{6CA58979-AF76-45DD-BD98-94BEFC39D21C}">
      <dgm:prSet/>
      <dgm:spPr/>
      <dgm:t>
        <a:bodyPr/>
        <a:lstStyle/>
        <a:p>
          <a:endParaRPr lang="ru-RU"/>
        </a:p>
      </dgm:t>
    </dgm:pt>
    <dgm:pt modelId="{B9D0DBB2-FD72-4D96-84A3-EE4359DF9B0B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970519BD-2E04-47A8-AFB2-7AEDDD0780D5}" type="sibTrans" cxnId="{CB1BF5B4-0ED0-4753-900E-AB4669E7435B}">
      <dgm:prSet/>
      <dgm:spPr/>
      <dgm:t>
        <a:bodyPr/>
        <a:lstStyle/>
        <a:p>
          <a:endParaRPr lang="ru-RU"/>
        </a:p>
      </dgm:t>
    </dgm:pt>
    <dgm:pt modelId="{E086CC73-2F7E-46E4-8E21-5E54EC4FCE7E}" type="parTrans" cxnId="{CB1BF5B4-0ED0-4753-900E-AB4669E7435B}">
      <dgm:prSet/>
      <dgm:spPr/>
      <dgm:t>
        <a:bodyPr/>
        <a:lstStyle/>
        <a:p>
          <a:endParaRPr lang="ru-RU"/>
        </a:p>
      </dgm:t>
    </dgm:pt>
    <dgm:pt modelId="{85E585E3-F863-446B-8E85-5F51706D1592}" type="pres">
      <dgm:prSet presAssocID="{671CD9E2-50A2-4FA9-84BC-63606D92BA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C50341-27C9-4FB5-BB23-9EC19A404EA5}" type="pres">
      <dgm:prSet presAssocID="{B9D0DBB2-FD72-4D96-84A3-EE4359DF9B0B}" presName="composite" presStyleCnt="0"/>
      <dgm:spPr/>
    </dgm:pt>
    <dgm:pt modelId="{A90892A3-FE03-4950-9D3F-F8504FBB1564}" type="pres">
      <dgm:prSet presAssocID="{B9D0DBB2-FD72-4D96-84A3-EE4359DF9B0B}" presName="parentText" presStyleLbl="alignNode1" presStyleIdx="0" presStyleCnt="3" custScaleX="103109" custScaleY="117660" custLinFactNeighborX="-266" custLinFactNeighborY="-486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0E24D-5E2F-4A66-B6D0-76AA323AAB8E}" type="pres">
      <dgm:prSet presAssocID="{B9D0DBB2-FD72-4D96-84A3-EE4359DF9B0B}" presName="descendantText" presStyleLbl="alignAcc1" presStyleIdx="0" presStyleCnt="3" custScaleX="95189" custScaleY="100000" custLinFactNeighborX="-159" custLinFactNeighborY="-8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E63EF-BE2A-4337-A7EA-7EA8A509AA9C}" type="pres">
      <dgm:prSet presAssocID="{970519BD-2E04-47A8-AFB2-7AEDDD0780D5}" presName="sp" presStyleCnt="0"/>
      <dgm:spPr/>
    </dgm:pt>
    <dgm:pt modelId="{31F538FD-30B9-41F6-A8C9-DDA45E95F68C}" type="pres">
      <dgm:prSet presAssocID="{2DF1E42C-F96D-4CC4-B264-B42FD3CA294F}" presName="composite" presStyleCnt="0"/>
      <dgm:spPr/>
    </dgm:pt>
    <dgm:pt modelId="{DCC74F55-FA20-4A2D-8D47-94FF14291A0F}" type="pres">
      <dgm:prSet presAssocID="{2DF1E42C-F96D-4CC4-B264-B42FD3CA294F}" presName="parentText" presStyleLbl="alignNode1" presStyleIdx="1" presStyleCnt="3" custScaleX="100000" custLinFactNeighborX="-1964" custLinFactNeighborY="-165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AD326-53C7-4137-A874-7AE097863FA1}" type="pres">
      <dgm:prSet presAssocID="{2DF1E42C-F96D-4CC4-B264-B42FD3CA294F}" presName="descendantText" presStyleLbl="alignAcc1" presStyleIdx="1" presStyleCnt="3" custScaleX="95043" custScaleY="193302" custLinFactNeighborX="-483" custLinFactNeighborY="-38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2DA0C-39C1-4455-A27C-26B9DBE0E4F2}" type="pres">
      <dgm:prSet presAssocID="{D6154F7B-AE24-4F0C-AE0D-017AF32781C3}" presName="sp" presStyleCnt="0"/>
      <dgm:spPr/>
    </dgm:pt>
    <dgm:pt modelId="{9E0BD04E-0F2D-4EE2-B9DB-67E743FD4C2E}" type="pres">
      <dgm:prSet presAssocID="{A1A5AD0D-555A-4B51-BE51-0597D3B59E2F}" presName="composite" presStyleCnt="0"/>
      <dgm:spPr/>
    </dgm:pt>
    <dgm:pt modelId="{2F33FE9C-A7B6-4F15-AE9C-8790377769E8}" type="pres">
      <dgm:prSet presAssocID="{A1A5AD0D-555A-4B51-BE51-0597D3B59E2F}" presName="parentText" presStyleLbl="alignNode1" presStyleIdx="2" presStyleCnt="3" custScaleX="100353" custScaleY="112362" custLinFactNeighborX="689" custLinFactNeighborY="-454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3FD67-4A3E-4B79-80C8-3D678EE06725}" type="pres">
      <dgm:prSet presAssocID="{A1A5AD0D-555A-4B51-BE51-0597D3B59E2F}" presName="descendantText" presStyleLbl="alignAcc1" presStyleIdx="2" presStyleCnt="3" custScaleX="96078" custScaleY="345100" custLinFactNeighborX="-601" custLinFactNeighborY="4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2E5400-1862-41DE-A6C1-1C87076AC86D}" type="presOf" srcId="{AD50F0FA-6000-4645-9BA2-B5D9E88297FE}" destId="{373AD326-53C7-4137-A874-7AE097863FA1}" srcOrd="0" destOrd="0" presId="urn:microsoft.com/office/officeart/2005/8/layout/chevron2"/>
    <dgm:cxn modelId="{6F6A23C6-B28F-40F2-B8D6-70DE28DE5E02}" type="presOf" srcId="{A1A5AD0D-555A-4B51-BE51-0597D3B59E2F}" destId="{2F33FE9C-A7B6-4F15-AE9C-8790377769E8}" srcOrd="0" destOrd="0" presId="urn:microsoft.com/office/officeart/2005/8/layout/chevron2"/>
    <dgm:cxn modelId="{294C6C7A-9D02-4B1E-A68F-DD7067111970}" type="presOf" srcId="{671CD9E2-50A2-4FA9-84BC-63606D92BA59}" destId="{85E585E3-F863-446B-8E85-5F51706D1592}" srcOrd="0" destOrd="0" presId="urn:microsoft.com/office/officeart/2005/8/layout/chevron2"/>
    <dgm:cxn modelId="{3D93DE0D-41D5-4B8C-9E35-4203A350ED16}" type="presOf" srcId="{B9D0DBB2-FD72-4D96-84A3-EE4359DF9B0B}" destId="{A90892A3-FE03-4950-9D3F-F8504FBB1564}" srcOrd="0" destOrd="0" presId="urn:microsoft.com/office/officeart/2005/8/layout/chevron2"/>
    <dgm:cxn modelId="{58B2CEA3-A25E-4204-92C6-DFA9115CD0BB}" type="presOf" srcId="{EBEB3404-C37F-43C5-88D0-85B3D729B55B}" destId="{3173FD67-4A3E-4B79-80C8-3D678EE06725}" srcOrd="0" destOrd="0" presId="urn:microsoft.com/office/officeart/2005/8/layout/chevron2"/>
    <dgm:cxn modelId="{C18DFB53-D327-4107-A4A4-8AB01E2CFD01}" srcId="{671CD9E2-50A2-4FA9-84BC-63606D92BA59}" destId="{2DF1E42C-F96D-4CC4-B264-B42FD3CA294F}" srcOrd="1" destOrd="0" parTransId="{64B3CD05-7CB0-4A4F-9FF4-0F890B710F30}" sibTransId="{D6154F7B-AE24-4F0C-AE0D-017AF32781C3}"/>
    <dgm:cxn modelId="{18186B1D-FD19-420C-A16A-E1270DA577FB}" srcId="{A1A5AD0D-555A-4B51-BE51-0597D3B59E2F}" destId="{EBEB3404-C37F-43C5-88D0-85B3D729B55B}" srcOrd="0" destOrd="0" parTransId="{40C6792F-0765-4350-9E91-1A3993F78D54}" sibTransId="{90609F0F-7EF9-44CD-984E-CB0A4395E3C7}"/>
    <dgm:cxn modelId="{CB1BF5B4-0ED0-4753-900E-AB4669E7435B}" srcId="{671CD9E2-50A2-4FA9-84BC-63606D92BA59}" destId="{B9D0DBB2-FD72-4D96-84A3-EE4359DF9B0B}" srcOrd="0" destOrd="0" parTransId="{E086CC73-2F7E-46E4-8E21-5E54EC4FCE7E}" sibTransId="{970519BD-2E04-47A8-AFB2-7AEDDD0780D5}"/>
    <dgm:cxn modelId="{6A534170-27E0-443A-8AA2-8575730BD4BB}" srcId="{2DF1E42C-F96D-4CC4-B264-B42FD3CA294F}" destId="{AD50F0FA-6000-4645-9BA2-B5D9E88297FE}" srcOrd="0" destOrd="0" parTransId="{F1E94758-9464-45C3-B5F0-658FAA900CCE}" sibTransId="{B9FD2B24-9E63-4EDC-BDC8-777E2BC5AB51}"/>
    <dgm:cxn modelId="{5781B864-9D84-4752-B8DB-F44A63C86125}" srcId="{671CD9E2-50A2-4FA9-84BC-63606D92BA59}" destId="{A1A5AD0D-555A-4B51-BE51-0597D3B59E2F}" srcOrd="2" destOrd="0" parTransId="{4B54DC4D-FCE6-4429-874A-86AF7B7DEF46}" sibTransId="{114F2830-9048-47EC-B740-06F8B68E217A}"/>
    <dgm:cxn modelId="{6CA58979-AF76-45DD-BD98-94BEFC39D21C}" srcId="{B9D0DBB2-FD72-4D96-84A3-EE4359DF9B0B}" destId="{45660367-DD5F-46CF-80F5-C3E8E84F5D7D}" srcOrd="0" destOrd="0" parTransId="{A96FF076-1C11-4BD1-9CA1-B1A755D712AD}" sibTransId="{39C32F51-49F3-4415-AF78-0CE8DF784134}"/>
    <dgm:cxn modelId="{FADFCB83-1B66-4104-8B29-EB7B5461BB4A}" type="presOf" srcId="{2DF1E42C-F96D-4CC4-B264-B42FD3CA294F}" destId="{DCC74F55-FA20-4A2D-8D47-94FF14291A0F}" srcOrd="0" destOrd="0" presId="urn:microsoft.com/office/officeart/2005/8/layout/chevron2"/>
    <dgm:cxn modelId="{32D7B84C-5BCA-4287-874C-9309926E84A7}" type="presOf" srcId="{45660367-DD5F-46CF-80F5-C3E8E84F5D7D}" destId="{9690E24D-5E2F-4A66-B6D0-76AA323AAB8E}" srcOrd="0" destOrd="0" presId="urn:microsoft.com/office/officeart/2005/8/layout/chevron2"/>
    <dgm:cxn modelId="{3853C0E3-9FB7-450D-8E24-BE233534B4F8}" type="presParOf" srcId="{85E585E3-F863-446B-8E85-5F51706D1592}" destId="{A0C50341-27C9-4FB5-BB23-9EC19A404EA5}" srcOrd="0" destOrd="0" presId="urn:microsoft.com/office/officeart/2005/8/layout/chevron2"/>
    <dgm:cxn modelId="{F6EAB241-9FA1-44C6-9832-7BB4FA8CA3C1}" type="presParOf" srcId="{A0C50341-27C9-4FB5-BB23-9EC19A404EA5}" destId="{A90892A3-FE03-4950-9D3F-F8504FBB1564}" srcOrd="0" destOrd="0" presId="urn:microsoft.com/office/officeart/2005/8/layout/chevron2"/>
    <dgm:cxn modelId="{7102A5AF-C1A0-4800-A408-ADB02D98FD5A}" type="presParOf" srcId="{A0C50341-27C9-4FB5-BB23-9EC19A404EA5}" destId="{9690E24D-5E2F-4A66-B6D0-76AA323AAB8E}" srcOrd="1" destOrd="0" presId="urn:microsoft.com/office/officeart/2005/8/layout/chevron2"/>
    <dgm:cxn modelId="{126C0023-B817-4FAE-9E55-44BA4F1C449F}" type="presParOf" srcId="{85E585E3-F863-446B-8E85-5F51706D1592}" destId="{D3CE63EF-BE2A-4337-A7EA-7EA8A509AA9C}" srcOrd="1" destOrd="0" presId="urn:microsoft.com/office/officeart/2005/8/layout/chevron2"/>
    <dgm:cxn modelId="{71D107C5-6085-48DA-83A6-B484D40517C8}" type="presParOf" srcId="{85E585E3-F863-446B-8E85-5F51706D1592}" destId="{31F538FD-30B9-41F6-A8C9-DDA45E95F68C}" srcOrd="2" destOrd="0" presId="urn:microsoft.com/office/officeart/2005/8/layout/chevron2"/>
    <dgm:cxn modelId="{079BA771-56FA-49E9-AA99-7FD78975D73E}" type="presParOf" srcId="{31F538FD-30B9-41F6-A8C9-DDA45E95F68C}" destId="{DCC74F55-FA20-4A2D-8D47-94FF14291A0F}" srcOrd="0" destOrd="0" presId="urn:microsoft.com/office/officeart/2005/8/layout/chevron2"/>
    <dgm:cxn modelId="{3116E491-E2A9-41EF-9676-885937289EB0}" type="presParOf" srcId="{31F538FD-30B9-41F6-A8C9-DDA45E95F68C}" destId="{373AD326-53C7-4137-A874-7AE097863FA1}" srcOrd="1" destOrd="0" presId="urn:microsoft.com/office/officeart/2005/8/layout/chevron2"/>
    <dgm:cxn modelId="{9C6A1BE8-65BD-400E-B13B-69337639187A}" type="presParOf" srcId="{85E585E3-F863-446B-8E85-5F51706D1592}" destId="{0B42DA0C-39C1-4455-A27C-26B9DBE0E4F2}" srcOrd="3" destOrd="0" presId="urn:microsoft.com/office/officeart/2005/8/layout/chevron2"/>
    <dgm:cxn modelId="{DB9D5F14-B339-43D0-8E43-2C8313E0AC16}" type="presParOf" srcId="{85E585E3-F863-446B-8E85-5F51706D1592}" destId="{9E0BD04E-0F2D-4EE2-B9DB-67E743FD4C2E}" srcOrd="4" destOrd="0" presId="urn:microsoft.com/office/officeart/2005/8/layout/chevron2"/>
    <dgm:cxn modelId="{DB690C12-E348-4352-852F-CFA4966EBDB8}" type="presParOf" srcId="{9E0BD04E-0F2D-4EE2-B9DB-67E743FD4C2E}" destId="{2F33FE9C-A7B6-4F15-AE9C-8790377769E8}" srcOrd="0" destOrd="0" presId="urn:microsoft.com/office/officeart/2005/8/layout/chevron2"/>
    <dgm:cxn modelId="{31C2035A-01EC-419E-ADAB-3998ADCB1EA7}" type="presParOf" srcId="{9E0BD04E-0F2D-4EE2-B9DB-67E743FD4C2E}" destId="{3173FD67-4A3E-4B79-80C8-3D678EE0672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1CD9E2-50A2-4FA9-84BC-63606D92BA5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D0DBB2-FD72-4D96-84A3-EE4359DF9B0B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E086CC73-2F7E-46E4-8E21-5E54EC4FCE7E}" type="parTrans" cxnId="{CB1BF5B4-0ED0-4753-900E-AB4669E7435B}">
      <dgm:prSet/>
      <dgm:spPr/>
      <dgm:t>
        <a:bodyPr/>
        <a:lstStyle/>
        <a:p>
          <a:endParaRPr lang="ru-RU"/>
        </a:p>
      </dgm:t>
    </dgm:pt>
    <dgm:pt modelId="{970519BD-2E04-47A8-AFB2-7AEDDD0780D5}" type="sibTrans" cxnId="{CB1BF5B4-0ED0-4753-900E-AB4669E7435B}">
      <dgm:prSet/>
      <dgm:spPr/>
      <dgm:t>
        <a:bodyPr/>
        <a:lstStyle/>
        <a:p>
          <a:endParaRPr lang="ru-RU"/>
        </a:p>
      </dgm:t>
    </dgm:pt>
    <dgm:pt modelId="{9019FA77-7619-4358-BD78-BA59698A2F13}">
      <dgm:prSet phldrT="[Текст]" custT="1"/>
      <dgm:spPr/>
      <dgm:t>
        <a:bodyPr/>
        <a:lstStyle/>
        <a:p>
          <a:r>
            <a:rPr lang="ru-RU" sz="1800" b="1" dirty="0" smtClean="0"/>
            <a:t>ИП и организации</a:t>
          </a:r>
          <a:endParaRPr lang="ru-RU" sz="1800" b="1" dirty="0"/>
        </a:p>
      </dgm:t>
    </dgm:pt>
    <dgm:pt modelId="{CC57AA4B-C104-4464-8689-2ED19A2DD3E2}" type="parTrans" cxnId="{1C688708-22F1-4842-B38B-82ACE89821C6}">
      <dgm:prSet/>
      <dgm:spPr/>
      <dgm:t>
        <a:bodyPr/>
        <a:lstStyle/>
        <a:p>
          <a:endParaRPr lang="ru-RU"/>
        </a:p>
      </dgm:t>
    </dgm:pt>
    <dgm:pt modelId="{FF514960-D8BB-4D93-BE5B-9F61169FABB6}" type="sibTrans" cxnId="{1C688708-22F1-4842-B38B-82ACE89821C6}">
      <dgm:prSet/>
      <dgm:spPr/>
      <dgm:t>
        <a:bodyPr/>
        <a:lstStyle/>
        <a:p>
          <a:endParaRPr lang="ru-RU"/>
        </a:p>
      </dgm:t>
    </dgm:pt>
    <dgm:pt modelId="{2DF1E42C-F96D-4CC4-B264-B42FD3CA294F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4B3CD05-7CB0-4A4F-9FF4-0F890B710F30}" type="parTrans" cxnId="{C18DFB53-D327-4107-A4A4-8AB01E2CFD01}">
      <dgm:prSet/>
      <dgm:spPr/>
      <dgm:t>
        <a:bodyPr/>
        <a:lstStyle/>
        <a:p>
          <a:endParaRPr lang="ru-RU"/>
        </a:p>
      </dgm:t>
    </dgm:pt>
    <dgm:pt modelId="{D6154F7B-AE24-4F0C-AE0D-017AF32781C3}" type="sibTrans" cxnId="{C18DFB53-D327-4107-A4A4-8AB01E2CFD01}">
      <dgm:prSet/>
      <dgm:spPr/>
      <dgm:t>
        <a:bodyPr/>
        <a:lstStyle/>
        <a:p>
          <a:endParaRPr lang="ru-RU"/>
        </a:p>
      </dgm:t>
    </dgm:pt>
    <dgm:pt modelId="{AD50F0FA-6000-4645-9BA2-B5D9E88297FE}">
      <dgm:prSet phldrT="[Текст]" custT="1"/>
      <dgm:spPr/>
      <dgm:t>
        <a:bodyPr/>
        <a:lstStyle/>
        <a:p>
          <a:r>
            <a:rPr lang="ru-RU" sz="1800" b="1" dirty="0" smtClean="0"/>
            <a:t>Все отрасли</a:t>
          </a:r>
          <a:endParaRPr lang="ru-RU" sz="1800" b="1" dirty="0"/>
        </a:p>
      </dgm:t>
    </dgm:pt>
    <dgm:pt modelId="{F1E94758-9464-45C3-B5F0-658FAA900CCE}" type="parTrans" cxnId="{6A534170-27E0-443A-8AA2-8575730BD4BB}">
      <dgm:prSet/>
      <dgm:spPr/>
      <dgm:t>
        <a:bodyPr/>
        <a:lstStyle/>
        <a:p>
          <a:endParaRPr lang="ru-RU"/>
        </a:p>
      </dgm:t>
    </dgm:pt>
    <dgm:pt modelId="{B9FD2B24-9E63-4EDC-BDC8-777E2BC5AB51}" type="sibTrans" cxnId="{6A534170-27E0-443A-8AA2-8575730BD4BB}">
      <dgm:prSet/>
      <dgm:spPr/>
      <dgm:t>
        <a:bodyPr/>
        <a:lstStyle/>
        <a:p>
          <a:endParaRPr lang="ru-RU"/>
        </a:p>
      </dgm:t>
    </dgm:pt>
    <dgm:pt modelId="{A1A5AD0D-555A-4B51-BE51-0597D3B59E2F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4B54DC4D-FCE6-4429-874A-86AF7B7DEF46}" type="parTrans" cxnId="{5781B864-9D84-4752-B8DB-F44A63C86125}">
      <dgm:prSet/>
      <dgm:spPr/>
      <dgm:t>
        <a:bodyPr/>
        <a:lstStyle/>
        <a:p>
          <a:endParaRPr lang="ru-RU"/>
        </a:p>
      </dgm:t>
    </dgm:pt>
    <dgm:pt modelId="{114F2830-9048-47EC-B740-06F8B68E217A}" type="sibTrans" cxnId="{5781B864-9D84-4752-B8DB-F44A63C86125}">
      <dgm:prSet/>
      <dgm:spPr/>
      <dgm:t>
        <a:bodyPr/>
        <a:lstStyle/>
        <a:p>
          <a:endParaRPr lang="ru-RU"/>
        </a:p>
      </dgm:t>
    </dgm:pt>
    <dgm:pt modelId="{EBEB3404-C37F-43C5-88D0-85B3D729B55B}">
      <dgm:prSet phldrT="[Текст]" custT="1"/>
      <dgm:spPr/>
      <dgm:t>
        <a:bodyPr/>
        <a:lstStyle/>
        <a:p>
          <a:r>
            <a:rPr lang="ru-RU" sz="1800" b="1" dirty="0" smtClean="0"/>
            <a:t>Физическое лицо не является действующим ИП по состоянию на 01.09.2021</a:t>
          </a:r>
          <a:endParaRPr lang="ru-RU" sz="1800" b="1" dirty="0"/>
        </a:p>
      </dgm:t>
    </dgm:pt>
    <dgm:pt modelId="{40C6792F-0765-4350-9E91-1A3993F78D54}" type="parTrans" cxnId="{18186B1D-FD19-420C-A16A-E1270DA577FB}">
      <dgm:prSet/>
      <dgm:spPr/>
      <dgm:t>
        <a:bodyPr/>
        <a:lstStyle/>
        <a:p>
          <a:endParaRPr lang="ru-RU"/>
        </a:p>
      </dgm:t>
    </dgm:pt>
    <dgm:pt modelId="{90609F0F-7EF9-44CD-984E-CB0A4395E3C7}" type="sibTrans" cxnId="{18186B1D-FD19-420C-A16A-E1270DA577FB}">
      <dgm:prSet/>
      <dgm:spPr/>
      <dgm:t>
        <a:bodyPr/>
        <a:lstStyle/>
        <a:p>
          <a:endParaRPr lang="ru-RU"/>
        </a:p>
      </dgm:t>
    </dgm:pt>
    <dgm:pt modelId="{85E585E3-F863-446B-8E85-5F51706D1592}" type="pres">
      <dgm:prSet presAssocID="{671CD9E2-50A2-4FA9-84BC-63606D92BA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C50341-27C9-4FB5-BB23-9EC19A404EA5}" type="pres">
      <dgm:prSet presAssocID="{B9D0DBB2-FD72-4D96-84A3-EE4359DF9B0B}" presName="composite" presStyleCnt="0"/>
      <dgm:spPr/>
    </dgm:pt>
    <dgm:pt modelId="{A90892A3-FE03-4950-9D3F-F8504FBB1564}" type="pres">
      <dgm:prSet presAssocID="{B9D0DBB2-FD72-4D96-84A3-EE4359DF9B0B}" presName="parentText" presStyleLbl="alignNode1" presStyleIdx="0" presStyleCnt="3" custScaleX="103109" custScaleY="117660" custLinFactNeighborX="0" custLinFactNeighborY="-49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90E24D-5E2F-4A66-B6D0-76AA323AAB8E}" type="pres">
      <dgm:prSet presAssocID="{B9D0DBB2-FD72-4D96-84A3-EE4359DF9B0B}" presName="descendantText" presStyleLbl="alignAcc1" presStyleIdx="0" presStyleCnt="3" custScaleX="99389" custScaleY="100000" custLinFactNeighborX="-675" custLinFactNeighborY="48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E63EF-BE2A-4337-A7EA-7EA8A509AA9C}" type="pres">
      <dgm:prSet presAssocID="{970519BD-2E04-47A8-AFB2-7AEDDD0780D5}" presName="sp" presStyleCnt="0"/>
      <dgm:spPr/>
    </dgm:pt>
    <dgm:pt modelId="{31F538FD-30B9-41F6-A8C9-DDA45E95F68C}" type="pres">
      <dgm:prSet presAssocID="{2DF1E42C-F96D-4CC4-B264-B42FD3CA294F}" presName="composite" presStyleCnt="0"/>
      <dgm:spPr/>
    </dgm:pt>
    <dgm:pt modelId="{DCC74F55-FA20-4A2D-8D47-94FF14291A0F}" type="pres">
      <dgm:prSet presAssocID="{2DF1E42C-F96D-4CC4-B264-B42FD3CA294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AD326-53C7-4137-A874-7AE097863FA1}" type="pres">
      <dgm:prSet presAssocID="{2DF1E42C-F96D-4CC4-B264-B42FD3CA294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2DA0C-39C1-4455-A27C-26B9DBE0E4F2}" type="pres">
      <dgm:prSet presAssocID="{D6154F7B-AE24-4F0C-AE0D-017AF32781C3}" presName="sp" presStyleCnt="0"/>
      <dgm:spPr/>
    </dgm:pt>
    <dgm:pt modelId="{9E0BD04E-0F2D-4EE2-B9DB-67E743FD4C2E}" type="pres">
      <dgm:prSet presAssocID="{A1A5AD0D-555A-4B51-BE51-0597D3B59E2F}" presName="composite" presStyleCnt="0"/>
      <dgm:spPr/>
    </dgm:pt>
    <dgm:pt modelId="{2F33FE9C-A7B6-4F15-AE9C-8790377769E8}" type="pres">
      <dgm:prSet presAssocID="{A1A5AD0D-555A-4B51-BE51-0597D3B59E2F}" presName="parentText" presStyleLbl="alignNode1" presStyleIdx="2" presStyleCnt="3" custLinFactNeighborX="0" custLinFactNeighborY="169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3FD67-4A3E-4B79-80C8-3D678EE06725}" type="pres">
      <dgm:prSet presAssocID="{A1A5AD0D-555A-4B51-BE51-0597D3B59E2F}" presName="descendantText" presStyleLbl="alignAcc1" presStyleIdx="2" presStyleCnt="3" custScaleY="132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51C92F-37BB-41FB-B647-DFA2D0A4643C}" type="presOf" srcId="{AD50F0FA-6000-4645-9BA2-B5D9E88297FE}" destId="{373AD326-53C7-4137-A874-7AE097863FA1}" srcOrd="0" destOrd="0" presId="urn:microsoft.com/office/officeart/2005/8/layout/chevron2"/>
    <dgm:cxn modelId="{1D73BC1C-68E0-44D4-8F58-D369F9715091}" type="presOf" srcId="{B9D0DBB2-FD72-4D96-84A3-EE4359DF9B0B}" destId="{A90892A3-FE03-4950-9D3F-F8504FBB1564}" srcOrd="0" destOrd="0" presId="urn:microsoft.com/office/officeart/2005/8/layout/chevron2"/>
    <dgm:cxn modelId="{EFDB6DBE-5E00-4481-B1A9-6A85B671910A}" type="presOf" srcId="{2DF1E42C-F96D-4CC4-B264-B42FD3CA294F}" destId="{DCC74F55-FA20-4A2D-8D47-94FF14291A0F}" srcOrd="0" destOrd="0" presId="urn:microsoft.com/office/officeart/2005/8/layout/chevron2"/>
    <dgm:cxn modelId="{1C688708-22F1-4842-B38B-82ACE89821C6}" srcId="{B9D0DBB2-FD72-4D96-84A3-EE4359DF9B0B}" destId="{9019FA77-7619-4358-BD78-BA59698A2F13}" srcOrd="0" destOrd="0" parTransId="{CC57AA4B-C104-4464-8689-2ED19A2DD3E2}" sibTransId="{FF514960-D8BB-4D93-BE5B-9F61169FABB6}"/>
    <dgm:cxn modelId="{CA94BEDA-0AEB-4FCE-87E6-43786EA135F4}" type="presOf" srcId="{671CD9E2-50A2-4FA9-84BC-63606D92BA59}" destId="{85E585E3-F863-446B-8E85-5F51706D1592}" srcOrd="0" destOrd="0" presId="urn:microsoft.com/office/officeart/2005/8/layout/chevron2"/>
    <dgm:cxn modelId="{C763C9F1-0DAE-4938-B28D-1DE05F771F71}" type="presOf" srcId="{A1A5AD0D-555A-4B51-BE51-0597D3B59E2F}" destId="{2F33FE9C-A7B6-4F15-AE9C-8790377769E8}" srcOrd="0" destOrd="0" presId="urn:microsoft.com/office/officeart/2005/8/layout/chevron2"/>
    <dgm:cxn modelId="{C18DFB53-D327-4107-A4A4-8AB01E2CFD01}" srcId="{671CD9E2-50A2-4FA9-84BC-63606D92BA59}" destId="{2DF1E42C-F96D-4CC4-B264-B42FD3CA294F}" srcOrd="1" destOrd="0" parTransId="{64B3CD05-7CB0-4A4F-9FF4-0F890B710F30}" sibTransId="{D6154F7B-AE24-4F0C-AE0D-017AF32781C3}"/>
    <dgm:cxn modelId="{18186B1D-FD19-420C-A16A-E1270DA577FB}" srcId="{A1A5AD0D-555A-4B51-BE51-0597D3B59E2F}" destId="{EBEB3404-C37F-43C5-88D0-85B3D729B55B}" srcOrd="0" destOrd="0" parTransId="{40C6792F-0765-4350-9E91-1A3993F78D54}" sibTransId="{90609F0F-7EF9-44CD-984E-CB0A4395E3C7}"/>
    <dgm:cxn modelId="{CB1BF5B4-0ED0-4753-900E-AB4669E7435B}" srcId="{671CD9E2-50A2-4FA9-84BC-63606D92BA59}" destId="{B9D0DBB2-FD72-4D96-84A3-EE4359DF9B0B}" srcOrd="0" destOrd="0" parTransId="{E086CC73-2F7E-46E4-8E21-5E54EC4FCE7E}" sibTransId="{970519BD-2E04-47A8-AFB2-7AEDDD0780D5}"/>
    <dgm:cxn modelId="{E29F6C23-7F82-4667-B9E8-E583AAD8869B}" type="presOf" srcId="{EBEB3404-C37F-43C5-88D0-85B3D729B55B}" destId="{3173FD67-4A3E-4B79-80C8-3D678EE06725}" srcOrd="0" destOrd="0" presId="urn:microsoft.com/office/officeart/2005/8/layout/chevron2"/>
    <dgm:cxn modelId="{6A534170-27E0-443A-8AA2-8575730BD4BB}" srcId="{2DF1E42C-F96D-4CC4-B264-B42FD3CA294F}" destId="{AD50F0FA-6000-4645-9BA2-B5D9E88297FE}" srcOrd="0" destOrd="0" parTransId="{F1E94758-9464-45C3-B5F0-658FAA900CCE}" sibTransId="{B9FD2B24-9E63-4EDC-BDC8-777E2BC5AB51}"/>
    <dgm:cxn modelId="{5781B864-9D84-4752-B8DB-F44A63C86125}" srcId="{671CD9E2-50A2-4FA9-84BC-63606D92BA59}" destId="{A1A5AD0D-555A-4B51-BE51-0597D3B59E2F}" srcOrd="2" destOrd="0" parTransId="{4B54DC4D-FCE6-4429-874A-86AF7B7DEF46}" sibTransId="{114F2830-9048-47EC-B740-06F8B68E217A}"/>
    <dgm:cxn modelId="{9098A0A8-3EDE-4DB0-A242-A5494E87A4EA}" type="presOf" srcId="{9019FA77-7619-4358-BD78-BA59698A2F13}" destId="{9690E24D-5E2F-4A66-B6D0-76AA323AAB8E}" srcOrd="0" destOrd="0" presId="urn:microsoft.com/office/officeart/2005/8/layout/chevron2"/>
    <dgm:cxn modelId="{B8255C76-77E1-47ED-A352-D42647B86049}" type="presParOf" srcId="{85E585E3-F863-446B-8E85-5F51706D1592}" destId="{A0C50341-27C9-4FB5-BB23-9EC19A404EA5}" srcOrd="0" destOrd="0" presId="urn:microsoft.com/office/officeart/2005/8/layout/chevron2"/>
    <dgm:cxn modelId="{466CA53F-6AF4-4726-BE7C-E9CD8F115EEF}" type="presParOf" srcId="{A0C50341-27C9-4FB5-BB23-9EC19A404EA5}" destId="{A90892A3-FE03-4950-9D3F-F8504FBB1564}" srcOrd="0" destOrd="0" presId="urn:microsoft.com/office/officeart/2005/8/layout/chevron2"/>
    <dgm:cxn modelId="{028DF58F-ED06-4612-ABC2-40D2F94C1F76}" type="presParOf" srcId="{A0C50341-27C9-4FB5-BB23-9EC19A404EA5}" destId="{9690E24D-5E2F-4A66-B6D0-76AA323AAB8E}" srcOrd="1" destOrd="0" presId="urn:microsoft.com/office/officeart/2005/8/layout/chevron2"/>
    <dgm:cxn modelId="{E9D890F9-C180-4A7D-8FD6-BCFEC2BF1B90}" type="presParOf" srcId="{85E585E3-F863-446B-8E85-5F51706D1592}" destId="{D3CE63EF-BE2A-4337-A7EA-7EA8A509AA9C}" srcOrd="1" destOrd="0" presId="urn:microsoft.com/office/officeart/2005/8/layout/chevron2"/>
    <dgm:cxn modelId="{9B7625A1-556C-4471-BDA3-BB49724A9D6B}" type="presParOf" srcId="{85E585E3-F863-446B-8E85-5F51706D1592}" destId="{31F538FD-30B9-41F6-A8C9-DDA45E95F68C}" srcOrd="2" destOrd="0" presId="urn:microsoft.com/office/officeart/2005/8/layout/chevron2"/>
    <dgm:cxn modelId="{BC1C29B7-7491-4F2F-B1CD-C593ABBA3DC0}" type="presParOf" srcId="{31F538FD-30B9-41F6-A8C9-DDA45E95F68C}" destId="{DCC74F55-FA20-4A2D-8D47-94FF14291A0F}" srcOrd="0" destOrd="0" presId="urn:microsoft.com/office/officeart/2005/8/layout/chevron2"/>
    <dgm:cxn modelId="{4024BFC5-6E72-4B57-9053-DF9F424B476A}" type="presParOf" srcId="{31F538FD-30B9-41F6-A8C9-DDA45E95F68C}" destId="{373AD326-53C7-4137-A874-7AE097863FA1}" srcOrd="1" destOrd="0" presId="urn:microsoft.com/office/officeart/2005/8/layout/chevron2"/>
    <dgm:cxn modelId="{05B4D499-108E-41DB-B3BC-5435052F2529}" type="presParOf" srcId="{85E585E3-F863-446B-8E85-5F51706D1592}" destId="{0B42DA0C-39C1-4455-A27C-26B9DBE0E4F2}" srcOrd="3" destOrd="0" presId="urn:microsoft.com/office/officeart/2005/8/layout/chevron2"/>
    <dgm:cxn modelId="{2DB6F88F-E7BE-4322-8B81-B424B2291CE9}" type="presParOf" srcId="{85E585E3-F863-446B-8E85-5F51706D1592}" destId="{9E0BD04E-0F2D-4EE2-B9DB-67E743FD4C2E}" srcOrd="4" destOrd="0" presId="urn:microsoft.com/office/officeart/2005/8/layout/chevron2"/>
    <dgm:cxn modelId="{1D97E990-9D68-4CC4-AD3C-18192E7E3569}" type="presParOf" srcId="{9E0BD04E-0F2D-4EE2-B9DB-67E743FD4C2E}" destId="{2F33FE9C-A7B6-4F15-AE9C-8790377769E8}" srcOrd="0" destOrd="0" presId="urn:microsoft.com/office/officeart/2005/8/layout/chevron2"/>
    <dgm:cxn modelId="{C2DEB609-D8BB-4E5A-9640-BBF5E35F15BD}" type="presParOf" srcId="{9E0BD04E-0F2D-4EE2-B9DB-67E743FD4C2E}" destId="{3173FD67-4A3E-4B79-80C8-3D678EE0672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892A3-FE03-4950-9D3F-F8504FBB1564}">
      <dsp:nvSpPr>
        <dsp:cNvPr id="0" name=""/>
        <dsp:cNvSpPr/>
      </dsp:nvSpPr>
      <dsp:spPr>
        <a:xfrm rot="5400000">
          <a:off x="-112385" y="155422"/>
          <a:ext cx="804113" cy="493268"/>
        </a:xfrm>
        <a:prstGeom prst="chevron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1</a:t>
          </a:r>
          <a:endParaRPr lang="ru-RU" sz="1300" kern="1200" dirty="0"/>
        </a:p>
      </dsp:txBody>
      <dsp:txXfrm rot="-5400000">
        <a:off x="43038" y="246633"/>
        <a:ext cx="493268" cy="310845"/>
      </dsp:txXfrm>
    </dsp:sp>
    <dsp:sp modelId="{9690E24D-5E2F-4A66-B6D0-76AA323AAB8E}">
      <dsp:nvSpPr>
        <dsp:cNvPr id="0" name=""/>
        <dsp:cNvSpPr/>
      </dsp:nvSpPr>
      <dsp:spPr>
        <a:xfrm rot="5400000">
          <a:off x="2581857" y="-1900588"/>
          <a:ext cx="444223" cy="434267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сумма доходов не превысила в совокупности </a:t>
          </a:r>
          <a:r>
            <a:rPr lang="ru-RU" sz="1600" b="1" kern="1200" dirty="0" smtClean="0"/>
            <a:t>2 млрд. рублей</a:t>
          </a:r>
          <a:endParaRPr lang="ru-RU" sz="1600" b="1" kern="1200" dirty="0"/>
        </a:p>
      </dsp:txBody>
      <dsp:txXfrm rot="-5400000">
        <a:off x="632631" y="70323"/>
        <a:ext cx="4320992" cy="400853"/>
      </dsp:txXfrm>
    </dsp:sp>
    <dsp:sp modelId="{DCC74F55-FA20-4A2D-8D47-94FF14291A0F}">
      <dsp:nvSpPr>
        <dsp:cNvPr id="0" name=""/>
        <dsp:cNvSpPr/>
      </dsp:nvSpPr>
      <dsp:spPr>
        <a:xfrm rot="5400000">
          <a:off x="-67599" y="906394"/>
          <a:ext cx="683421" cy="478394"/>
        </a:xfrm>
        <a:prstGeom prst="chevron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2</a:t>
          </a:r>
          <a:endParaRPr lang="ru-RU" sz="1300" kern="1200" dirty="0"/>
        </a:p>
      </dsp:txBody>
      <dsp:txXfrm rot="-5400000">
        <a:off x="34915" y="1043077"/>
        <a:ext cx="478394" cy="205027"/>
      </dsp:txXfrm>
    </dsp:sp>
    <dsp:sp modelId="{373AD326-53C7-4137-A874-7AE097863FA1}">
      <dsp:nvSpPr>
        <dsp:cNvPr id="0" name=""/>
        <dsp:cNvSpPr/>
      </dsp:nvSpPr>
      <dsp:spPr>
        <a:xfrm rot="5400000">
          <a:off x="2352404" y="-1198360"/>
          <a:ext cx="858693" cy="43360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удельный вес доходов от реализации услуг общественного питания в общей сумме доходов составил не менее </a:t>
          </a:r>
          <a:r>
            <a:rPr lang="ru-RU" sz="1600" b="1" kern="1200" dirty="0" smtClean="0"/>
            <a:t>70 процентов</a:t>
          </a:r>
          <a:endParaRPr lang="ru-RU" sz="1600" b="1" kern="1200" dirty="0"/>
        </a:p>
      </dsp:txBody>
      <dsp:txXfrm rot="-5400000">
        <a:off x="613743" y="582219"/>
        <a:ext cx="4294098" cy="774857"/>
      </dsp:txXfrm>
    </dsp:sp>
    <dsp:sp modelId="{2F33FE9C-A7B6-4F15-AE9C-8790377769E8}">
      <dsp:nvSpPr>
        <dsp:cNvPr id="0" name=""/>
        <dsp:cNvSpPr/>
      </dsp:nvSpPr>
      <dsp:spPr>
        <a:xfrm rot="5400000">
          <a:off x="-96305" y="1815471"/>
          <a:ext cx="767905" cy="480083"/>
        </a:xfrm>
        <a:prstGeom prst="chevron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3</a:t>
          </a:r>
          <a:endParaRPr lang="ru-RU" sz="1300" kern="1200" dirty="0"/>
        </a:p>
      </dsp:txBody>
      <dsp:txXfrm rot="-5400000">
        <a:off x="47607" y="1911602"/>
        <a:ext cx="480083" cy="287822"/>
      </dsp:txXfrm>
    </dsp:sp>
    <dsp:sp modelId="{3173FD67-4A3E-4B79-80C8-3D678EE06725}">
      <dsp:nvSpPr>
        <dsp:cNvPr id="0" name=""/>
        <dsp:cNvSpPr/>
      </dsp:nvSpPr>
      <dsp:spPr>
        <a:xfrm rot="5400000">
          <a:off x="2010703" y="74727"/>
          <a:ext cx="1533016" cy="43832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 01.01.2024 среднемесячный размер выплат, начисленных физлицам за прошлый год, должен быть не ниже среднемесячной начисленной зарплаты в регионах, в которых налогоплательщик сдает расчеты по страховым взноса</a:t>
          </a:r>
          <a:endParaRPr lang="ru-RU" sz="2000" kern="1200" dirty="0"/>
        </a:p>
      </dsp:txBody>
      <dsp:txXfrm rot="-5400000">
        <a:off x="585594" y="1574672"/>
        <a:ext cx="4308399" cy="13833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892A3-FE03-4950-9D3F-F8504FBB1564}">
      <dsp:nvSpPr>
        <dsp:cNvPr id="0" name=""/>
        <dsp:cNvSpPr/>
      </dsp:nvSpPr>
      <dsp:spPr>
        <a:xfrm rot="5400000">
          <a:off x="-214841" y="214841"/>
          <a:ext cx="1111529" cy="6818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</a:t>
          </a:r>
          <a:endParaRPr lang="ru-RU" sz="1800" kern="1200" dirty="0"/>
        </a:p>
      </dsp:txBody>
      <dsp:txXfrm rot="-5400000">
        <a:off x="1" y="340922"/>
        <a:ext cx="681846" cy="429683"/>
      </dsp:txXfrm>
    </dsp:sp>
    <dsp:sp modelId="{9690E24D-5E2F-4A66-B6D0-76AA323AAB8E}">
      <dsp:nvSpPr>
        <dsp:cNvPr id="0" name=""/>
        <dsp:cNvSpPr/>
      </dsp:nvSpPr>
      <dsp:spPr>
        <a:xfrm rot="5400000">
          <a:off x="2133920" y="-1356820"/>
          <a:ext cx="614052" cy="35652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ИП и организации</a:t>
          </a:r>
          <a:endParaRPr lang="ru-RU" sz="1800" b="1" kern="1200" dirty="0"/>
        </a:p>
      </dsp:txBody>
      <dsp:txXfrm rot="-5400000">
        <a:off x="658312" y="148764"/>
        <a:ext cx="3535293" cy="554100"/>
      </dsp:txXfrm>
    </dsp:sp>
    <dsp:sp modelId="{DCC74F55-FA20-4A2D-8D47-94FF14291A0F}">
      <dsp:nvSpPr>
        <dsp:cNvPr id="0" name=""/>
        <dsp:cNvSpPr/>
      </dsp:nvSpPr>
      <dsp:spPr>
        <a:xfrm rot="5400000">
          <a:off x="-141704" y="1074592"/>
          <a:ext cx="944695" cy="6612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</a:t>
          </a:r>
          <a:endParaRPr lang="ru-RU" sz="1800" kern="1200" dirty="0"/>
        </a:p>
      </dsp:txBody>
      <dsp:txXfrm rot="-5400000">
        <a:off x="1" y="1263532"/>
        <a:ext cx="661287" cy="283408"/>
      </dsp:txXfrm>
    </dsp:sp>
    <dsp:sp modelId="{373AD326-53C7-4137-A874-7AE097863FA1}">
      <dsp:nvSpPr>
        <dsp:cNvPr id="0" name=""/>
        <dsp:cNvSpPr/>
      </dsp:nvSpPr>
      <dsp:spPr>
        <a:xfrm rot="5400000">
          <a:off x="2147854" y="-553679"/>
          <a:ext cx="614052" cy="35871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Все отрасли</a:t>
          </a:r>
          <a:endParaRPr lang="ru-RU" sz="1800" b="1" kern="1200" dirty="0"/>
        </a:p>
      </dsp:txBody>
      <dsp:txXfrm rot="-5400000">
        <a:off x="661287" y="962864"/>
        <a:ext cx="3557210" cy="554100"/>
      </dsp:txXfrm>
    </dsp:sp>
    <dsp:sp modelId="{2F33FE9C-A7B6-4F15-AE9C-8790377769E8}">
      <dsp:nvSpPr>
        <dsp:cNvPr id="0" name=""/>
        <dsp:cNvSpPr/>
      </dsp:nvSpPr>
      <dsp:spPr>
        <a:xfrm rot="5400000">
          <a:off x="-141704" y="1940108"/>
          <a:ext cx="944695" cy="66128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3</a:t>
          </a:r>
          <a:endParaRPr lang="ru-RU" sz="1800" kern="1200" dirty="0"/>
        </a:p>
      </dsp:txBody>
      <dsp:txXfrm rot="-5400000">
        <a:off x="1" y="2129048"/>
        <a:ext cx="661287" cy="283408"/>
      </dsp:txXfrm>
    </dsp:sp>
    <dsp:sp modelId="{3173FD67-4A3E-4B79-80C8-3D678EE06725}">
      <dsp:nvSpPr>
        <dsp:cNvPr id="0" name=""/>
        <dsp:cNvSpPr/>
      </dsp:nvSpPr>
      <dsp:spPr>
        <a:xfrm rot="5400000">
          <a:off x="2048393" y="305995"/>
          <a:ext cx="812974" cy="35871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Физическое лицо не является действующим ИП по состоянию на 01.09.2021</a:t>
          </a:r>
          <a:endParaRPr lang="ru-RU" sz="1800" b="1" kern="1200" dirty="0"/>
        </a:p>
      </dsp:txBody>
      <dsp:txXfrm rot="-5400000">
        <a:off x="661287" y="1732787"/>
        <a:ext cx="3547500" cy="7336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E1488F29-76AC-4C64-8E54-B3F803701051}" type="datetimeFigureOut">
              <a:rPr lang="ru-RU" smtClean="0"/>
              <a:pPr/>
              <a:t>18.10.2022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54A62D6B-3356-4F20-B9F6-DF711EDCD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93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6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831" algn="l" defTabSz="9116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661" algn="l" defTabSz="9116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493" algn="l" defTabSz="9116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323" algn="l" defTabSz="9116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9151" algn="l" defTabSz="9116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4984" algn="l" defTabSz="9116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0814" algn="l" defTabSz="9116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6642" algn="l" defTabSz="91166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9163" y="744538"/>
            <a:ext cx="4959350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103973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</a:defRPr>
            </a:lvl1pPr>
            <a:lvl2pPr marL="740177" indent="-283708" defTabSz="103973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</a:defRPr>
            </a:lvl2pPr>
            <a:lvl3pPr marL="1138001" indent="-226650" defTabSz="103973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</a:defRPr>
            </a:lvl3pPr>
            <a:lvl4pPr marL="1594470" indent="-226650" defTabSz="103973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</a:defRPr>
            </a:lvl4pPr>
            <a:lvl5pPr marL="2050938" indent="-226650" defTabSz="1039734" eaLnBrk="0" hangingPunct="0">
              <a:spcBef>
                <a:spcPct val="30000"/>
              </a:spcBef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07407" indent="-226650" defTabSz="1039734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63875" indent="-226650" defTabSz="1039734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0344" indent="-226650" defTabSz="1039734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76812" indent="-226650" defTabSz="1039734" eaLnBrk="0" fontAlgn="base" hangingPunct="0">
              <a:spcBef>
                <a:spcPct val="3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3C683D-909C-45A8-AC13-9CF3A5FD8F9A}" type="slidenum">
              <a:rPr lang="ru-RU" altLang="ru-RU" sz="12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</a:t>
            </a:fld>
            <a:endParaRPr lang="ru-RU" altLang="ru-RU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62D6B-3356-4F20-B9F6-DF711EDCD81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286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A62D6B-3356-4F20-B9F6-DF711EDCD81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756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59"/>
            <a:ext cx="9142642" cy="685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18" y="3363715"/>
            <a:ext cx="7772401" cy="1470025"/>
          </a:xfrm>
        </p:spPr>
        <p:txBody>
          <a:bodyPr>
            <a:norm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4865839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5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710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108" indent="0">
              <a:buNone/>
              <a:defRPr sz="2800"/>
            </a:lvl2pPr>
            <a:lvl3pPr marL="910212" indent="0">
              <a:buNone/>
              <a:defRPr sz="2400"/>
            </a:lvl3pPr>
            <a:lvl4pPr marL="1365322" indent="0">
              <a:buNone/>
              <a:defRPr sz="2000"/>
            </a:lvl4pPr>
            <a:lvl5pPr marL="1820430" indent="0">
              <a:buNone/>
              <a:defRPr sz="2000"/>
            </a:lvl5pPr>
            <a:lvl6pPr marL="2275534" indent="0">
              <a:buNone/>
              <a:defRPr sz="2000"/>
            </a:lvl6pPr>
            <a:lvl7pPr marL="2730640" indent="0">
              <a:buNone/>
              <a:defRPr sz="2000"/>
            </a:lvl7pPr>
            <a:lvl8pPr marL="3185751" indent="0">
              <a:buNone/>
              <a:defRPr sz="2000"/>
            </a:lvl8pPr>
            <a:lvl9pPr marL="3640856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108" indent="0">
              <a:buNone/>
              <a:defRPr sz="1200"/>
            </a:lvl2pPr>
            <a:lvl3pPr marL="910212" indent="0">
              <a:buNone/>
              <a:defRPr sz="1000"/>
            </a:lvl3pPr>
            <a:lvl4pPr marL="1365322" indent="0">
              <a:buNone/>
              <a:defRPr sz="900"/>
            </a:lvl4pPr>
            <a:lvl5pPr marL="1820430" indent="0">
              <a:buNone/>
              <a:defRPr sz="900"/>
            </a:lvl5pPr>
            <a:lvl6pPr marL="2275534" indent="0">
              <a:buNone/>
              <a:defRPr sz="900"/>
            </a:lvl6pPr>
            <a:lvl7pPr marL="2730640" indent="0">
              <a:buNone/>
              <a:defRPr sz="900"/>
            </a:lvl7pPr>
            <a:lvl8pPr marL="3185751" indent="0">
              <a:buNone/>
              <a:defRPr sz="900"/>
            </a:lvl8pPr>
            <a:lvl9pPr marL="364085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CA516-8D37-4282-ADA1-D229F393C0B9}" type="datetime1">
              <a:rPr lang="ru-RU" smtClean="0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59637-C740-41E5-9BD0-8DF019C8B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076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2C913-B525-4D62-8791-3B054B8A161B}" type="datetime1">
              <a:rPr lang="ru-RU" smtClean="0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FC7C0-E9C9-4D8C-8CC7-92C05D2C2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747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90" y="303213"/>
            <a:ext cx="7065962" cy="645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F8BDE-F4D0-4C31-9DBE-469369A537E9}" type="datetime1">
              <a:rPr lang="ru-RU" smtClean="0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3898C-F054-48D9-999F-E226594FE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376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7984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2D01-7553-490D-B854-42FCAE95394E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7B344-6FD8-4CE5-A6F0-84568F87D0F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61"/>
            <a:ext cx="9142642" cy="685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365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2D01-7553-490D-B854-42FCAE95394E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75041-4E6B-44B7-8439-F7AAF92005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5926767" y="5127302"/>
            <a:ext cx="923088" cy="3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69" tIns="39885" rIns="79769" bIns="39885"/>
          <a:lstStyle/>
          <a:p>
            <a:pPr defTabSz="906800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319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2D01-7553-490D-B854-42FCAE95394E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ACEA3-BD7D-4224-B35E-D43B2DAF02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0"/>
            <a:ext cx="9142643" cy="6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632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2D01-7553-490D-B854-42FCAE95394E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07E117-3900-4633-B4C6-4553BBAB42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073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10EDB5-AD6A-4D59-82B9-BA0507A33405}" type="datetime1">
              <a:rPr lang="ru-RU" smtClean="0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25631-E1C5-4802-A335-375973283C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331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4F56AE-B382-4D77-8108-44AB525D91FF}" type="datetime1">
              <a:rPr lang="ru-RU" smtClean="0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EFAC4-8EDC-4302-8320-F742BADD454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526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5926767" y="5127302"/>
            <a:ext cx="923088" cy="3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97" tIns="39899" rIns="79797" bIns="39899"/>
          <a:lstStyle/>
          <a:p>
            <a:pPr defTabSz="907120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9" y="1606902"/>
            <a:ext cx="7320689" cy="4829253"/>
          </a:xfrm>
        </p:spPr>
        <p:txBody>
          <a:bodyPr/>
          <a:lstStyle>
            <a:lvl1pPr marL="317236" indent="0">
              <a:buFontTx/>
              <a:buNone/>
              <a:defRPr b="1">
                <a:latin typeface="+mj-lt"/>
              </a:defRPr>
            </a:lvl1pPr>
            <a:lvl2pPr marL="314465" indent="2783">
              <a:defRPr>
                <a:latin typeface="+mj-lt"/>
              </a:defRPr>
            </a:lvl2pPr>
            <a:lvl3pPr marL="548586" indent="-227192">
              <a:tabLst/>
              <a:defRPr>
                <a:latin typeface="+mj-lt"/>
              </a:defRPr>
            </a:lvl3pPr>
            <a:lvl4pPr marL="0" indent="314465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6" y="501100"/>
            <a:ext cx="7337192" cy="1105803"/>
          </a:xfrm>
        </p:spPr>
        <p:txBody>
          <a:bodyPr/>
          <a:lstStyle>
            <a:lvl1pPr marL="0" marR="0" indent="0" defTabSz="91021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75041-4E6B-44B7-8439-F7AAF9200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550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5DE921-4CA3-404B-AC1C-5BD3E66C1C6E}" type="datetime1">
              <a:rPr lang="ru-RU" smtClean="0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96A879-7D2F-4A82-907E-DCCFF2661F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900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AFECB-2BD7-42F4-A27C-846BDDAFBB72}" type="datetime1">
              <a:rPr lang="ru-RU" smtClean="0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529A22-E5A8-416E-9262-8A4F37E225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670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6B7653-806A-484A-8352-944CFC7C196A}" type="datetime1">
              <a:rPr lang="ru-RU" smtClean="0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359637-C740-41E5-9BD0-8DF019C8B7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159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F44039-2EEC-4668-A74C-9A8609F6B92F}" type="datetime1">
              <a:rPr lang="ru-RU" smtClean="0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BFC7C0-E9C9-4D8C-8CC7-92C05D2C24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109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C9E11-B35B-4471-B52E-15C7C8E98E1D}" type="datetime1">
              <a:rPr lang="ru-RU" smtClean="0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83898C-F054-48D9-999F-E226594FEC0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272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269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5926767" y="5127302"/>
            <a:ext cx="923088" cy="37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769" tIns="39885" rIns="79769" bIns="39885"/>
          <a:lstStyle/>
          <a:p>
            <a:pPr defTabSz="906800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71" y="1606904"/>
            <a:ext cx="7320689" cy="4829253"/>
          </a:xfrm>
        </p:spPr>
        <p:txBody>
          <a:bodyPr/>
          <a:lstStyle>
            <a:lvl1pPr marL="317124" indent="0">
              <a:buFontTx/>
              <a:buNone/>
              <a:defRPr b="1">
                <a:latin typeface="+mj-lt"/>
              </a:defRPr>
            </a:lvl1pPr>
            <a:lvl2pPr marL="314353" indent="2783">
              <a:defRPr>
                <a:latin typeface="+mj-lt"/>
              </a:defRPr>
            </a:lvl2pPr>
            <a:lvl3pPr marL="548392" indent="-227112">
              <a:tabLst/>
              <a:defRPr>
                <a:latin typeface="+mj-lt"/>
              </a:defRPr>
            </a:lvl3pPr>
            <a:lvl4pPr marL="0" indent="314353">
              <a:lnSpc>
                <a:spcPts val="1578"/>
              </a:lnSpc>
              <a:spcBef>
                <a:spcPts val="351"/>
              </a:spcBef>
              <a:defRPr>
                <a:latin typeface="+mj-lt"/>
              </a:defRPr>
            </a:lvl4pPr>
            <a:lvl5pPr>
              <a:lnSpc>
                <a:spcPts val="1578"/>
              </a:lnSpc>
              <a:spcBef>
                <a:spcPts val="35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6" y="501102"/>
            <a:ext cx="7337192" cy="1105803"/>
          </a:xfrm>
        </p:spPr>
        <p:txBody>
          <a:bodyPr/>
          <a:lstStyle>
            <a:lvl1pPr marL="0" marR="0" indent="0" defTabSz="9098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75041-4E6B-44B7-8439-F7AAF9200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451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0"/>
            <a:ext cx="9142643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71" y="1606904"/>
            <a:ext cx="7320689" cy="4829253"/>
          </a:xfrm>
        </p:spPr>
        <p:txBody>
          <a:bodyPr/>
          <a:lstStyle>
            <a:lvl1pPr marL="317124" indent="0">
              <a:buFontTx/>
              <a:buNone/>
              <a:defRPr b="1">
                <a:latin typeface="+mj-lt"/>
              </a:defRPr>
            </a:lvl1pPr>
            <a:lvl2pPr marL="317124" indent="0">
              <a:defRPr>
                <a:latin typeface="+mj-lt"/>
              </a:defRPr>
            </a:lvl2pPr>
            <a:lvl3pPr marL="548392" indent="-227112">
              <a:defRPr>
                <a:latin typeface="+mj-lt"/>
              </a:defRPr>
            </a:lvl3pPr>
            <a:lvl4pPr marL="0" indent="314353">
              <a:defRPr>
                <a:latin typeface="+mj-lt"/>
              </a:defRPr>
            </a:lvl4pPr>
            <a:lvl5pPr marL="125188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501102"/>
            <a:ext cx="7337901" cy="1105803"/>
          </a:xfrm>
        </p:spPr>
        <p:txBody>
          <a:bodyPr/>
          <a:lstStyle>
            <a:lvl1pPr marL="0" marR="0" indent="0" defTabSz="9098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AEFFB-6854-4F47-833C-BAD70267E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297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8202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" y="0"/>
            <a:ext cx="9142643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69" y="1606902"/>
            <a:ext cx="7320689" cy="4829253"/>
          </a:xfrm>
        </p:spPr>
        <p:txBody>
          <a:bodyPr/>
          <a:lstStyle>
            <a:lvl1pPr marL="317236" indent="0">
              <a:buFontTx/>
              <a:buNone/>
              <a:defRPr b="1">
                <a:latin typeface="+mj-lt"/>
              </a:defRPr>
            </a:lvl1pPr>
            <a:lvl2pPr marL="317236" indent="0">
              <a:defRPr>
                <a:latin typeface="+mj-lt"/>
              </a:defRPr>
            </a:lvl2pPr>
            <a:lvl3pPr marL="548586" indent="-227192">
              <a:defRPr>
                <a:latin typeface="+mj-lt"/>
              </a:defRPr>
            </a:lvl3pPr>
            <a:lvl4pPr marL="0" indent="314465">
              <a:defRPr>
                <a:latin typeface="+mj-lt"/>
              </a:defRPr>
            </a:lvl4pPr>
            <a:lvl5pPr marL="125233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501100"/>
            <a:ext cx="7337901" cy="1105803"/>
          </a:xfrm>
        </p:spPr>
        <p:txBody>
          <a:bodyPr/>
          <a:lstStyle>
            <a:lvl1pPr marL="0" marR="0" indent="0" defTabSz="91021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7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AEFFB-6854-4F47-833C-BAD70267E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39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" y="0"/>
            <a:ext cx="9142643" cy="685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69" y="1012506"/>
            <a:ext cx="7320689" cy="20246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9" y="3429720"/>
            <a:ext cx="7320689" cy="300640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10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2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53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0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55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06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57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08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ACEA3-BD7D-4224-B35E-D43B2DAF0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321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6" y="501068"/>
            <a:ext cx="7337192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7" y="1606871"/>
            <a:ext cx="3620764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62" y="1606871"/>
            <a:ext cx="3644897" cy="46957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7E117-3900-4633-B4C6-4553BBAB42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9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501067"/>
            <a:ext cx="7864167" cy="110580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67" y="1606871"/>
            <a:ext cx="3674753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08" indent="0">
              <a:buNone/>
              <a:defRPr sz="2000" b="1"/>
            </a:lvl2pPr>
            <a:lvl3pPr marL="910212" indent="0">
              <a:buNone/>
              <a:defRPr sz="1800" b="1"/>
            </a:lvl3pPr>
            <a:lvl4pPr marL="1365322" indent="0">
              <a:buNone/>
              <a:defRPr sz="1600" b="1"/>
            </a:lvl4pPr>
            <a:lvl5pPr marL="1820430" indent="0">
              <a:buNone/>
              <a:defRPr sz="1600" b="1"/>
            </a:lvl5pPr>
            <a:lvl6pPr marL="2275534" indent="0">
              <a:buNone/>
              <a:defRPr sz="1600" b="1"/>
            </a:lvl6pPr>
            <a:lvl7pPr marL="2730640" indent="0">
              <a:buNone/>
              <a:defRPr sz="1600" b="1"/>
            </a:lvl7pPr>
            <a:lvl8pPr marL="3185751" indent="0">
              <a:buNone/>
              <a:defRPr sz="1600" b="1"/>
            </a:lvl8pPr>
            <a:lvl9pPr marL="364085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67" y="2174877"/>
            <a:ext cx="3674753" cy="42612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5" y="1606871"/>
            <a:ext cx="3587826" cy="5680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08" indent="0">
              <a:buNone/>
              <a:defRPr sz="2000" b="1"/>
            </a:lvl2pPr>
            <a:lvl3pPr marL="910212" indent="0">
              <a:buNone/>
              <a:defRPr sz="1800" b="1"/>
            </a:lvl3pPr>
            <a:lvl4pPr marL="1365322" indent="0">
              <a:buNone/>
              <a:defRPr sz="1600" b="1"/>
            </a:lvl4pPr>
            <a:lvl5pPr marL="1820430" indent="0">
              <a:buNone/>
              <a:defRPr sz="1600" b="1"/>
            </a:lvl5pPr>
            <a:lvl6pPr marL="2275534" indent="0">
              <a:buNone/>
              <a:defRPr sz="1600" b="1"/>
            </a:lvl6pPr>
            <a:lvl7pPr marL="2730640" indent="0">
              <a:buNone/>
              <a:defRPr sz="1600" b="1"/>
            </a:lvl7pPr>
            <a:lvl8pPr marL="3185751" indent="0">
              <a:buNone/>
              <a:defRPr sz="1600" b="1"/>
            </a:lvl8pPr>
            <a:lvl9pPr marL="364085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5" y="2188098"/>
            <a:ext cx="3587826" cy="42480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CC395-4BA4-4651-80FA-419FA995AA17}" type="datetime1">
              <a:rPr lang="ru-RU" smtClean="0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25631-E1C5-4802-A335-375973283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5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442"/>
            <a:ext cx="9142642" cy="685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501068"/>
            <a:ext cx="7864167" cy="1105804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02411-1745-4452-9FCF-C37325809689}" type="datetime1">
              <a:rPr lang="ru-RU" smtClean="0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EFAC4-8EDC-4302-8320-F742BADD4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73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53F5E-5FE2-4B5F-B71D-8DF6C1E400FE}" type="datetime1">
              <a:rPr lang="ru-RU" smtClean="0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048" y="5873162"/>
            <a:ext cx="567428" cy="652251"/>
          </a:xfrm>
        </p:spPr>
        <p:txBody>
          <a:bodyPr/>
          <a:lstStyle>
            <a:lvl1pPr algn="ctr">
              <a:defRPr sz="2400" i="0">
                <a:solidFill>
                  <a:prstClr val="white"/>
                </a:solidFill>
                <a:latin typeface="+mj-lt"/>
              </a:defRPr>
            </a:lvl1pPr>
          </a:lstStyle>
          <a:p>
            <a:pPr>
              <a:defRPr/>
            </a:pPr>
            <a:fld id="{C696A879-7D2F-4A82-907E-DCCFF2661F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90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1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1" y="1435100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108" indent="0">
              <a:buNone/>
              <a:defRPr sz="1200"/>
            </a:lvl2pPr>
            <a:lvl3pPr marL="910212" indent="0">
              <a:buNone/>
              <a:defRPr sz="1000"/>
            </a:lvl3pPr>
            <a:lvl4pPr marL="1365322" indent="0">
              <a:buNone/>
              <a:defRPr sz="900"/>
            </a:lvl4pPr>
            <a:lvl5pPr marL="1820430" indent="0">
              <a:buNone/>
              <a:defRPr sz="900"/>
            </a:lvl5pPr>
            <a:lvl6pPr marL="2275534" indent="0">
              <a:buNone/>
              <a:defRPr sz="900"/>
            </a:lvl6pPr>
            <a:lvl7pPr marL="2730640" indent="0">
              <a:buNone/>
              <a:defRPr sz="900"/>
            </a:lvl7pPr>
            <a:lvl8pPr marL="3185751" indent="0">
              <a:buNone/>
              <a:defRPr sz="900"/>
            </a:lvl8pPr>
            <a:lvl9pPr marL="364085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6C333-E4E5-4B0E-B6D9-3FEAD0F71ED6}" type="datetime1">
              <a:rPr lang="ru-RU" smtClean="0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29A22-E5A8-416E-9262-8A4F37E22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00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65" y="489553"/>
            <a:ext cx="7343979" cy="111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24" tIns="45512" rIns="91024" bIns="455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865" y="1599691"/>
            <a:ext cx="7343979" cy="483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24" tIns="45512" rIns="91024" bIns="45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472" y="6356951"/>
            <a:ext cx="2133962" cy="364281"/>
          </a:xfrm>
          <a:prstGeom prst="rect">
            <a:avLst/>
          </a:prstGeom>
        </p:spPr>
        <p:txBody>
          <a:bodyPr vert="horz" lIns="91024" tIns="45512" rIns="91024" bIns="45512" rtlCol="0" anchor="ctr"/>
          <a:lstStyle>
            <a:lvl1pPr algn="l" defTabSz="910212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3136272-2A98-4441-A6B3-9656870D88BF}" type="datetime1">
              <a:rPr lang="ru-RU" smtClean="0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3585" y="6356951"/>
            <a:ext cx="2896867" cy="364281"/>
          </a:xfrm>
          <a:prstGeom prst="rect">
            <a:avLst/>
          </a:prstGeom>
        </p:spPr>
        <p:txBody>
          <a:bodyPr vert="horz" lIns="91024" tIns="45512" rIns="91024" bIns="45512" rtlCol="0" anchor="ctr"/>
          <a:lstStyle>
            <a:lvl1pPr algn="ctr" defTabSz="910212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1" y="6041609"/>
            <a:ext cx="620370" cy="632094"/>
          </a:xfrm>
          <a:prstGeom prst="rect">
            <a:avLst/>
          </a:prstGeom>
        </p:spPr>
        <p:txBody>
          <a:bodyPr vert="horz" lIns="91024" tIns="45512" rIns="91024" bIns="45512" rtlCol="0" anchor="ctr">
            <a:normAutofit/>
          </a:bodyPr>
          <a:lstStyle>
            <a:lvl1pPr algn="ctr" defTabSz="910212" fontAlgn="auto">
              <a:lnSpc>
                <a:spcPts val="2104"/>
              </a:lnSpc>
              <a:spcBef>
                <a:spcPts val="0"/>
              </a:spcBef>
              <a:spcAft>
                <a:spcPts val="0"/>
              </a:spcAft>
              <a:defRPr sz="24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EA6BE73A-AACE-43E3-88D6-B3D180C1F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05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</p:sldLayoutIdLst>
  <p:hf hdr="0" dt="0"/>
  <p:txStyles>
    <p:titleStyle>
      <a:lvl1pPr algn="l" defTabSz="907120" rtl="0" eaLnBrk="0" fontAlgn="base" hangingPunct="0">
        <a:lnSpc>
          <a:spcPts val="4553"/>
        </a:lnSpc>
        <a:spcBef>
          <a:spcPct val="0"/>
        </a:spcBef>
        <a:spcAft>
          <a:spcPct val="0"/>
        </a:spcAft>
        <a:defRPr sz="37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907120" rtl="0" eaLnBrk="0" fontAlgn="base" hangingPunct="0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2pPr>
      <a:lvl3pPr algn="l" defTabSz="907120" rtl="0" eaLnBrk="0" fontAlgn="base" hangingPunct="0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3pPr>
      <a:lvl4pPr algn="l" defTabSz="907120" rtl="0" eaLnBrk="0" fontAlgn="base" hangingPunct="0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4pPr>
      <a:lvl5pPr algn="l" defTabSz="907120" rtl="0" eaLnBrk="0" fontAlgn="base" hangingPunct="0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5pPr>
      <a:lvl6pPr marL="399106" algn="l" defTabSz="909088" rtl="0" fontAlgn="base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6pPr>
      <a:lvl7pPr marL="798217" algn="l" defTabSz="909088" rtl="0" fontAlgn="base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7pPr>
      <a:lvl8pPr marL="1197336" algn="l" defTabSz="909088" rtl="0" fontAlgn="base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8pPr>
      <a:lvl9pPr marL="1596449" algn="l" defTabSz="909088" rtl="0" fontAlgn="base">
        <a:lnSpc>
          <a:spcPts val="4553"/>
        </a:lnSpc>
        <a:spcBef>
          <a:spcPct val="0"/>
        </a:spcBef>
        <a:spcAft>
          <a:spcPct val="0"/>
        </a:spcAft>
        <a:defRPr sz="3700" b="1">
          <a:solidFill>
            <a:srgbClr val="005AA9"/>
          </a:solidFill>
          <a:latin typeface="Calibri" pitchFamily="34" charset="0"/>
        </a:defRPr>
      </a:lvl9pPr>
    </p:titleStyle>
    <p:bodyStyle>
      <a:lvl1pPr marL="313465" algn="l" defTabSz="907120" rtl="0" eaLnBrk="0" fontAlgn="base" hangingPunct="0">
        <a:spcBef>
          <a:spcPct val="20000"/>
        </a:spcBef>
        <a:spcAft>
          <a:spcPct val="0"/>
        </a:spcAft>
        <a:buFont typeface="+mj-lt"/>
        <a:defRPr sz="3200" kern="1200">
          <a:solidFill>
            <a:srgbClr val="005AA9"/>
          </a:solidFill>
          <a:latin typeface="+mj-lt"/>
          <a:ea typeface="+mn-ea"/>
          <a:cs typeface="+mn-cs"/>
        </a:defRPr>
      </a:lvl1pPr>
      <a:lvl2pPr marL="313465" algn="l" defTabSz="90712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100" kern="1200">
          <a:solidFill>
            <a:srgbClr val="504F53"/>
          </a:solidFill>
          <a:latin typeface="+mj-lt"/>
          <a:ea typeface="+mn-ea"/>
          <a:cs typeface="+mn-cs"/>
        </a:defRPr>
      </a:lvl2pPr>
      <a:lvl3pPr marL="618616" indent="-223310" algn="l" defTabSz="90712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310693" algn="just" defTabSz="907120" rtl="0" eaLnBrk="0" fontAlgn="base" hangingPunct="0">
        <a:lnSpc>
          <a:spcPts val="1578"/>
        </a:lnSpc>
        <a:spcBef>
          <a:spcPts val="351"/>
        </a:spcBef>
        <a:spcAft>
          <a:spcPct val="0"/>
        </a:spcAft>
        <a:buFont typeface="Arial" pitchFamily="34" charset="0"/>
        <a:defRPr sz="1400" kern="1200">
          <a:solidFill>
            <a:srgbClr val="504F53"/>
          </a:solidFill>
          <a:latin typeface="+mj-lt"/>
          <a:ea typeface="+mn-ea"/>
          <a:cs typeface="+mn-cs"/>
        </a:defRPr>
      </a:lvl4pPr>
      <a:lvl5pPr marL="1249715" algn="l" defTabSz="907120" rtl="0" eaLnBrk="0" fontAlgn="base" hangingPunct="0">
        <a:lnSpc>
          <a:spcPts val="1578"/>
        </a:lnSpc>
        <a:spcBef>
          <a:spcPts val="351"/>
        </a:spcBef>
        <a:spcAft>
          <a:spcPct val="0"/>
        </a:spcAft>
        <a:buFont typeface="Arial" pitchFamily="34" charset="0"/>
        <a:defRPr sz="1200" kern="1200">
          <a:solidFill>
            <a:srgbClr val="8D8C90"/>
          </a:solidFill>
          <a:latin typeface="+mj-lt"/>
          <a:ea typeface="+mn-ea"/>
          <a:cs typeface="+mn-cs"/>
        </a:defRPr>
      </a:lvl5pPr>
      <a:lvl6pPr marL="2503089" indent="-227553" algn="l" defTabSz="910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197" indent="-227553" algn="l" defTabSz="910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302" indent="-227553" algn="l" defTabSz="910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8413" indent="-227553" algn="l" defTabSz="9102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0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08" algn="l" defTabSz="910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212" algn="l" defTabSz="910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322" algn="l" defTabSz="910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430" algn="l" defTabSz="910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534" algn="l" defTabSz="910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640" algn="l" defTabSz="910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751" algn="l" defTabSz="910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856" algn="l" defTabSz="9102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005BB4-94AB-4D3F-AB32-3B291CBD9040}" type="datetime1">
              <a:rPr lang="ru-RU" smtClean="0"/>
              <a:pPr>
                <a:defRPr/>
              </a:pPr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6BE73A-AACE-43E3-88D6-B3D180C1FD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35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  <p:sldLayoutId id="2147483878" r:id="rId13"/>
    <p:sldLayoutId id="2147483879" r:id="rId14"/>
    <p:sldLayoutId id="2147484047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6" descr="C:\Users\panova_ea\Desktop\ФНС\Новая папка\word\jpg\true-logo-F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14" y="1268507"/>
            <a:ext cx="1096846" cy="115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188" y="97913"/>
            <a:ext cx="8785625" cy="6554191"/>
          </a:xfrm>
          <a:prstGeom prst="rect">
            <a:avLst/>
          </a:prstGeom>
          <a:solidFill>
            <a:schemeClr val="bg1">
              <a:lumMod val="85000"/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16" tIns="47858" rIns="95716" bIns="47858" anchor="ctr"/>
          <a:lstStyle/>
          <a:p>
            <a:pPr algn="ctr" defTabSz="956824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35" y="4781742"/>
            <a:ext cx="485979" cy="194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2"/>
          <p:cNvSpPr txBox="1">
            <a:spLocks noChangeArrowheads="1"/>
          </p:cNvSpPr>
          <p:nvPr/>
        </p:nvSpPr>
        <p:spPr bwMode="auto">
          <a:xfrm>
            <a:off x="541638" y="6127996"/>
            <a:ext cx="7991497" cy="3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16" tIns="47858" rIns="95716" bIns="47858">
            <a:spAutoFit/>
          </a:bodyPr>
          <a:lstStyle/>
          <a:p>
            <a:pPr algn="ctr" defTabSz="956824">
              <a:defRPr/>
            </a:pPr>
            <a:r>
              <a:rPr lang="ru-RU" b="1" dirty="0" smtClean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2022 </a:t>
            </a:r>
            <a:r>
              <a:rPr lang="ru-RU" b="1" dirty="0">
                <a:solidFill>
                  <a:prstClr val="white">
                    <a:lumMod val="50000"/>
                  </a:prstClr>
                </a:solidFill>
                <a:latin typeface="Arial Narrow" panose="020B0606020202030204" pitchFamily="34" charset="0"/>
              </a:rPr>
              <a:t>год</a:t>
            </a:r>
          </a:p>
        </p:txBody>
      </p:sp>
      <p:sp>
        <p:nvSpPr>
          <p:cNvPr id="10" name="TextBox 42"/>
          <p:cNvSpPr txBox="1">
            <a:spLocks noChangeArrowheads="1"/>
          </p:cNvSpPr>
          <p:nvPr/>
        </p:nvSpPr>
        <p:spPr bwMode="auto">
          <a:xfrm>
            <a:off x="401399" y="3690242"/>
            <a:ext cx="8131736" cy="19311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83646" tIns="41826" rIns="83646" bIns="41826">
            <a:spAutoFit/>
          </a:bodyPr>
          <a:lstStyle>
            <a:lvl1pPr eaLnBrk="0" hangingPunct="0">
              <a:spcBef>
                <a:spcPct val="20000"/>
              </a:spcBef>
              <a:buFont typeface="+mj-lt"/>
              <a:defRPr sz="37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6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1039813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1039813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1039813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1039813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 defTabSz="955643">
              <a:spcBef>
                <a:spcPts val="0"/>
              </a:spcBef>
              <a:defRPr/>
            </a:pPr>
            <a:r>
              <a:rPr lang="ru-RU" altLang="ru-RU" sz="4000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О мерах налоговой поддержки экономики в условиях санкций в 2022 году</a:t>
            </a:r>
            <a:endParaRPr lang="ru-RU" altLang="ru-RU" sz="4000" b="1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38014" y="2382953"/>
            <a:ext cx="8617300" cy="119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3736" tIns="41870" rIns="83736" bIns="41870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38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54993" eaLnBrk="1" hangingPunct="1">
              <a:defRPr/>
            </a:pPr>
            <a:r>
              <a:rPr lang="ru-RU" sz="2400" dirty="0">
                <a:solidFill>
                  <a:srgbClr val="0070C0"/>
                </a:solidFill>
              </a:rPr>
              <a:t>Заместитель начальника отдела налогообложения юридических лиц и камерального контроля УФНС России по Пермскому краю </a:t>
            </a:r>
            <a:r>
              <a:rPr lang="ru-RU" sz="2400" dirty="0" err="1">
                <a:solidFill>
                  <a:srgbClr val="0070C0"/>
                </a:solidFill>
              </a:rPr>
              <a:t>Калабанова</a:t>
            </a:r>
            <a:r>
              <a:rPr lang="ru-RU" sz="2400" dirty="0">
                <a:solidFill>
                  <a:srgbClr val="0070C0"/>
                </a:solidFill>
              </a:rPr>
              <a:t> Елена </a:t>
            </a:r>
            <a:r>
              <a:rPr lang="ru-RU" sz="2400" dirty="0" smtClean="0">
                <a:solidFill>
                  <a:srgbClr val="0070C0"/>
                </a:solidFill>
              </a:rPr>
              <a:t>Владимировн</a:t>
            </a:r>
            <a:r>
              <a:rPr lang="ru-RU" sz="2400" b="1" kern="0" dirty="0" smtClean="0">
                <a:solidFill>
                  <a:srgbClr val="0070C0"/>
                </a:solidFill>
                <a:latin typeface="Arial Narrow" pitchFamily="34" charset="0"/>
              </a:rPr>
              <a:t>а</a:t>
            </a:r>
            <a:endParaRPr lang="ru-RU" sz="2400" b="1" kern="0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99391"/>
            <a:ext cx="9144000" cy="86409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ru-RU" altLang="ru-RU" sz="3200" dirty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Основные ИЗМЕНЕНИЯ в ст. 176.1 НК РФ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75041-4E6B-44B7-8439-F7AAF920051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1"/>
                </a:solidFill>
              </a:rPr>
              <a:t>УФНС  РОССИИ ПО ПЕРМСКОМУ КРАЮ</a:t>
            </a:r>
          </a:p>
        </p:txBody>
      </p:sp>
      <p:sp>
        <p:nvSpPr>
          <p:cNvPr id="8" name="Номер слайда 6"/>
          <p:cNvSpPr txBox="1">
            <a:spLocks/>
          </p:cNvSpPr>
          <p:nvPr/>
        </p:nvSpPr>
        <p:spPr>
          <a:xfrm>
            <a:off x="6660232" y="6453336"/>
            <a:ext cx="2339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1661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831" algn="l" defTabSz="91166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1661" algn="l" defTabSz="91166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7493" algn="l" defTabSz="91166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3323" algn="l" defTabSz="91166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9151" algn="l" defTabSz="91166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4984" algn="l" defTabSz="91166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0814" algn="l" defTabSz="91166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6642" algn="l" defTabSz="91166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6E1518-5046-425A-8AB0-26A7B4BAA54C}" type="slidenum">
              <a:rPr lang="ru-RU" sz="1800" smtClean="0">
                <a:solidFill>
                  <a:schemeClr val="tx1"/>
                </a:solidFill>
              </a:rPr>
              <a:pPr/>
              <a:t>10</a:t>
            </a:fld>
            <a:endParaRPr lang="ru-RU" sz="1800" dirty="0">
              <a:solidFill>
                <a:schemeClr val="tx1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13781" y="1181056"/>
            <a:ext cx="8234683" cy="4984535"/>
            <a:chOff x="580144" y="1231360"/>
            <a:chExt cx="9298330" cy="5196839"/>
          </a:xfrm>
        </p:grpSpPr>
        <p:sp>
          <p:nvSpPr>
            <p:cNvPr id="26" name="Полилиния 25"/>
            <p:cNvSpPr/>
            <p:nvPr/>
          </p:nvSpPr>
          <p:spPr>
            <a:xfrm>
              <a:off x="1102111" y="1231360"/>
              <a:ext cx="8776363" cy="1818165"/>
            </a:xfrm>
            <a:custGeom>
              <a:avLst/>
              <a:gdLst>
                <a:gd name="connsiteX0" fmla="*/ 0 w 8251427"/>
                <a:gd name="connsiteY0" fmla="*/ 0 h 1664375"/>
                <a:gd name="connsiteX1" fmla="*/ 7419240 w 8251427"/>
                <a:gd name="connsiteY1" fmla="*/ 0 h 1664375"/>
                <a:gd name="connsiteX2" fmla="*/ 8251427 w 8251427"/>
                <a:gd name="connsiteY2" fmla="*/ 832188 h 1664375"/>
                <a:gd name="connsiteX3" fmla="*/ 7419240 w 8251427"/>
                <a:gd name="connsiteY3" fmla="*/ 1664375 h 1664375"/>
                <a:gd name="connsiteX4" fmla="*/ 0 w 8251427"/>
                <a:gd name="connsiteY4" fmla="*/ 1664375 h 1664375"/>
                <a:gd name="connsiteX5" fmla="*/ 0 w 8251427"/>
                <a:gd name="connsiteY5" fmla="*/ 0 h 166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51427" h="1664375">
                  <a:moveTo>
                    <a:pt x="8251427" y="1664374"/>
                  </a:moveTo>
                  <a:lnTo>
                    <a:pt x="832187" y="1664374"/>
                  </a:lnTo>
                  <a:lnTo>
                    <a:pt x="0" y="832187"/>
                  </a:lnTo>
                  <a:lnTo>
                    <a:pt x="832187" y="1"/>
                  </a:lnTo>
                  <a:lnTo>
                    <a:pt x="8251427" y="1"/>
                  </a:lnTo>
                  <a:lnTo>
                    <a:pt x="8251427" y="166437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0157" tIns="91441" rIns="170688" bIns="91441" numCol="1" spcCol="1270" anchor="ctr" anchorCtr="0">
              <a:noAutofit/>
            </a:bodyPr>
            <a:lstStyle/>
            <a:p>
              <a:pPr defTabSz="976762">
                <a:lnSpc>
                  <a:spcPct val="90000"/>
                </a:lnSpc>
                <a:spcBef>
                  <a:spcPct val="0"/>
                </a:spcBef>
                <a:spcAft>
                  <a:spcPts val="92"/>
                </a:spcAft>
              </a:pPr>
              <a:r>
                <a:rPr lang="ru-RU" sz="2200" i="1" u="sng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 panose="020F0502020204030203" pitchFamily="34" charset="0"/>
                  <a:cs typeface="Gotham Medium"/>
                </a:rPr>
                <a:t>Субъекты права применения нового порядка</a:t>
              </a:r>
            </a:p>
            <a:p>
              <a:pPr defTabSz="976762">
                <a:lnSpc>
                  <a:spcPct val="90000"/>
                </a:lnSpc>
                <a:spcBef>
                  <a:spcPct val="0"/>
                </a:spcBef>
                <a:spcAft>
                  <a:spcPts val="92"/>
                </a:spcAft>
              </a:pPr>
              <a:r>
                <a:rPr lang="ru-RU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 panose="020F0502020204030203" pitchFamily="34" charset="0"/>
                  <a:cs typeface="Gotham Medium"/>
                </a:rPr>
                <a:t>Федеральный закон от 26.03.2022 № 67-ФЗ</a:t>
              </a:r>
            </a:p>
            <a:p>
              <a:pPr defTabSz="976762">
                <a:lnSpc>
                  <a:spcPct val="90000"/>
                </a:lnSpc>
                <a:spcBef>
                  <a:spcPct val="0"/>
                </a:spcBef>
                <a:spcAft>
                  <a:spcPts val="92"/>
                </a:spcAft>
              </a:pP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 panose="020F0502020204030203" pitchFamily="34" charset="0"/>
                  <a:cs typeface="Gotham Medium"/>
                </a:rPr>
                <a:t>Налогоплательщики: ИП и ЮЛ</a:t>
              </a:r>
            </a:p>
            <a:p>
              <a:pPr defTabSz="976762">
                <a:lnSpc>
                  <a:spcPct val="90000"/>
                </a:lnSpc>
                <a:spcBef>
                  <a:spcPct val="0"/>
                </a:spcBef>
                <a:spcAft>
                  <a:spcPts val="92"/>
                </a:spcAft>
              </a:pPr>
              <a:r>
                <a:rPr lang="ru-RU" sz="1600" u="sng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 panose="020F0502020204030203" pitchFamily="34" charset="0"/>
                  <a:cs typeface="Gotham Medium"/>
                </a:rPr>
                <a:t>Исключение:</a:t>
              </a:r>
              <a:endParaRPr lang="en-US" sz="16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cs typeface="Gotham Medium"/>
              </a:endParaRPr>
            </a:p>
            <a:p>
              <a:pPr marL="261633" lvl="1" indent="-261633" defTabSz="6511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15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Налогоплательщики, находящиеся в процессе реорганизации или ликвидации;</a:t>
              </a:r>
              <a:endParaRPr lang="en-US" sz="1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marL="261633" lvl="1" indent="-261633" defTabSz="6511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15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отношении налогоплательщика возбуждено производство по делу о несостоятельности (банкротстве)</a:t>
              </a:r>
              <a:endParaRPr lang="en-US" sz="1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580144" y="1553995"/>
              <a:ext cx="1052363" cy="1052363"/>
            </a:xfrm>
            <a:prstGeom prst="ellipse">
              <a:avLst/>
            </a:prstGeom>
            <a:solidFill>
              <a:schemeClr val="accent1"/>
            </a:solidFill>
            <a:ln w="28575" cmpd="sng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Полилиния 27"/>
            <p:cNvSpPr/>
            <p:nvPr/>
          </p:nvSpPr>
          <p:spPr>
            <a:xfrm>
              <a:off x="1405740" y="3210095"/>
              <a:ext cx="8427958" cy="1052364"/>
            </a:xfrm>
            <a:custGeom>
              <a:avLst/>
              <a:gdLst>
                <a:gd name="connsiteX0" fmla="*/ 0 w 7923862"/>
                <a:gd name="connsiteY0" fmla="*/ 0 h 1052363"/>
                <a:gd name="connsiteX1" fmla="*/ 7397681 w 7923862"/>
                <a:gd name="connsiteY1" fmla="*/ 0 h 1052363"/>
                <a:gd name="connsiteX2" fmla="*/ 7923862 w 7923862"/>
                <a:gd name="connsiteY2" fmla="*/ 526182 h 1052363"/>
                <a:gd name="connsiteX3" fmla="*/ 7397681 w 7923862"/>
                <a:gd name="connsiteY3" fmla="*/ 1052363 h 1052363"/>
                <a:gd name="connsiteX4" fmla="*/ 0 w 7923862"/>
                <a:gd name="connsiteY4" fmla="*/ 1052363 h 1052363"/>
                <a:gd name="connsiteX5" fmla="*/ 0 w 7923862"/>
                <a:gd name="connsiteY5" fmla="*/ 0 h 105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923862" h="1052363">
                  <a:moveTo>
                    <a:pt x="7923862" y="1052362"/>
                  </a:moveTo>
                  <a:lnTo>
                    <a:pt x="526181" y="1052362"/>
                  </a:lnTo>
                  <a:lnTo>
                    <a:pt x="0" y="526181"/>
                  </a:lnTo>
                  <a:lnTo>
                    <a:pt x="526181" y="1"/>
                  </a:lnTo>
                  <a:lnTo>
                    <a:pt x="7923862" y="1"/>
                  </a:lnTo>
                  <a:lnTo>
                    <a:pt x="7923862" y="1052362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27154" tIns="91441" rIns="170688" bIns="91440" numCol="1" spcCol="1270" anchor="ctr" anchorCtr="0">
              <a:noAutofit/>
            </a:bodyPr>
            <a:lstStyle/>
            <a:p>
              <a:pPr defTabSz="976762">
                <a:lnSpc>
                  <a:spcPct val="90000"/>
                </a:lnSpc>
                <a:spcBef>
                  <a:spcPct val="0"/>
                </a:spcBef>
                <a:spcAft>
                  <a:spcPts val="92"/>
                </a:spcAft>
              </a:pPr>
              <a:r>
                <a:rPr lang="ru-RU" sz="2200" i="1" u="sng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 panose="020F0502020204030203" pitchFamily="34" charset="0"/>
                  <a:cs typeface="Gotham Medium"/>
                </a:rPr>
                <a:t>Налоговые периоды</a:t>
              </a:r>
              <a:endParaRPr lang="en-US" sz="22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cs typeface="Gotham Medium"/>
              </a:endParaRPr>
            </a:p>
            <a:p>
              <a:pPr marL="313959" lvl="1" indent="-313959" defTabSz="81396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2022 и 2023 года</a:t>
              </a:r>
              <a:endPara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Lato Light" panose="020F0302020204030203" pitchFamily="34" charset="0"/>
                <a:cs typeface="Gotham Light"/>
              </a:endParaRPr>
            </a:p>
          </p:txBody>
        </p:sp>
        <p:sp>
          <p:nvSpPr>
            <p:cNvPr id="29" name="Овал 28"/>
            <p:cNvSpPr/>
            <p:nvPr/>
          </p:nvSpPr>
          <p:spPr>
            <a:xfrm>
              <a:off x="580144" y="3226503"/>
              <a:ext cx="1052363" cy="1052363"/>
            </a:xfrm>
            <a:prstGeom prst="ellipse">
              <a:avLst/>
            </a:prstGeom>
            <a:solidFill>
              <a:schemeClr val="accent1"/>
            </a:solidFill>
            <a:ln w="28575" cmpd="sng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Полилиния 29"/>
            <p:cNvSpPr/>
            <p:nvPr/>
          </p:nvSpPr>
          <p:spPr>
            <a:xfrm>
              <a:off x="1102111" y="4576376"/>
              <a:ext cx="8776363" cy="1851823"/>
            </a:xfrm>
            <a:custGeom>
              <a:avLst/>
              <a:gdLst>
                <a:gd name="connsiteX0" fmla="*/ 0 w 8251427"/>
                <a:gd name="connsiteY0" fmla="*/ 0 h 1851822"/>
                <a:gd name="connsiteX1" fmla="*/ 7325516 w 8251427"/>
                <a:gd name="connsiteY1" fmla="*/ 0 h 1851822"/>
                <a:gd name="connsiteX2" fmla="*/ 8251427 w 8251427"/>
                <a:gd name="connsiteY2" fmla="*/ 925911 h 1851822"/>
                <a:gd name="connsiteX3" fmla="*/ 7325516 w 8251427"/>
                <a:gd name="connsiteY3" fmla="*/ 1851822 h 1851822"/>
                <a:gd name="connsiteX4" fmla="*/ 0 w 8251427"/>
                <a:gd name="connsiteY4" fmla="*/ 1851822 h 1851822"/>
                <a:gd name="connsiteX5" fmla="*/ 0 w 8251427"/>
                <a:gd name="connsiteY5" fmla="*/ 0 h 185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51427" h="1851822">
                  <a:moveTo>
                    <a:pt x="8251427" y="1851821"/>
                  </a:moveTo>
                  <a:lnTo>
                    <a:pt x="925911" y="1851821"/>
                  </a:lnTo>
                  <a:lnTo>
                    <a:pt x="0" y="925911"/>
                  </a:lnTo>
                  <a:lnTo>
                    <a:pt x="925911" y="1"/>
                  </a:lnTo>
                  <a:lnTo>
                    <a:pt x="8251427" y="1"/>
                  </a:lnTo>
                  <a:lnTo>
                    <a:pt x="8251427" y="185182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7018" tIns="91441" rIns="170688" bIns="91440" numCol="1" spcCol="1270" anchor="ctr" anchorCtr="0">
              <a:noAutofit/>
            </a:bodyPr>
            <a:lstStyle/>
            <a:p>
              <a:pPr defTabSz="976762">
                <a:lnSpc>
                  <a:spcPct val="90000"/>
                </a:lnSpc>
                <a:spcBef>
                  <a:spcPct val="0"/>
                </a:spcBef>
                <a:spcAft>
                  <a:spcPts val="92"/>
                </a:spcAft>
              </a:pPr>
              <a:r>
                <a:rPr lang="ru-RU" sz="2200" i="1" u="sng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 panose="020F0502020204030203" pitchFamily="34" charset="0"/>
                  <a:cs typeface="Gotham Medium"/>
                </a:rPr>
                <a:t>Лимит суммы возмещения</a:t>
              </a:r>
              <a:endParaRPr lang="en-US" sz="22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Lato" panose="020F0502020204030203" pitchFamily="34" charset="0"/>
                <a:cs typeface="Gotham Medium"/>
              </a:endParaRPr>
            </a:p>
            <a:p>
              <a:pPr marL="261633" lvl="1" indent="-261633" defTabSz="65117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15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Совокупная сумма налогов и страховых взносов, уплаченная за календарный год, предшествующий году в котором подается Заявление (за 2021 год – если заявление подано в 2022 году, за 2022 год – если заявление подано в 2023 году</a:t>
              </a:r>
              <a:r>
                <a:rPr lang="ru-RU" sz="15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) </a:t>
              </a:r>
              <a:r>
                <a:rPr lang="ru-RU" sz="15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В Письме </a:t>
              </a:r>
              <a:r>
                <a:rPr lang="ru-RU" sz="15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ФНС России от 01.04.2022 № ЕА-4-15/3971@ </a:t>
              </a:r>
              <a:r>
                <a:rPr lang="ru-RU" sz="15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порядок расчета</a:t>
              </a:r>
              <a:r>
                <a:rPr lang="ru-RU" sz="15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/>
              </a:r>
              <a:br>
                <a:rPr lang="ru-RU" sz="15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</a:br>
              <a:r>
                <a:rPr lang="ru-RU" sz="15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НЕ УЧИТЫВАЮТСЯ </a:t>
              </a:r>
              <a:r>
                <a:rPr lang="ru-RU" sz="15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суммы налогов, уплаченных в связи с перемещением товаров через границу Российской Федерации и в качестве налогового агента</a:t>
              </a:r>
              <a:endParaRPr lang="en-US" sz="1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Овал 30"/>
            <p:cNvSpPr/>
            <p:nvPr/>
          </p:nvSpPr>
          <p:spPr>
            <a:xfrm>
              <a:off x="580144" y="4992734"/>
              <a:ext cx="1052363" cy="1052363"/>
            </a:xfrm>
            <a:prstGeom prst="ellipse">
              <a:avLst/>
            </a:prstGeom>
            <a:solidFill>
              <a:schemeClr val="accent1"/>
            </a:solidFill>
            <a:ln w="28575" cmpd="sng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2" name="Freeform 29"/>
          <p:cNvSpPr>
            <a:spLocks noEditPoints="1"/>
          </p:cNvSpPr>
          <p:nvPr/>
        </p:nvSpPr>
        <p:spPr bwMode="auto">
          <a:xfrm>
            <a:off x="740161" y="5007308"/>
            <a:ext cx="514560" cy="574714"/>
          </a:xfrm>
          <a:custGeom>
            <a:avLst/>
            <a:gdLst>
              <a:gd name="T0" fmla="*/ 454 w 1374"/>
              <a:gd name="T1" fmla="*/ 430 h 1503"/>
              <a:gd name="T2" fmla="*/ 650 w 1374"/>
              <a:gd name="T3" fmla="*/ 512 h 1503"/>
              <a:gd name="T4" fmla="*/ 841 w 1374"/>
              <a:gd name="T5" fmla="*/ 432 h 1503"/>
              <a:gd name="T6" fmla="*/ 923 w 1374"/>
              <a:gd name="T7" fmla="*/ 276 h 1503"/>
              <a:gd name="T8" fmla="*/ 977 w 1374"/>
              <a:gd name="T9" fmla="*/ 178 h 1503"/>
              <a:gd name="T10" fmla="*/ 974 w 1374"/>
              <a:gd name="T11" fmla="*/ 94 h 1503"/>
              <a:gd name="T12" fmla="*/ 931 w 1374"/>
              <a:gd name="T13" fmla="*/ 81 h 1503"/>
              <a:gd name="T14" fmla="*/ 835 w 1374"/>
              <a:gd name="T15" fmla="*/ 102 h 1503"/>
              <a:gd name="T16" fmla="*/ 763 w 1374"/>
              <a:gd name="T17" fmla="*/ 119 h 1503"/>
              <a:gd name="T18" fmla="*/ 757 w 1374"/>
              <a:gd name="T19" fmla="*/ 118 h 1503"/>
              <a:gd name="T20" fmla="*/ 715 w 1374"/>
              <a:gd name="T21" fmla="*/ 74 h 1503"/>
              <a:gd name="T22" fmla="*/ 616 w 1374"/>
              <a:gd name="T23" fmla="*/ 0 h 1503"/>
              <a:gd name="T24" fmla="*/ 532 w 1374"/>
              <a:gd name="T25" fmla="*/ 77 h 1503"/>
              <a:gd name="T26" fmla="*/ 508 w 1374"/>
              <a:gd name="T27" fmla="*/ 115 h 1503"/>
              <a:gd name="T28" fmla="*/ 490 w 1374"/>
              <a:gd name="T29" fmla="*/ 116 h 1503"/>
              <a:gd name="T30" fmla="*/ 453 w 1374"/>
              <a:gd name="T31" fmla="*/ 114 h 1503"/>
              <a:gd name="T32" fmla="*/ 405 w 1374"/>
              <a:gd name="T33" fmla="*/ 112 h 1503"/>
              <a:gd name="T34" fmla="*/ 326 w 1374"/>
              <a:gd name="T35" fmla="*/ 140 h 1503"/>
              <a:gd name="T36" fmla="*/ 398 w 1374"/>
              <a:gd name="T37" fmla="*/ 326 h 1503"/>
              <a:gd name="T38" fmla="*/ 454 w 1374"/>
              <a:gd name="T39" fmla="*/ 430 h 1503"/>
              <a:gd name="T40" fmla="*/ 1238 w 1374"/>
              <a:gd name="T41" fmla="*/ 770 h 1503"/>
              <a:gd name="T42" fmla="*/ 901 w 1374"/>
              <a:gd name="T43" fmla="*/ 503 h 1503"/>
              <a:gd name="T44" fmla="*/ 878 w 1374"/>
              <a:gd name="T45" fmla="*/ 506 h 1503"/>
              <a:gd name="T46" fmla="*/ 659 w 1374"/>
              <a:gd name="T47" fmla="*/ 564 h 1503"/>
              <a:gd name="T48" fmla="*/ 460 w 1374"/>
              <a:gd name="T49" fmla="*/ 518 h 1503"/>
              <a:gd name="T50" fmla="*/ 438 w 1374"/>
              <a:gd name="T51" fmla="*/ 517 h 1503"/>
              <a:gd name="T52" fmla="*/ 125 w 1374"/>
              <a:gd name="T53" fmla="*/ 779 h 1503"/>
              <a:gd name="T54" fmla="*/ 0 w 1374"/>
              <a:gd name="T55" fmla="*/ 1127 h 1503"/>
              <a:gd name="T56" fmla="*/ 46 w 1374"/>
              <a:gd name="T57" fmla="*/ 1314 h 1503"/>
              <a:gd name="T58" fmla="*/ 183 w 1374"/>
              <a:gd name="T59" fmla="*/ 1431 h 1503"/>
              <a:gd name="T60" fmla="*/ 706 w 1374"/>
              <a:gd name="T61" fmla="*/ 1503 h 1503"/>
              <a:gd name="T62" fmla="*/ 1210 w 1374"/>
              <a:gd name="T63" fmla="*/ 1435 h 1503"/>
              <a:gd name="T64" fmla="*/ 1374 w 1374"/>
              <a:gd name="T65" fmla="*/ 1136 h 1503"/>
              <a:gd name="T66" fmla="*/ 1238 w 1374"/>
              <a:gd name="T67" fmla="*/ 770 h 1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74" h="1503">
                <a:moveTo>
                  <a:pt x="454" y="430"/>
                </a:moveTo>
                <a:cubicBezTo>
                  <a:pt x="467" y="491"/>
                  <a:pt x="564" y="512"/>
                  <a:pt x="650" y="512"/>
                </a:cubicBezTo>
                <a:cubicBezTo>
                  <a:pt x="760" y="512"/>
                  <a:pt x="822" y="486"/>
                  <a:pt x="841" y="432"/>
                </a:cubicBezTo>
                <a:cubicBezTo>
                  <a:pt x="858" y="384"/>
                  <a:pt x="892" y="326"/>
                  <a:pt x="923" y="276"/>
                </a:cubicBezTo>
                <a:cubicBezTo>
                  <a:pt x="945" y="240"/>
                  <a:pt x="965" y="206"/>
                  <a:pt x="977" y="178"/>
                </a:cubicBezTo>
                <a:cubicBezTo>
                  <a:pt x="985" y="161"/>
                  <a:pt x="1004" y="118"/>
                  <a:pt x="974" y="94"/>
                </a:cubicBezTo>
                <a:cubicBezTo>
                  <a:pt x="963" y="86"/>
                  <a:pt x="949" y="81"/>
                  <a:pt x="931" y="81"/>
                </a:cubicBezTo>
                <a:cubicBezTo>
                  <a:pt x="903" y="81"/>
                  <a:pt x="869" y="92"/>
                  <a:pt x="835" y="102"/>
                </a:cubicBezTo>
                <a:cubicBezTo>
                  <a:pt x="808" y="110"/>
                  <a:pt x="780" y="119"/>
                  <a:pt x="763" y="119"/>
                </a:cubicBezTo>
                <a:cubicBezTo>
                  <a:pt x="759" y="119"/>
                  <a:pt x="757" y="118"/>
                  <a:pt x="757" y="118"/>
                </a:cubicBezTo>
                <a:cubicBezTo>
                  <a:pt x="745" y="113"/>
                  <a:pt x="729" y="92"/>
                  <a:pt x="715" y="74"/>
                </a:cubicBezTo>
                <a:cubicBezTo>
                  <a:pt x="689" y="39"/>
                  <a:pt x="659" y="0"/>
                  <a:pt x="616" y="0"/>
                </a:cubicBezTo>
                <a:cubicBezTo>
                  <a:pt x="571" y="0"/>
                  <a:pt x="549" y="43"/>
                  <a:pt x="532" y="77"/>
                </a:cubicBezTo>
                <a:cubicBezTo>
                  <a:pt x="526" y="89"/>
                  <a:pt x="514" y="113"/>
                  <a:pt x="508" y="115"/>
                </a:cubicBezTo>
                <a:cubicBezTo>
                  <a:pt x="506" y="115"/>
                  <a:pt x="501" y="116"/>
                  <a:pt x="490" y="116"/>
                </a:cubicBezTo>
                <a:cubicBezTo>
                  <a:pt x="480" y="116"/>
                  <a:pt x="467" y="115"/>
                  <a:pt x="453" y="114"/>
                </a:cubicBezTo>
                <a:cubicBezTo>
                  <a:pt x="437" y="113"/>
                  <a:pt x="420" y="112"/>
                  <a:pt x="405" y="112"/>
                </a:cubicBezTo>
                <a:cubicBezTo>
                  <a:pt x="380" y="112"/>
                  <a:pt x="345" y="115"/>
                  <a:pt x="326" y="140"/>
                </a:cubicBezTo>
                <a:cubicBezTo>
                  <a:pt x="306" y="169"/>
                  <a:pt x="332" y="216"/>
                  <a:pt x="398" y="326"/>
                </a:cubicBezTo>
                <a:cubicBezTo>
                  <a:pt x="422" y="366"/>
                  <a:pt x="451" y="414"/>
                  <a:pt x="454" y="430"/>
                </a:cubicBezTo>
                <a:close/>
                <a:moveTo>
                  <a:pt x="1238" y="770"/>
                </a:moveTo>
                <a:cubicBezTo>
                  <a:pt x="1149" y="649"/>
                  <a:pt x="1029" y="554"/>
                  <a:pt x="901" y="503"/>
                </a:cubicBezTo>
                <a:cubicBezTo>
                  <a:pt x="893" y="500"/>
                  <a:pt x="884" y="501"/>
                  <a:pt x="878" y="506"/>
                </a:cubicBezTo>
                <a:cubicBezTo>
                  <a:pt x="827" y="542"/>
                  <a:pt x="746" y="564"/>
                  <a:pt x="659" y="564"/>
                </a:cubicBezTo>
                <a:cubicBezTo>
                  <a:pt x="584" y="564"/>
                  <a:pt x="511" y="547"/>
                  <a:pt x="460" y="518"/>
                </a:cubicBezTo>
                <a:cubicBezTo>
                  <a:pt x="453" y="514"/>
                  <a:pt x="445" y="514"/>
                  <a:pt x="438" y="517"/>
                </a:cubicBezTo>
                <a:cubicBezTo>
                  <a:pt x="318" y="572"/>
                  <a:pt x="207" y="665"/>
                  <a:pt x="125" y="779"/>
                </a:cubicBezTo>
                <a:cubicBezTo>
                  <a:pt x="45" y="893"/>
                  <a:pt x="0" y="1016"/>
                  <a:pt x="0" y="1127"/>
                </a:cubicBezTo>
                <a:cubicBezTo>
                  <a:pt x="0" y="1202"/>
                  <a:pt x="15" y="1264"/>
                  <a:pt x="46" y="1314"/>
                </a:cubicBezTo>
                <a:cubicBezTo>
                  <a:pt x="76" y="1364"/>
                  <a:pt x="121" y="1402"/>
                  <a:pt x="183" y="1431"/>
                </a:cubicBezTo>
                <a:cubicBezTo>
                  <a:pt x="290" y="1481"/>
                  <a:pt x="452" y="1503"/>
                  <a:pt x="706" y="1503"/>
                </a:cubicBezTo>
                <a:cubicBezTo>
                  <a:pt x="965" y="1503"/>
                  <a:pt x="1111" y="1483"/>
                  <a:pt x="1210" y="1435"/>
                </a:cubicBezTo>
                <a:cubicBezTo>
                  <a:pt x="1322" y="1381"/>
                  <a:pt x="1374" y="1286"/>
                  <a:pt x="1374" y="1136"/>
                </a:cubicBezTo>
                <a:cubicBezTo>
                  <a:pt x="1374" y="1019"/>
                  <a:pt x="1325" y="889"/>
                  <a:pt x="1238" y="7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3722" tIns="41861" rIns="83722" bIns="4186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6"/>
          <p:cNvSpPr>
            <a:spLocks noEditPoints="1"/>
          </p:cNvSpPr>
          <p:nvPr/>
        </p:nvSpPr>
        <p:spPr bwMode="auto">
          <a:xfrm>
            <a:off x="816262" y="1757556"/>
            <a:ext cx="209297" cy="380488"/>
          </a:xfrm>
          <a:custGeom>
            <a:avLst/>
            <a:gdLst>
              <a:gd name="T0" fmla="*/ 782 w 1563"/>
              <a:gd name="T1" fmla="*/ 703 h 2823"/>
              <a:gd name="T2" fmla="*/ 782 w 1563"/>
              <a:gd name="T3" fmla="*/ 703 h 2823"/>
              <a:gd name="T4" fmla="*/ 1125 w 1563"/>
              <a:gd name="T5" fmla="*/ 352 h 2823"/>
              <a:gd name="T6" fmla="*/ 782 w 1563"/>
              <a:gd name="T7" fmla="*/ 0 h 2823"/>
              <a:gd name="T8" fmla="*/ 439 w 1563"/>
              <a:gd name="T9" fmla="*/ 352 h 2823"/>
              <a:gd name="T10" fmla="*/ 782 w 1563"/>
              <a:gd name="T11" fmla="*/ 703 h 2823"/>
              <a:gd name="T12" fmla="*/ 1220 w 1563"/>
              <a:gd name="T13" fmla="*/ 779 h 2823"/>
              <a:gd name="T14" fmla="*/ 1220 w 1563"/>
              <a:gd name="T15" fmla="*/ 779 h 2823"/>
              <a:gd name="T16" fmla="*/ 344 w 1563"/>
              <a:gd name="T17" fmla="*/ 779 h 2823"/>
              <a:gd name="T18" fmla="*/ 0 w 1563"/>
              <a:gd name="T19" fmla="*/ 1131 h 2823"/>
              <a:gd name="T20" fmla="*/ 0 w 1563"/>
              <a:gd name="T21" fmla="*/ 2283 h 2823"/>
              <a:gd name="T22" fmla="*/ 150 w 1563"/>
              <a:gd name="T23" fmla="*/ 2437 h 2823"/>
              <a:gd name="T24" fmla="*/ 300 w 1563"/>
              <a:gd name="T25" fmla="*/ 2283 h 2823"/>
              <a:gd name="T26" fmla="*/ 300 w 1563"/>
              <a:gd name="T27" fmla="*/ 1313 h 2823"/>
              <a:gd name="T28" fmla="*/ 327 w 1563"/>
              <a:gd name="T29" fmla="*/ 1285 h 2823"/>
              <a:gd name="T30" fmla="*/ 355 w 1563"/>
              <a:gd name="T31" fmla="*/ 1313 h 2823"/>
              <a:gd name="T32" fmla="*/ 355 w 1563"/>
              <a:gd name="T33" fmla="*/ 2762 h 2823"/>
              <a:gd name="T34" fmla="*/ 749 w 1563"/>
              <a:gd name="T35" fmla="*/ 2823 h 2823"/>
              <a:gd name="T36" fmla="*/ 749 w 1563"/>
              <a:gd name="T37" fmla="*/ 2458 h 2823"/>
              <a:gd name="T38" fmla="*/ 782 w 1563"/>
              <a:gd name="T39" fmla="*/ 2424 h 2823"/>
              <a:gd name="T40" fmla="*/ 815 w 1563"/>
              <a:gd name="T41" fmla="*/ 2458 h 2823"/>
              <a:gd name="T42" fmla="*/ 815 w 1563"/>
              <a:gd name="T43" fmla="*/ 2823 h 2823"/>
              <a:gd name="T44" fmla="*/ 1209 w 1563"/>
              <a:gd name="T45" fmla="*/ 2762 h 2823"/>
              <a:gd name="T46" fmla="*/ 1209 w 1563"/>
              <a:gd name="T47" fmla="*/ 1313 h 2823"/>
              <a:gd name="T48" fmla="*/ 1237 w 1563"/>
              <a:gd name="T49" fmla="*/ 1285 h 2823"/>
              <a:gd name="T50" fmla="*/ 1264 w 1563"/>
              <a:gd name="T51" fmla="*/ 1313 h 2823"/>
              <a:gd name="T52" fmla="*/ 1264 w 1563"/>
              <a:gd name="T53" fmla="*/ 2283 h 2823"/>
              <a:gd name="T54" fmla="*/ 1414 w 1563"/>
              <a:gd name="T55" fmla="*/ 2437 h 2823"/>
              <a:gd name="T56" fmla="*/ 1563 w 1563"/>
              <a:gd name="T57" fmla="*/ 2283 h 2823"/>
              <a:gd name="T58" fmla="*/ 1563 w 1563"/>
              <a:gd name="T59" fmla="*/ 1131 h 2823"/>
              <a:gd name="T60" fmla="*/ 1220 w 1563"/>
              <a:gd name="T61" fmla="*/ 779 h 28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63" h="2823">
                <a:moveTo>
                  <a:pt x="782" y="703"/>
                </a:moveTo>
                <a:lnTo>
                  <a:pt x="782" y="703"/>
                </a:lnTo>
                <a:cubicBezTo>
                  <a:pt x="971" y="703"/>
                  <a:pt x="1125" y="546"/>
                  <a:pt x="1125" y="352"/>
                </a:cubicBezTo>
                <a:cubicBezTo>
                  <a:pt x="1125" y="158"/>
                  <a:pt x="971" y="0"/>
                  <a:pt x="782" y="0"/>
                </a:cubicBezTo>
                <a:cubicBezTo>
                  <a:pt x="592" y="0"/>
                  <a:pt x="439" y="158"/>
                  <a:pt x="439" y="352"/>
                </a:cubicBezTo>
                <a:cubicBezTo>
                  <a:pt x="439" y="546"/>
                  <a:pt x="592" y="703"/>
                  <a:pt x="782" y="703"/>
                </a:cubicBezTo>
                <a:close/>
                <a:moveTo>
                  <a:pt x="1220" y="779"/>
                </a:moveTo>
                <a:lnTo>
                  <a:pt x="1220" y="779"/>
                </a:lnTo>
                <a:lnTo>
                  <a:pt x="344" y="779"/>
                </a:lnTo>
                <a:cubicBezTo>
                  <a:pt x="154" y="779"/>
                  <a:pt x="0" y="937"/>
                  <a:pt x="0" y="1131"/>
                </a:cubicBezTo>
                <a:lnTo>
                  <a:pt x="0" y="2283"/>
                </a:lnTo>
                <a:cubicBezTo>
                  <a:pt x="0" y="2368"/>
                  <a:pt x="67" y="2437"/>
                  <a:pt x="150" y="2437"/>
                </a:cubicBezTo>
                <a:cubicBezTo>
                  <a:pt x="233" y="2437"/>
                  <a:pt x="300" y="2368"/>
                  <a:pt x="300" y="2283"/>
                </a:cubicBezTo>
                <a:lnTo>
                  <a:pt x="300" y="1313"/>
                </a:lnTo>
                <a:cubicBezTo>
                  <a:pt x="300" y="1298"/>
                  <a:pt x="312" y="1285"/>
                  <a:pt x="327" y="1285"/>
                </a:cubicBezTo>
                <a:cubicBezTo>
                  <a:pt x="343" y="1285"/>
                  <a:pt x="355" y="1298"/>
                  <a:pt x="355" y="1313"/>
                </a:cubicBezTo>
                <a:lnTo>
                  <a:pt x="355" y="2762"/>
                </a:lnTo>
                <a:cubicBezTo>
                  <a:pt x="480" y="2799"/>
                  <a:pt x="612" y="2820"/>
                  <a:pt x="749" y="2823"/>
                </a:cubicBezTo>
                <a:lnTo>
                  <a:pt x="749" y="2458"/>
                </a:lnTo>
                <a:cubicBezTo>
                  <a:pt x="749" y="2440"/>
                  <a:pt x="764" y="2424"/>
                  <a:pt x="782" y="2424"/>
                </a:cubicBezTo>
                <a:cubicBezTo>
                  <a:pt x="800" y="2424"/>
                  <a:pt x="815" y="2440"/>
                  <a:pt x="815" y="2458"/>
                </a:cubicBezTo>
                <a:lnTo>
                  <a:pt x="815" y="2823"/>
                </a:lnTo>
                <a:cubicBezTo>
                  <a:pt x="952" y="2820"/>
                  <a:pt x="1084" y="2799"/>
                  <a:pt x="1209" y="2762"/>
                </a:cubicBezTo>
                <a:lnTo>
                  <a:pt x="1209" y="1313"/>
                </a:lnTo>
                <a:cubicBezTo>
                  <a:pt x="1209" y="1298"/>
                  <a:pt x="1221" y="1285"/>
                  <a:pt x="1237" y="1285"/>
                </a:cubicBezTo>
                <a:cubicBezTo>
                  <a:pt x="1252" y="1285"/>
                  <a:pt x="1264" y="1298"/>
                  <a:pt x="1264" y="1313"/>
                </a:cubicBezTo>
                <a:lnTo>
                  <a:pt x="1264" y="2283"/>
                </a:lnTo>
                <a:cubicBezTo>
                  <a:pt x="1264" y="2368"/>
                  <a:pt x="1331" y="2437"/>
                  <a:pt x="1414" y="2437"/>
                </a:cubicBezTo>
                <a:cubicBezTo>
                  <a:pt x="1497" y="2437"/>
                  <a:pt x="1563" y="2368"/>
                  <a:pt x="1563" y="2283"/>
                </a:cubicBezTo>
                <a:lnTo>
                  <a:pt x="1563" y="1131"/>
                </a:lnTo>
                <a:cubicBezTo>
                  <a:pt x="1563" y="937"/>
                  <a:pt x="1410" y="779"/>
                  <a:pt x="1220" y="779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3722" tIns="41861" rIns="83722" bIns="4186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4"/>
          <p:cNvSpPr>
            <a:spLocks noEditPoints="1"/>
          </p:cNvSpPr>
          <p:nvPr/>
        </p:nvSpPr>
        <p:spPr bwMode="auto">
          <a:xfrm>
            <a:off x="795694" y="3288369"/>
            <a:ext cx="442860" cy="584696"/>
          </a:xfrm>
          <a:custGeom>
            <a:avLst/>
            <a:gdLst>
              <a:gd name="T0" fmla="*/ 1820 w 1977"/>
              <a:gd name="T1" fmla="*/ 2166 h 2401"/>
              <a:gd name="T2" fmla="*/ 235 w 1977"/>
              <a:gd name="T3" fmla="*/ 2244 h 2401"/>
              <a:gd name="T4" fmla="*/ 157 w 1977"/>
              <a:gd name="T5" fmla="*/ 728 h 2401"/>
              <a:gd name="T6" fmla="*/ 1742 w 1977"/>
              <a:gd name="T7" fmla="*/ 649 h 2401"/>
              <a:gd name="T8" fmla="*/ 1820 w 1977"/>
              <a:gd name="T9" fmla="*/ 2166 h 2401"/>
              <a:gd name="T10" fmla="*/ 1742 w 1977"/>
              <a:gd name="T11" fmla="*/ 219 h 2401"/>
              <a:gd name="T12" fmla="*/ 1562 w 1977"/>
              <a:gd name="T13" fmla="*/ 298 h 2401"/>
              <a:gd name="T14" fmla="*/ 1126 w 1977"/>
              <a:gd name="T15" fmla="*/ 298 h 2401"/>
              <a:gd name="T16" fmla="*/ 851 w 1977"/>
              <a:gd name="T17" fmla="*/ 219 h 2401"/>
              <a:gd name="T18" fmla="*/ 633 w 1977"/>
              <a:gd name="T19" fmla="*/ 516 h 2401"/>
              <a:gd name="T20" fmla="*/ 415 w 1977"/>
              <a:gd name="T21" fmla="*/ 219 h 2401"/>
              <a:gd name="T22" fmla="*/ 0 w 1977"/>
              <a:gd name="T23" fmla="*/ 454 h 2401"/>
              <a:gd name="T24" fmla="*/ 235 w 1977"/>
              <a:gd name="T25" fmla="*/ 2401 h 2401"/>
              <a:gd name="T26" fmla="*/ 1977 w 1977"/>
              <a:gd name="T27" fmla="*/ 2166 h 2401"/>
              <a:gd name="T28" fmla="*/ 1742 w 1977"/>
              <a:gd name="T29" fmla="*/ 219 h 2401"/>
              <a:gd name="T30" fmla="*/ 1542 w 1977"/>
              <a:gd name="T31" fmla="*/ 1774 h 2401"/>
              <a:gd name="T32" fmla="*/ 1308 w 1977"/>
              <a:gd name="T33" fmla="*/ 1598 h 2401"/>
              <a:gd name="T34" fmla="*/ 1235 w 1977"/>
              <a:gd name="T35" fmla="*/ 840 h 2401"/>
              <a:gd name="T36" fmla="*/ 947 w 1977"/>
              <a:gd name="T37" fmla="*/ 1224 h 2401"/>
              <a:gd name="T38" fmla="*/ 1235 w 1977"/>
              <a:gd name="T39" fmla="*/ 1075 h 2401"/>
              <a:gd name="T40" fmla="*/ 1161 w 1977"/>
              <a:gd name="T41" fmla="*/ 1414 h 2401"/>
              <a:gd name="T42" fmla="*/ 974 w 1977"/>
              <a:gd name="T43" fmla="*/ 2009 h 2401"/>
              <a:gd name="T44" fmla="*/ 1660 w 1977"/>
              <a:gd name="T45" fmla="*/ 1892 h 2401"/>
              <a:gd name="T46" fmla="*/ 560 w 1977"/>
              <a:gd name="T47" fmla="*/ 840 h 2401"/>
              <a:gd name="T48" fmla="*/ 442 w 1977"/>
              <a:gd name="T49" fmla="*/ 957 h 2401"/>
              <a:gd name="T50" fmla="*/ 560 w 1977"/>
              <a:gd name="T51" fmla="*/ 2009 h 2401"/>
              <a:gd name="T52" fmla="*/ 677 w 1977"/>
              <a:gd name="T53" fmla="*/ 957 h 2401"/>
              <a:gd name="T54" fmla="*/ 1344 w 1977"/>
              <a:gd name="T55" fmla="*/ 438 h 2401"/>
              <a:gd name="T56" fmla="*/ 1483 w 1977"/>
              <a:gd name="T57" fmla="*/ 298 h 2401"/>
              <a:gd name="T58" fmla="*/ 1344 w 1977"/>
              <a:gd name="T59" fmla="*/ 0 h 2401"/>
              <a:gd name="T60" fmla="*/ 1204 w 1977"/>
              <a:gd name="T61" fmla="*/ 298 h 2401"/>
              <a:gd name="T62" fmla="*/ 633 w 1977"/>
              <a:gd name="T63" fmla="*/ 438 h 2401"/>
              <a:gd name="T64" fmla="*/ 773 w 1977"/>
              <a:gd name="T65" fmla="*/ 298 h 2401"/>
              <a:gd name="T66" fmla="*/ 633 w 1977"/>
              <a:gd name="T67" fmla="*/ 0 h 2401"/>
              <a:gd name="T68" fmla="*/ 494 w 1977"/>
              <a:gd name="T69" fmla="*/ 298 h 2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77" h="2401">
                <a:moveTo>
                  <a:pt x="1820" y="2166"/>
                </a:moveTo>
                <a:lnTo>
                  <a:pt x="1820" y="2166"/>
                </a:lnTo>
                <a:cubicBezTo>
                  <a:pt x="1820" y="2208"/>
                  <a:pt x="1784" y="2244"/>
                  <a:pt x="1742" y="2244"/>
                </a:cubicBezTo>
                <a:lnTo>
                  <a:pt x="235" y="2244"/>
                </a:lnTo>
                <a:cubicBezTo>
                  <a:pt x="193" y="2244"/>
                  <a:pt x="157" y="2208"/>
                  <a:pt x="157" y="2166"/>
                </a:cubicBezTo>
                <a:lnTo>
                  <a:pt x="157" y="728"/>
                </a:lnTo>
                <a:cubicBezTo>
                  <a:pt x="157" y="685"/>
                  <a:pt x="193" y="649"/>
                  <a:pt x="235" y="649"/>
                </a:cubicBezTo>
                <a:lnTo>
                  <a:pt x="1742" y="649"/>
                </a:lnTo>
                <a:cubicBezTo>
                  <a:pt x="1784" y="649"/>
                  <a:pt x="1820" y="685"/>
                  <a:pt x="1820" y="728"/>
                </a:cubicBezTo>
                <a:lnTo>
                  <a:pt x="1820" y="2166"/>
                </a:lnTo>
                <a:close/>
                <a:moveTo>
                  <a:pt x="1742" y="219"/>
                </a:moveTo>
                <a:lnTo>
                  <a:pt x="1742" y="219"/>
                </a:lnTo>
                <a:lnTo>
                  <a:pt x="1562" y="219"/>
                </a:lnTo>
                <a:lnTo>
                  <a:pt x="1562" y="298"/>
                </a:lnTo>
                <a:cubicBezTo>
                  <a:pt x="1562" y="418"/>
                  <a:pt x="1464" y="516"/>
                  <a:pt x="1344" y="516"/>
                </a:cubicBezTo>
                <a:cubicBezTo>
                  <a:pt x="1224" y="516"/>
                  <a:pt x="1126" y="418"/>
                  <a:pt x="1126" y="298"/>
                </a:cubicBezTo>
                <a:lnTo>
                  <a:pt x="1126" y="219"/>
                </a:lnTo>
                <a:lnTo>
                  <a:pt x="851" y="219"/>
                </a:lnTo>
                <a:lnTo>
                  <a:pt x="851" y="298"/>
                </a:lnTo>
                <a:cubicBezTo>
                  <a:pt x="851" y="418"/>
                  <a:pt x="753" y="516"/>
                  <a:pt x="633" y="516"/>
                </a:cubicBezTo>
                <a:cubicBezTo>
                  <a:pt x="513" y="516"/>
                  <a:pt x="415" y="418"/>
                  <a:pt x="415" y="298"/>
                </a:cubicBezTo>
                <a:lnTo>
                  <a:pt x="415" y="219"/>
                </a:lnTo>
                <a:lnTo>
                  <a:pt x="235" y="219"/>
                </a:lnTo>
                <a:cubicBezTo>
                  <a:pt x="106" y="219"/>
                  <a:pt x="0" y="325"/>
                  <a:pt x="0" y="454"/>
                </a:cubicBezTo>
                <a:lnTo>
                  <a:pt x="0" y="2166"/>
                </a:lnTo>
                <a:cubicBezTo>
                  <a:pt x="0" y="2295"/>
                  <a:pt x="106" y="2401"/>
                  <a:pt x="235" y="2401"/>
                </a:cubicBezTo>
                <a:lnTo>
                  <a:pt x="1742" y="2401"/>
                </a:lnTo>
                <a:cubicBezTo>
                  <a:pt x="1871" y="2401"/>
                  <a:pt x="1977" y="2295"/>
                  <a:pt x="1977" y="2166"/>
                </a:cubicBezTo>
                <a:lnTo>
                  <a:pt x="1977" y="454"/>
                </a:lnTo>
                <a:cubicBezTo>
                  <a:pt x="1977" y="325"/>
                  <a:pt x="1871" y="219"/>
                  <a:pt x="1742" y="219"/>
                </a:cubicBezTo>
                <a:close/>
                <a:moveTo>
                  <a:pt x="1542" y="1774"/>
                </a:moveTo>
                <a:lnTo>
                  <a:pt x="1542" y="1774"/>
                </a:lnTo>
                <a:lnTo>
                  <a:pt x="1126" y="1774"/>
                </a:lnTo>
                <a:cubicBezTo>
                  <a:pt x="1162" y="1717"/>
                  <a:pt x="1225" y="1664"/>
                  <a:pt x="1308" y="1598"/>
                </a:cubicBezTo>
                <a:cubicBezTo>
                  <a:pt x="1440" y="1492"/>
                  <a:pt x="1591" y="1372"/>
                  <a:pt x="1591" y="1165"/>
                </a:cubicBezTo>
                <a:cubicBezTo>
                  <a:pt x="1591" y="1053"/>
                  <a:pt x="1516" y="840"/>
                  <a:pt x="1235" y="840"/>
                </a:cubicBezTo>
                <a:cubicBezTo>
                  <a:pt x="1058" y="840"/>
                  <a:pt x="930" y="923"/>
                  <a:pt x="876" y="1074"/>
                </a:cubicBezTo>
                <a:cubicBezTo>
                  <a:pt x="854" y="1135"/>
                  <a:pt x="886" y="1202"/>
                  <a:pt x="947" y="1224"/>
                </a:cubicBezTo>
                <a:cubicBezTo>
                  <a:pt x="1007" y="1246"/>
                  <a:pt x="1075" y="1214"/>
                  <a:pt x="1097" y="1153"/>
                </a:cubicBezTo>
                <a:cubicBezTo>
                  <a:pt x="1112" y="1112"/>
                  <a:pt x="1139" y="1075"/>
                  <a:pt x="1235" y="1075"/>
                </a:cubicBezTo>
                <a:cubicBezTo>
                  <a:pt x="1335" y="1075"/>
                  <a:pt x="1356" y="1124"/>
                  <a:pt x="1356" y="1165"/>
                </a:cubicBezTo>
                <a:cubicBezTo>
                  <a:pt x="1356" y="1254"/>
                  <a:pt x="1282" y="1318"/>
                  <a:pt x="1161" y="1414"/>
                </a:cubicBezTo>
                <a:cubicBezTo>
                  <a:pt x="1026" y="1522"/>
                  <a:pt x="857" y="1657"/>
                  <a:pt x="857" y="1892"/>
                </a:cubicBezTo>
                <a:cubicBezTo>
                  <a:pt x="857" y="1957"/>
                  <a:pt x="909" y="2009"/>
                  <a:pt x="974" y="2009"/>
                </a:cubicBezTo>
                <a:lnTo>
                  <a:pt x="1542" y="2009"/>
                </a:lnTo>
                <a:cubicBezTo>
                  <a:pt x="1607" y="2009"/>
                  <a:pt x="1660" y="1957"/>
                  <a:pt x="1660" y="1892"/>
                </a:cubicBezTo>
                <a:cubicBezTo>
                  <a:pt x="1660" y="1827"/>
                  <a:pt x="1607" y="1774"/>
                  <a:pt x="1542" y="1774"/>
                </a:cubicBezTo>
                <a:close/>
                <a:moveTo>
                  <a:pt x="560" y="840"/>
                </a:moveTo>
                <a:lnTo>
                  <a:pt x="560" y="840"/>
                </a:lnTo>
                <a:cubicBezTo>
                  <a:pt x="495" y="840"/>
                  <a:pt x="442" y="892"/>
                  <a:pt x="442" y="957"/>
                </a:cubicBezTo>
                <a:lnTo>
                  <a:pt x="442" y="1892"/>
                </a:lnTo>
                <a:cubicBezTo>
                  <a:pt x="442" y="1957"/>
                  <a:pt x="495" y="2009"/>
                  <a:pt x="560" y="2009"/>
                </a:cubicBezTo>
                <a:cubicBezTo>
                  <a:pt x="624" y="2009"/>
                  <a:pt x="677" y="1957"/>
                  <a:pt x="677" y="1892"/>
                </a:cubicBezTo>
                <a:lnTo>
                  <a:pt x="677" y="957"/>
                </a:lnTo>
                <a:cubicBezTo>
                  <a:pt x="677" y="892"/>
                  <a:pt x="624" y="840"/>
                  <a:pt x="560" y="840"/>
                </a:cubicBezTo>
                <a:close/>
                <a:moveTo>
                  <a:pt x="1344" y="438"/>
                </a:moveTo>
                <a:lnTo>
                  <a:pt x="1344" y="438"/>
                </a:lnTo>
                <a:cubicBezTo>
                  <a:pt x="1421" y="438"/>
                  <a:pt x="1483" y="375"/>
                  <a:pt x="1483" y="298"/>
                </a:cubicBezTo>
                <a:lnTo>
                  <a:pt x="1483" y="140"/>
                </a:lnTo>
                <a:cubicBezTo>
                  <a:pt x="1483" y="63"/>
                  <a:pt x="1421" y="0"/>
                  <a:pt x="1344" y="0"/>
                </a:cubicBezTo>
                <a:cubicBezTo>
                  <a:pt x="1267" y="0"/>
                  <a:pt x="1204" y="63"/>
                  <a:pt x="1204" y="140"/>
                </a:cubicBezTo>
                <a:lnTo>
                  <a:pt x="1204" y="298"/>
                </a:lnTo>
                <a:cubicBezTo>
                  <a:pt x="1204" y="375"/>
                  <a:pt x="1267" y="438"/>
                  <a:pt x="1344" y="438"/>
                </a:cubicBezTo>
                <a:close/>
                <a:moveTo>
                  <a:pt x="633" y="438"/>
                </a:moveTo>
                <a:lnTo>
                  <a:pt x="633" y="438"/>
                </a:lnTo>
                <a:cubicBezTo>
                  <a:pt x="710" y="438"/>
                  <a:pt x="773" y="375"/>
                  <a:pt x="773" y="298"/>
                </a:cubicBezTo>
                <a:lnTo>
                  <a:pt x="773" y="140"/>
                </a:lnTo>
                <a:cubicBezTo>
                  <a:pt x="773" y="63"/>
                  <a:pt x="710" y="0"/>
                  <a:pt x="633" y="0"/>
                </a:cubicBezTo>
                <a:cubicBezTo>
                  <a:pt x="556" y="0"/>
                  <a:pt x="494" y="63"/>
                  <a:pt x="494" y="140"/>
                </a:cubicBezTo>
                <a:lnTo>
                  <a:pt x="494" y="298"/>
                </a:lnTo>
                <a:cubicBezTo>
                  <a:pt x="494" y="375"/>
                  <a:pt x="556" y="438"/>
                  <a:pt x="633" y="438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3722" tIns="41861" rIns="83722" bIns="4186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20"/>
          <p:cNvSpPr>
            <a:spLocks noEditPoints="1"/>
          </p:cNvSpPr>
          <p:nvPr/>
        </p:nvSpPr>
        <p:spPr bwMode="auto">
          <a:xfrm>
            <a:off x="646064" y="1613241"/>
            <a:ext cx="702753" cy="723935"/>
          </a:xfrm>
          <a:custGeom>
            <a:avLst/>
            <a:gdLst>
              <a:gd name="T0" fmla="*/ 139 w 144"/>
              <a:gd name="T1" fmla="*/ 120 h 139"/>
              <a:gd name="T2" fmla="*/ 109 w 144"/>
              <a:gd name="T3" fmla="*/ 90 h 139"/>
              <a:gd name="T4" fmla="*/ 118 w 144"/>
              <a:gd name="T5" fmla="*/ 58 h 139"/>
              <a:gd name="T6" fmla="*/ 59 w 144"/>
              <a:gd name="T7" fmla="*/ 0 h 139"/>
              <a:gd name="T8" fmla="*/ 0 w 144"/>
              <a:gd name="T9" fmla="*/ 58 h 139"/>
              <a:gd name="T10" fmla="*/ 59 w 144"/>
              <a:gd name="T11" fmla="*/ 116 h 139"/>
              <a:gd name="T12" fmla="*/ 92 w 144"/>
              <a:gd name="T13" fmla="*/ 106 h 139"/>
              <a:gd name="T14" fmla="*/ 123 w 144"/>
              <a:gd name="T15" fmla="*/ 136 h 139"/>
              <a:gd name="T16" fmla="*/ 131 w 144"/>
              <a:gd name="T17" fmla="*/ 139 h 139"/>
              <a:gd name="T18" fmla="*/ 139 w 144"/>
              <a:gd name="T19" fmla="*/ 136 h 139"/>
              <a:gd name="T20" fmla="*/ 139 w 144"/>
              <a:gd name="T21" fmla="*/ 120 h 139"/>
              <a:gd name="T22" fmla="*/ 59 w 144"/>
              <a:gd name="T23" fmla="*/ 103 h 139"/>
              <a:gd name="T24" fmla="*/ 13 w 144"/>
              <a:gd name="T25" fmla="*/ 58 h 139"/>
              <a:gd name="T26" fmla="*/ 59 w 144"/>
              <a:gd name="T27" fmla="*/ 13 h 139"/>
              <a:gd name="T28" fmla="*/ 105 w 144"/>
              <a:gd name="T29" fmla="*/ 58 h 139"/>
              <a:gd name="T30" fmla="*/ 59 w 144"/>
              <a:gd name="T31" fmla="*/ 10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4" h="139">
                <a:moveTo>
                  <a:pt x="139" y="120"/>
                </a:moveTo>
                <a:cubicBezTo>
                  <a:pt x="109" y="90"/>
                  <a:pt x="109" y="90"/>
                  <a:pt x="109" y="90"/>
                </a:cubicBezTo>
                <a:cubicBezTo>
                  <a:pt x="115" y="81"/>
                  <a:pt x="118" y="70"/>
                  <a:pt x="118" y="58"/>
                </a:cubicBezTo>
                <a:cubicBezTo>
                  <a:pt x="118" y="26"/>
                  <a:pt x="92" y="0"/>
                  <a:pt x="59" y="0"/>
                </a:cubicBezTo>
                <a:cubicBezTo>
                  <a:pt x="27" y="0"/>
                  <a:pt x="0" y="26"/>
                  <a:pt x="0" y="58"/>
                </a:cubicBezTo>
                <a:cubicBezTo>
                  <a:pt x="0" y="90"/>
                  <a:pt x="27" y="116"/>
                  <a:pt x="59" y="116"/>
                </a:cubicBezTo>
                <a:cubicBezTo>
                  <a:pt x="71" y="116"/>
                  <a:pt x="83" y="112"/>
                  <a:pt x="92" y="106"/>
                </a:cubicBezTo>
                <a:cubicBezTo>
                  <a:pt x="123" y="136"/>
                  <a:pt x="123" y="136"/>
                  <a:pt x="123" y="136"/>
                </a:cubicBezTo>
                <a:cubicBezTo>
                  <a:pt x="125" y="138"/>
                  <a:pt x="128" y="139"/>
                  <a:pt x="131" y="139"/>
                </a:cubicBezTo>
                <a:cubicBezTo>
                  <a:pt x="134" y="139"/>
                  <a:pt x="137" y="138"/>
                  <a:pt x="139" y="136"/>
                </a:cubicBezTo>
                <a:cubicBezTo>
                  <a:pt x="144" y="131"/>
                  <a:pt x="144" y="124"/>
                  <a:pt x="139" y="120"/>
                </a:cubicBezTo>
                <a:close/>
                <a:moveTo>
                  <a:pt x="59" y="103"/>
                </a:moveTo>
                <a:cubicBezTo>
                  <a:pt x="34" y="103"/>
                  <a:pt x="13" y="83"/>
                  <a:pt x="13" y="58"/>
                </a:cubicBezTo>
                <a:cubicBezTo>
                  <a:pt x="13" y="33"/>
                  <a:pt x="34" y="13"/>
                  <a:pt x="59" y="13"/>
                </a:cubicBezTo>
                <a:cubicBezTo>
                  <a:pt x="85" y="13"/>
                  <a:pt x="105" y="33"/>
                  <a:pt x="105" y="58"/>
                </a:cubicBezTo>
                <a:cubicBezTo>
                  <a:pt x="105" y="83"/>
                  <a:pt x="85" y="103"/>
                  <a:pt x="59" y="10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83722" tIns="41861" rIns="83722" bIns="41861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03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99391"/>
            <a:ext cx="9144000" cy="86409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altLang="ru-RU" sz="3200" dirty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Порядок проверки </a:t>
            </a:r>
            <a:r>
              <a:rPr lang="ru-RU" altLang="ru-RU" sz="3200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Заявительного </a:t>
            </a:r>
            <a:r>
              <a:rPr lang="ru-RU" altLang="ru-RU" sz="3200" dirty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порядка возмещения НДС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75041-4E6B-44B7-8439-F7AAF920051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1"/>
                </a:solidFill>
              </a:rPr>
              <a:t>УФНС  РОССИИ ПО ПЕРМСКОМУ КРАЮ</a:t>
            </a:r>
          </a:p>
        </p:txBody>
      </p:sp>
      <p:sp>
        <p:nvSpPr>
          <p:cNvPr id="8" name="Номер слайда 6"/>
          <p:cNvSpPr txBox="1">
            <a:spLocks/>
          </p:cNvSpPr>
          <p:nvPr/>
        </p:nvSpPr>
        <p:spPr>
          <a:xfrm>
            <a:off x="6660232" y="6453336"/>
            <a:ext cx="2339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1661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831" algn="l" defTabSz="91166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1661" algn="l" defTabSz="91166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7493" algn="l" defTabSz="91166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3323" algn="l" defTabSz="91166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9151" algn="l" defTabSz="91166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4984" algn="l" defTabSz="91166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0814" algn="l" defTabSz="91166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6642" algn="l" defTabSz="91166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6E1518-5046-425A-8AB0-26A7B4BAA54C}" type="slidenum">
              <a:rPr lang="ru-RU" sz="1800" smtClean="0">
                <a:solidFill>
                  <a:schemeClr val="tx1"/>
                </a:solidFill>
              </a:rPr>
              <a:pPr/>
              <a:t>11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Freeform 29"/>
          <p:cNvSpPr>
            <a:spLocks noEditPoints="1"/>
          </p:cNvSpPr>
          <p:nvPr/>
        </p:nvSpPr>
        <p:spPr bwMode="auto">
          <a:xfrm>
            <a:off x="740161" y="5007308"/>
            <a:ext cx="514560" cy="574714"/>
          </a:xfrm>
          <a:custGeom>
            <a:avLst/>
            <a:gdLst>
              <a:gd name="T0" fmla="*/ 454 w 1374"/>
              <a:gd name="T1" fmla="*/ 430 h 1503"/>
              <a:gd name="T2" fmla="*/ 650 w 1374"/>
              <a:gd name="T3" fmla="*/ 512 h 1503"/>
              <a:gd name="T4" fmla="*/ 841 w 1374"/>
              <a:gd name="T5" fmla="*/ 432 h 1503"/>
              <a:gd name="T6" fmla="*/ 923 w 1374"/>
              <a:gd name="T7" fmla="*/ 276 h 1503"/>
              <a:gd name="T8" fmla="*/ 977 w 1374"/>
              <a:gd name="T9" fmla="*/ 178 h 1503"/>
              <a:gd name="T10" fmla="*/ 974 w 1374"/>
              <a:gd name="T11" fmla="*/ 94 h 1503"/>
              <a:gd name="T12" fmla="*/ 931 w 1374"/>
              <a:gd name="T13" fmla="*/ 81 h 1503"/>
              <a:gd name="T14" fmla="*/ 835 w 1374"/>
              <a:gd name="T15" fmla="*/ 102 h 1503"/>
              <a:gd name="T16" fmla="*/ 763 w 1374"/>
              <a:gd name="T17" fmla="*/ 119 h 1503"/>
              <a:gd name="T18" fmla="*/ 757 w 1374"/>
              <a:gd name="T19" fmla="*/ 118 h 1503"/>
              <a:gd name="T20" fmla="*/ 715 w 1374"/>
              <a:gd name="T21" fmla="*/ 74 h 1503"/>
              <a:gd name="T22" fmla="*/ 616 w 1374"/>
              <a:gd name="T23" fmla="*/ 0 h 1503"/>
              <a:gd name="T24" fmla="*/ 532 w 1374"/>
              <a:gd name="T25" fmla="*/ 77 h 1503"/>
              <a:gd name="T26" fmla="*/ 508 w 1374"/>
              <a:gd name="T27" fmla="*/ 115 h 1503"/>
              <a:gd name="T28" fmla="*/ 490 w 1374"/>
              <a:gd name="T29" fmla="*/ 116 h 1503"/>
              <a:gd name="T30" fmla="*/ 453 w 1374"/>
              <a:gd name="T31" fmla="*/ 114 h 1503"/>
              <a:gd name="T32" fmla="*/ 405 w 1374"/>
              <a:gd name="T33" fmla="*/ 112 h 1503"/>
              <a:gd name="T34" fmla="*/ 326 w 1374"/>
              <a:gd name="T35" fmla="*/ 140 h 1503"/>
              <a:gd name="T36" fmla="*/ 398 w 1374"/>
              <a:gd name="T37" fmla="*/ 326 h 1503"/>
              <a:gd name="T38" fmla="*/ 454 w 1374"/>
              <a:gd name="T39" fmla="*/ 430 h 1503"/>
              <a:gd name="T40" fmla="*/ 1238 w 1374"/>
              <a:gd name="T41" fmla="*/ 770 h 1503"/>
              <a:gd name="T42" fmla="*/ 901 w 1374"/>
              <a:gd name="T43" fmla="*/ 503 h 1503"/>
              <a:gd name="T44" fmla="*/ 878 w 1374"/>
              <a:gd name="T45" fmla="*/ 506 h 1503"/>
              <a:gd name="T46" fmla="*/ 659 w 1374"/>
              <a:gd name="T47" fmla="*/ 564 h 1503"/>
              <a:gd name="T48" fmla="*/ 460 w 1374"/>
              <a:gd name="T49" fmla="*/ 518 h 1503"/>
              <a:gd name="T50" fmla="*/ 438 w 1374"/>
              <a:gd name="T51" fmla="*/ 517 h 1503"/>
              <a:gd name="T52" fmla="*/ 125 w 1374"/>
              <a:gd name="T53" fmla="*/ 779 h 1503"/>
              <a:gd name="T54" fmla="*/ 0 w 1374"/>
              <a:gd name="T55" fmla="*/ 1127 h 1503"/>
              <a:gd name="T56" fmla="*/ 46 w 1374"/>
              <a:gd name="T57" fmla="*/ 1314 h 1503"/>
              <a:gd name="T58" fmla="*/ 183 w 1374"/>
              <a:gd name="T59" fmla="*/ 1431 h 1503"/>
              <a:gd name="T60" fmla="*/ 706 w 1374"/>
              <a:gd name="T61" fmla="*/ 1503 h 1503"/>
              <a:gd name="T62" fmla="*/ 1210 w 1374"/>
              <a:gd name="T63" fmla="*/ 1435 h 1503"/>
              <a:gd name="T64" fmla="*/ 1374 w 1374"/>
              <a:gd name="T65" fmla="*/ 1136 h 1503"/>
              <a:gd name="T66" fmla="*/ 1238 w 1374"/>
              <a:gd name="T67" fmla="*/ 770 h 1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74" h="1503">
                <a:moveTo>
                  <a:pt x="454" y="430"/>
                </a:moveTo>
                <a:cubicBezTo>
                  <a:pt x="467" y="491"/>
                  <a:pt x="564" y="512"/>
                  <a:pt x="650" y="512"/>
                </a:cubicBezTo>
                <a:cubicBezTo>
                  <a:pt x="760" y="512"/>
                  <a:pt x="822" y="486"/>
                  <a:pt x="841" y="432"/>
                </a:cubicBezTo>
                <a:cubicBezTo>
                  <a:pt x="858" y="384"/>
                  <a:pt x="892" y="326"/>
                  <a:pt x="923" y="276"/>
                </a:cubicBezTo>
                <a:cubicBezTo>
                  <a:pt x="945" y="240"/>
                  <a:pt x="965" y="206"/>
                  <a:pt x="977" y="178"/>
                </a:cubicBezTo>
                <a:cubicBezTo>
                  <a:pt x="985" y="161"/>
                  <a:pt x="1004" y="118"/>
                  <a:pt x="974" y="94"/>
                </a:cubicBezTo>
                <a:cubicBezTo>
                  <a:pt x="963" y="86"/>
                  <a:pt x="949" y="81"/>
                  <a:pt x="931" y="81"/>
                </a:cubicBezTo>
                <a:cubicBezTo>
                  <a:pt x="903" y="81"/>
                  <a:pt x="869" y="92"/>
                  <a:pt x="835" y="102"/>
                </a:cubicBezTo>
                <a:cubicBezTo>
                  <a:pt x="808" y="110"/>
                  <a:pt x="780" y="119"/>
                  <a:pt x="763" y="119"/>
                </a:cubicBezTo>
                <a:cubicBezTo>
                  <a:pt x="759" y="119"/>
                  <a:pt x="757" y="118"/>
                  <a:pt x="757" y="118"/>
                </a:cubicBezTo>
                <a:cubicBezTo>
                  <a:pt x="745" y="113"/>
                  <a:pt x="729" y="92"/>
                  <a:pt x="715" y="74"/>
                </a:cubicBezTo>
                <a:cubicBezTo>
                  <a:pt x="689" y="39"/>
                  <a:pt x="659" y="0"/>
                  <a:pt x="616" y="0"/>
                </a:cubicBezTo>
                <a:cubicBezTo>
                  <a:pt x="571" y="0"/>
                  <a:pt x="549" y="43"/>
                  <a:pt x="532" y="77"/>
                </a:cubicBezTo>
                <a:cubicBezTo>
                  <a:pt x="526" y="89"/>
                  <a:pt x="514" y="113"/>
                  <a:pt x="508" y="115"/>
                </a:cubicBezTo>
                <a:cubicBezTo>
                  <a:pt x="506" y="115"/>
                  <a:pt x="501" y="116"/>
                  <a:pt x="490" y="116"/>
                </a:cubicBezTo>
                <a:cubicBezTo>
                  <a:pt x="480" y="116"/>
                  <a:pt x="467" y="115"/>
                  <a:pt x="453" y="114"/>
                </a:cubicBezTo>
                <a:cubicBezTo>
                  <a:pt x="437" y="113"/>
                  <a:pt x="420" y="112"/>
                  <a:pt x="405" y="112"/>
                </a:cubicBezTo>
                <a:cubicBezTo>
                  <a:pt x="380" y="112"/>
                  <a:pt x="345" y="115"/>
                  <a:pt x="326" y="140"/>
                </a:cubicBezTo>
                <a:cubicBezTo>
                  <a:pt x="306" y="169"/>
                  <a:pt x="332" y="216"/>
                  <a:pt x="398" y="326"/>
                </a:cubicBezTo>
                <a:cubicBezTo>
                  <a:pt x="422" y="366"/>
                  <a:pt x="451" y="414"/>
                  <a:pt x="454" y="430"/>
                </a:cubicBezTo>
                <a:close/>
                <a:moveTo>
                  <a:pt x="1238" y="770"/>
                </a:moveTo>
                <a:cubicBezTo>
                  <a:pt x="1149" y="649"/>
                  <a:pt x="1029" y="554"/>
                  <a:pt x="901" y="503"/>
                </a:cubicBezTo>
                <a:cubicBezTo>
                  <a:pt x="893" y="500"/>
                  <a:pt x="884" y="501"/>
                  <a:pt x="878" y="506"/>
                </a:cubicBezTo>
                <a:cubicBezTo>
                  <a:pt x="827" y="542"/>
                  <a:pt x="746" y="564"/>
                  <a:pt x="659" y="564"/>
                </a:cubicBezTo>
                <a:cubicBezTo>
                  <a:pt x="584" y="564"/>
                  <a:pt x="511" y="547"/>
                  <a:pt x="460" y="518"/>
                </a:cubicBezTo>
                <a:cubicBezTo>
                  <a:pt x="453" y="514"/>
                  <a:pt x="445" y="514"/>
                  <a:pt x="438" y="517"/>
                </a:cubicBezTo>
                <a:cubicBezTo>
                  <a:pt x="318" y="572"/>
                  <a:pt x="207" y="665"/>
                  <a:pt x="125" y="779"/>
                </a:cubicBezTo>
                <a:cubicBezTo>
                  <a:pt x="45" y="893"/>
                  <a:pt x="0" y="1016"/>
                  <a:pt x="0" y="1127"/>
                </a:cubicBezTo>
                <a:cubicBezTo>
                  <a:pt x="0" y="1202"/>
                  <a:pt x="15" y="1264"/>
                  <a:pt x="46" y="1314"/>
                </a:cubicBezTo>
                <a:cubicBezTo>
                  <a:pt x="76" y="1364"/>
                  <a:pt x="121" y="1402"/>
                  <a:pt x="183" y="1431"/>
                </a:cubicBezTo>
                <a:cubicBezTo>
                  <a:pt x="290" y="1481"/>
                  <a:pt x="452" y="1503"/>
                  <a:pt x="706" y="1503"/>
                </a:cubicBezTo>
                <a:cubicBezTo>
                  <a:pt x="965" y="1503"/>
                  <a:pt x="1111" y="1483"/>
                  <a:pt x="1210" y="1435"/>
                </a:cubicBezTo>
                <a:cubicBezTo>
                  <a:pt x="1322" y="1381"/>
                  <a:pt x="1374" y="1286"/>
                  <a:pt x="1374" y="1136"/>
                </a:cubicBezTo>
                <a:cubicBezTo>
                  <a:pt x="1374" y="1019"/>
                  <a:pt x="1325" y="889"/>
                  <a:pt x="1238" y="7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3722" tIns="41861" rIns="83722" bIns="4186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14"/>
          <p:cNvSpPr>
            <a:spLocks noEditPoints="1"/>
          </p:cNvSpPr>
          <p:nvPr/>
        </p:nvSpPr>
        <p:spPr bwMode="auto">
          <a:xfrm>
            <a:off x="795694" y="3288369"/>
            <a:ext cx="442860" cy="584696"/>
          </a:xfrm>
          <a:custGeom>
            <a:avLst/>
            <a:gdLst>
              <a:gd name="T0" fmla="*/ 1820 w 1977"/>
              <a:gd name="T1" fmla="*/ 2166 h 2401"/>
              <a:gd name="T2" fmla="*/ 235 w 1977"/>
              <a:gd name="T3" fmla="*/ 2244 h 2401"/>
              <a:gd name="T4" fmla="*/ 157 w 1977"/>
              <a:gd name="T5" fmla="*/ 728 h 2401"/>
              <a:gd name="T6" fmla="*/ 1742 w 1977"/>
              <a:gd name="T7" fmla="*/ 649 h 2401"/>
              <a:gd name="T8" fmla="*/ 1820 w 1977"/>
              <a:gd name="T9" fmla="*/ 2166 h 2401"/>
              <a:gd name="T10" fmla="*/ 1742 w 1977"/>
              <a:gd name="T11" fmla="*/ 219 h 2401"/>
              <a:gd name="T12" fmla="*/ 1562 w 1977"/>
              <a:gd name="T13" fmla="*/ 298 h 2401"/>
              <a:gd name="T14" fmla="*/ 1126 w 1977"/>
              <a:gd name="T15" fmla="*/ 298 h 2401"/>
              <a:gd name="T16" fmla="*/ 851 w 1977"/>
              <a:gd name="T17" fmla="*/ 219 h 2401"/>
              <a:gd name="T18" fmla="*/ 633 w 1977"/>
              <a:gd name="T19" fmla="*/ 516 h 2401"/>
              <a:gd name="T20" fmla="*/ 415 w 1977"/>
              <a:gd name="T21" fmla="*/ 219 h 2401"/>
              <a:gd name="T22" fmla="*/ 0 w 1977"/>
              <a:gd name="T23" fmla="*/ 454 h 2401"/>
              <a:gd name="T24" fmla="*/ 235 w 1977"/>
              <a:gd name="T25" fmla="*/ 2401 h 2401"/>
              <a:gd name="T26" fmla="*/ 1977 w 1977"/>
              <a:gd name="T27" fmla="*/ 2166 h 2401"/>
              <a:gd name="T28" fmla="*/ 1742 w 1977"/>
              <a:gd name="T29" fmla="*/ 219 h 2401"/>
              <a:gd name="T30" fmla="*/ 1542 w 1977"/>
              <a:gd name="T31" fmla="*/ 1774 h 2401"/>
              <a:gd name="T32" fmla="*/ 1308 w 1977"/>
              <a:gd name="T33" fmla="*/ 1598 h 2401"/>
              <a:gd name="T34" fmla="*/ 1235 w 1977"/>
              <a:gd name="T35" fmla="*/ 840 h 2401"/>
              <a:gd name="T36" fmla="*/ 947 w 1977"/>
              <a:gd name="T37" fmla="*/ 1224 h 2401"/>
              <a:gd name="T38" fmla="*/ 1235 w 1977"/>
              <a:gd name="T39" fmla="*/ 1075 h 2401"/>
              <a:gd name="T40" fmla="*/ 1161 w 1977"/>
              <a:gd name="T41" fmla="*/ 1414 h 2401"/>
              <a:gd name="T42" fmla="*/ 974 w 1977"/>
              <a:gd name="T43" fmla="*/ 2009 h 2401"/>
              <a:gd name="T44" fmla="*/ 1660 w 1977"/>
              <a:gd name="T45" fmla="*/ 1892 h 2401"/>
              <a:gd name="T46" fmla="*/ 560 w 1977"/>
              <a:gd name="T47" fmla="*/ 840 h 2401"/>
              <a:gd name="T48" fmla="*/ 442 w 1977"/>
              <a:gd name="T49" fmla="*/ 957 h 2401"/>
              <a:gd name="T50" fmla="*/ 560 w 1977"/>
              <a:gd name="T51" fmla="*/ 2009 h 2401"/>
              <a:gd name="T52" fmla="*/ 677 w 1977"/>
              <a:gd name="T53" fmla="*/ 957 h 2401"/>
              <a:gd name="T54" fmla="*/ 1344 w 1977"/>
              <a:gd name="T55" fmla="*/ 438 h 2401"/>
              <a:gd name="T56" fmla="*/ 1483 w 1977"/>
              <a:gd name="T57" fmla="*/ 298 h 2401"/>
              <a:gd name="T58" fmla="*/ 1344 w 1977"/>
              <a:gd name="T59" fmla="*/ 0 h 2401"/>
              <a:gd name="T60" fmla="*/ 1204 w 1977"/>
              <a:gd name="T61" fmla="*/ 298 h 2401"/>
              <a:gd name="T62" fmla="*/ 633 w 1977"/>
              <a:gd name="T63" fmla="*/ 438 h 2401"/>
              <a:gd name="T64" fmla="*/ 773 w 1977"/>
              <a:gd name="T65" fmla="*/ 298 h 2401"/>
              <a:gd name="T66" fmla="*/ 633 w 1977"/>
              <a:gd name="T67" fmla="*/ 0 h 2401"/>
              <a:gd name="T68" fmla="*/ 494 w 1977"/>
              <a:gd name="T69" fmla="*/ 298 h 2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77" h="2401">
                <a:moveTo>
                  <a:pt x="1820" y="2166"/>
                </a:moveTo>
                <a:lnTo>
                  <a:pt x="1820" y="2166"/>
                </a:lnTo>
                <a:cubicBezTo>
                  <a:pt x="1820" y="2208"/>
                  <a:pt x="1784" y="2244"/>
                  <a:pt x="1742" y="2244"/>
                </a:cubicBezTo>
                <a:lnTo>
                  <a:pt x="235" y="2244"/>
                </a:lnTo>
                <a:cubicBezTo>
                  <a:pt x="193" y="2244"/>
                  <a:pt x="157" y="2208"/>
                  <a:pt x="157" y="2166"/>
                </a:cubicBezTo>
                <a:lnTo>
                  <a:pt x="157" y="728"/>
                </a:lnTo>
                <a:cubicBezTo>
                  <a:pt x="157" y="685"/>
                  <a:pt x="193" y="649"/>
                  <a:pt x="235" y="649"/>
                </a:cubicBezTo>
                <a:lnTo>
                  <a:pt x="1742" y="649"/>
                </a:lnTo>
                <a:cubicBezTo>
                  <a:pt x="1784" y="649"/>
                  <a:pt x="1820" y="685"/>
                  <a:pt x="1820" y="728"/>
                </a:cubicBezTo>
                <a:lnTo>
                  <a:pt x="1820" y="2166"/>
                </a:lnTo>
                <a:close/>
                <a:moveTo>
                  <a:pt x="1742" y="219"/>
                </a:moveTo>
                <a:lnTo>
                  <a:pt x="1742" y="219"/>
                </a:lnTo>
                <a:lnTo>
                  <a:pt x="1562" y="219"/>
                </a:lnTo>
                <a:lnTo>
                  <a:pt x="1562" y="298"/>
                </a:lnTo>
                <a:cubicBezTo>
                  <a:pt x="1562" y="418"/>
                  <a:pt x="1464" y="516"/>
                  <a:pt x="1344" y="516"/>
                </a:cubicBezTo>
                <a:cubicBezTo>
                  <a:pt x="1224" y="516"/>
                  <a:pt x="1126" y="418"/>
                  <a:pt x="1126" y="298"/>
                </a:cubicBezTo>
                <a:lnTo>
                  <a:pt x="1126" y="219"/>
                </a:lnTo>
                <a:lnTo>
                  <a:pt x="851" y="219"/>
                </a:lnTo>
                <a:lnTo>
                  <a:pt x="851" y="298"/>
                </a:lnTo>
                <a:cubicBezTo>
                  <a:pt x="851" y="418"/>
                  <a:pt x="753" y="516"/>
                  <a:pt x="633" y="516"/>
                </a:cubicBezTo>
                <a:cubicBezTo>
                  <a:pt x="513" y="516"/>
                  <a:pt x="415" y="418"/>
                  <a:pt x="415" y="298"/>
                </a:cubicBezTo>
                <a:lnTo>
                  <a:pt x="415" y="219"/>
                </a:lnTo>
                <a:lnTo>
                  <a:pt x="235" y="219"/>
                </a:lnTo>
                <a:cubicBezTo>
                  <a:pt x="106" y="219"/>
                  <a:pt x="0" y="325"/>
                  <a:pt x="0" y="454"/>
                </a:cubicBezTo>
                <a:lnTo>
                  <a:pt x="0" y="2166"/>
                </a:lnTo>
                <a:cubicBezTo>
                  <a:pt x="0" y="2295"/>
                  <a:pt x="106" y="2401"/>
                  <a:pt x="235" y="2401"/>
                </a:cubicBezTo>
                <a:lnTo>
                  <a:pt x="1742" y="2401"/>
                </a:lnTo>
                <a:cubicBezTo>
                  <a:pt x="1871" y="2401"/>
                  <a:pt x="1977" y="2295"/>
                  <a:pt x="1977" y="2166"/>
                </a:cubicBezTo>
                <a:lnTo>
                  <a:pt x="1977" y="454"/>
                </a:lnTo>
                <a:cubicBezTo>
                  <a:pt x="1977" y="325"/>
                  <a:pt x="1871" y="219"/>
                  <a:pt x="1742" y="219"/>
                </a:cubicBezTo>
                <a:close/>
                <a:moveTo>
                  <a:pt x="1542" y="1774"/>
                </a:moveTo>
                <a:lnTo>
                  <a:pt x="1542" y="1774"/>
                </a:lnTo>
                <a:lnTo>
                  <a:pt x="1126" y="1774"/>
                </a:lnTo>
                <a:cubicBezTo>
                  <a:pt x="1162" y="1717"/>
                  <a:pt x="1225" y="1664"/>
                  <a:pt x="1308" y="1598"/>
                </a:cubicBezTo>
                <a:cubicBezTo>
                  <a:pt x="1440" y="1492"/>
                  <a:pt x="1591" y="1372"/>
                  <a:pt x="1591" y="1165"/>
                </a:cubicBezTo>
                <a:cubicBezTo>
                  <a:pt x="1591" y="1053"/>
                  <a:pt x="1516" y="840"/>
                  <a:pt x="1235" y="840"/>
                </a:cubicBezTo>
                <a:cubicBezTo>
                  <a:pt x="1058" y="840"/>
                  <a:pt x="930" y="923"/>
                  <a:pt x="876" y="1074"/>
                </a:cubicBezTo>
                <a:cubicBezTo>
                  <a:pt x="854" y="1135"/>
                  <a:pt x="886" y="1202"/>
                  <a:pt x="947" y="1224"/>
                </a:cubicBezTo>
                <a:cubicBezTo>
                  <a:pt x="1007" y="1246"/>
                  <a:pt x="1075" y="1214"/>
                  <a:pt x="1097" y="1153"/>
                </a:cubicBezTo>
                <a:cubicBezTo>
                  <a:pt x="1112" y="1112"/>
                  <a:pt x="1139" y="1075"/>
                  <a:pt x="1235" y="1075"/>
                </a:cubicBezTo>
                <a:cubicBezTo>
                  <a:pt x="1335" y="1075"/>
                  <a:pt x="1356" y="1124"/>
                  <a:pt x="1356" y="1165"/>
                </a:cubicBezTo>
                <a:cubicBezTo>
                  <a:pt x="1356" y="1254"/>
                  <a:pt x="1282" y="1318"/>
                  <a:pt x="1161" y="1414"/>
                </a:cubicBezTo>
                <a:cubicBezTo>
                  <a:pt x="1026" y="1522"/>
                  <a:pt x="857" y="1657"/>
                  <a:pt x="857" y="1892"/>
                </a:cubicBezTo>
                <a:cubicBezTo>
                  <a:pt x="857" y="1957"/>
                  <a:pt x="909" y="2009"/>
                  <a:pt x="974" y="2009"/>
                </a:cubicBezTo>
                <a:lnTo>
                  <a:pt x="1542" y="2009"/>
                </a:lnTo>
                <a:cubicBezTo>
                  <a:pt x="1607" y="2009"/>
                  <a:pt x="1660" y="1957"/>
                  <a:pt x="1660" y="1892"/>
                </a:cubicBezTo>
                <a:cubicBezTo>
                  <a:pt x="1660" y="1827"/>
                  <a:pt x="1607" y="1774"/>
                  <a:pt x="1542" y="1774"/>
                </a:cubicBezTo>
                <a:close/>
                <a:moveTo>
                  <a:pt x="560" y="840"/>
                </a:moveTo>
                <a:lnTo>
                  <a:pt x="560" y="840"/>
                </a:lnTo>
                <a:cubicBezTo>
                  <a:pt x="495" y="840"/>
                  <a:pt x="442" y="892"/>
                  <a:pt x="442" y="957"/>
                </a:cubicBezTo>
                <a:lnTo>
                  <a:pt x="442" y="1892"/>
                </a:lnTo>
                <a:cubicBezTo>
                  <a:pt x="442" y="1957"/>
                  <a:pt x="495" y="2009"/>
                  <a:pt x="560" y="2009"/>
                </a:cubicBezTo>
                <a:cubicBezTo>
                  <a:pt x="624" y="2009"/>
                  <a:pt x="677" y="1957"/>
                  <a:pt x="677" y="1892"/>
                </a:cubicBezTo>
                <a:lnTo>
                  <a:pt x="677" y="957"/>
                </a:lnTo>
                <a:cubicBezTo>
                  <a:pt x="677" y="892"/>
                  <a:pt x="624" y="840"/>
                  <a:pt x="560" y="840"/>
                </a:cubicBezTo>
                <a:close/>
                <a:moveTo>
                  <a:pt x="1344" y="438"/>
                </a:moveTo>
                <a:lnTo>
                  <a:pt x="1344" y="438"/>
                </a:lnTo>
                <a:cubicBezTo>
                  <a:pt x="1421" y="438"/>
                  <a:pt x="1483" y="375"/>
                  <a:pt x="1483" y="298"/>
                </a:cubicBezTo>
                <a:lnTo>
                  <a:pt x="1483" y="140"/>
                </a:lnTo>
                <a:cubicBezTo>
                  <a:pt x="1483" y="63"/>
                  <a:pt x="1421" y="0"/>
                  <a:pt x="1344" y="0"/>
                </a:cubicBezTo>
                <a:cubicBezTo>
                  <a:pt x="1267" y="0"/>
                  <a:pt x="1204" y="63"/>
                  <a:pt x="1204" y="140"/>
                </a:cubicBezTo>
                <a:lnTo>
                  <a:pt x="1204" y="298"/>
                </a:lnTo>
                <a:cubicBezTo>
                  <a:pt x="1204" y="375"/>
                  <a:pt x="1267" y="438"/>
                  <a:pt x="1344" y="438"/>
                </a:cubicBezTo>
                <a:close/>
                <a:moveTo>
                  <a:pt x="633" y="438"/>
                </a:moveTo>
                <a:lnTo>
                  <a:pt x="633" y="438"/>
                </a:lnTo>
                <a:cubicBezTo>
                  <a:pt x="710" y="438"/>
                  <a:pt x="773" y="375"/>
                  <a:pt x="773" y="298"/>
                </a:cubicBezTo>
                <a:lnTo>
                  <a:pt x="773" y="140"/>
                </a:lnTo>
                <a:cubicBezTo>
                  <a:pt x="773" y="63"/>
                  <a:pt x="710" y="0"/>
                  <a:pt x="633" y="0"/>
                </a:cubicBezTo>
                <a:cubicBezTo>
                  <a:pt x="556" y="0"/>
                  <a:pt x="494" y="63"/>
                  <a:pt x="494" y="140"/>
                </a:cubicBezTo>
                <a:lnTo>
                  <a:pt x="494" y="298"/>
                </a:lnTo>
                <a:cubicBezTo>
                  <a:pt x="494" y="375"/>
                  <a:pt x="556" y="438"/>
                  <a:pt x="633" y="438"/>
                </a:cubicBez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3722" tIns="41861" rIns="83722" bIns="41861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20"/>
          <p:cNvSpPr>
            <a:spLocks noEditPoints="1"/>
          </p:cNvSpPr>
          <p:nvPr/>
        </p:nvSpPr>
        <p:spPr bwMode="auto">
          <a:xfrm rot="901721">
            <a:off x="1443887" y="3312395"/>
            <a:ext cx="509363" cy="524716"/>
          </a:xfrm>
          <a:custGeom>
            <a:avLst/>
            <a:gdLst>
              <a:gd name="T0" fmla="*/ 139 w 144"/>
              <a:gd name="T1" fmla="*/ 120 h 139"/>
              <a:gd name="T2" fmla="*/ 109 w 144"/>
              <a:gd name="T3" fmla="*/ 90 h 139"/>
              <a:gd name="T4" fmla="*/ 118 w 144"/>
              <a:gd name="T5" fmla="*/ 58 h 139"/>
              <a:gd name="T6" fmla="*/ 59 w 144"/>
              <a:gd name="T7" fmla="*/ 0 h 139"/>
              <a:gd name="T8" fmla="*/ 0 w 144"/>
              <a:gd name="T9" fmla="*/ 58 h 139"/>
              <a:gd name="T10" fmla="*/ 59 w 144"/>
              <a:gd name="T11" fmla="*/ 116 h 139"/>
              <a:gd name="T12" fmla="*/ 92 w 144"/>
              <a:gd name="T13" fmla="*/ 106 h 139"/>
              <a:gd name="T14" fmla="*/ 123 w 144"/>
              <a:gd name="T15" fmla="*/ 136 h 139"/>
              <a:gd name="T16" fmla="*/ 131 w 144"/>
              <a:gd name="T17" fmla="*/ 139 h 139"/>
              <a:gd name="T18" fmla="*/ 139 w 144"/>
              <a:gd name="T19" fmla="*/ 136 h 139"/>
              <a:gd name="T20" fmla="*/ 139 w 144"/>
              <a:gd name="T21" fmla="*/ 120 h 139"/>
              <a:gd name="T22" fmla="*/ 59 w 144"/>
              <a:gd name="T23" fmla="*/ 103 h 139"/>
              <a:gd name="T24" fmla="*/ 13 w 144"/>
              <a:gd name="T25" fmla="*/ 58 h 139"/>
              <a:gd name="T26" fmla="*/ 59 w 144"/>
              <a:gd name="T27" fmla="*/ 13 h 139"/>
              <a:gd name="T28" fmla="*/ 105 w 144"/>
              <a:gd name="T29" fmla="*/ 58 h 139"/>
              <a:gd name="T30" fmla="*/ 59 w 144"/>
              <a:gd name="T31" fmla="*/ 10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44" h="139">
                <a:moveTo>
                  <a:pt x="139" y="120"/>
                </a:moveTo>
                <a:cubicBezTo>
                  <a:pt x="109" y="90"/>
                  <a:pt x="109" y="90"/>
                  <a:pt x="109" y="90"/>
                </a:cubicBezTo>
                <a:cubicBezTo>
                  <a:pt x="115" y="81"/>
                  <a:pt x="118" y="70"/>
                  <a:pt x="118" y="58"/>
                </a:cubicBezTo>
                <a:cubicBezTo>
                  <a:pt x="118" y="26"/>
                  <a:pt x="92" y="0"/>
                  <a:pt x="59" y="0"/>
                </a:cubicBezTo>
                <a:cubicBezTo>
                  <a:pt x="27" y="0"/>
                  <a:pt x="0" y="26"/>
                  <a:pt x="0" y="58"/>
                </a:cubicBezTo>
                <a:cubicBezTo>
                  <a:pt x="0" y="90"/>
                  <a:pt x="27" y="116"/>
                  <a:pt x="59" y="116"/>
                </a:cubicBezTo>
                <a:cubicBezTo>
                  <a:pt x="71" y="116"/>
                  <a:pt x="83" y="112"/>
                  <a:pt x="92" y="106"/>
                </a:cubicBezTo>
                <a:cubicBezTo>
                  <a:pt x="123" y="136"/>
                  <a:pt x="123" y="136"/>
                  <a:pt x="123" y="136"/>
                </a:cubicBezTo>
                <a:cubicBezTo>
                  <a:pt x="125" y="138"/>
                  <a:pt x="128" y="139"/>
                  <a:pt x="131" y="139"/>
                </a:cubicBezTo>
                <a:cubicBezTo>
                  <a:pt x="134" y="139"/>
                  <a:pt x="137" y="138"/>
                  <a:pt x="139" y="136"/>
                </a:cubicBezTo>
                <a:cubicBezTo>
                  <a:pt x="144" y="131"/>
                  <a:pt x="144" y="124"/>
                  <a:pt x="139" y="120"/>
                </a:cubicBezTo>
                <a:close/>
                <a:moveTo>
                  <a:pt x="59" y="103"/>
                </a:moveTo>
                <a:cubicBezTo>
                  <a:pt x="34" y="103"/>
                  <a:pt x="13" y="83"/>
                  <a:pt x="13" y="58"/>
                </a:cubicBezTo>
                <a:cubicBezTo>
                  <a:pt x="13" y="33"/>
                  <a:pt x="34" y="13"/>
                  <a:pt x="59" y="13"/>
                </a:cubicBezTo>
                <a:cubicBezTo>
                  <a:pt x="85" y="13"/>
                  <a:pt x="105" y="33"/>
                  <a:pt x="105" y="58"/>
                </a:cubicBezTo>
                <a:cubicBezTo>
                  <a:pt x="105" y="83"/>
                  <a:pt x="85" y="103"/>
                  <a:pt x="59" y="10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vert="horz" wrap="square" lIns="83722" tIns="41861" rIns="83722" bIns="41861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Lato Light" panose="020F0302020204030203" pitchFamily="34" charset="0"/>
            </a:endParaRPr>
          </a:p>
        </p:txBody>
      </p:sp>
      <p:grpSp>
        <p:nvGrpSpPr>
          <p:cNvPr id="11" name="Группа 6"/>
          <p:cNvGrpSpPr/>
          <p:nvPr/>
        </p:nvGrpSpPr>
        <p:grpSpPr>
          <a:xfrm>
            <a:off x="2816834" y="1064419"/>
            <a:ext cx="6055852" cy="5172893"/>
            <a:chOff x="3421944" y="1074482"/>
            <a:chExt cx="6628351" cy="5906144"/>
          </a:xfrm>
        </p:grpSpPr>
        <p:sp>
          <p:nvSpPr>
            <p:cNvPr id="12" name="Полилиния 11"/>
            <p:cNvSpPr/>
            <p:nvPr/>
          </p:nvSpPr>
          <p:spPr>
            <a:xfrm>
              <a:off x="3421944" y="1213498"/>
              <a:ext cx="681314" cy="1144284"/>
            </a:xfrm>
            <a:custGeom>
              <a:avLst/>
              <a:gdLst>
                <a:gd name="connsiteX0" fmla="*/ 0 w 1308911"/>
                <a:gd name="connsiteY0" fmla="*/ 0 h 916238"/>
                <a:gd name="connsiteX1" fmla="*/ 850792 w 1308911"/>
                <a:gd name="connsiteY1" fmla="*/ 0 h 916238"/>
                <a:gd name="connsiteX2" fmla="*/ 1308911 w 1308911"/>
                <a:gd name="connsiteY2" fmla="*/ 458119 h 916238"/>
                <a:gd name="connsiteX3" fmla="*/ 850792 w 1308911"/>
                <a:gd name="connsiteY3" fmla="*/ 916238 h 916238"/>
                <a:gd name="connsiteX4" fmla="*/ 0 w 1308911"/>
                <a:gd name="connsiteY4" fmla="*/ 916238 h 916238"/>
                <a:gd name="connsiteX5" fmla="*/ 458119 w 1308911"/>
                <a:gd name="connsiteY5" fmla="*/ 458119 h 916238"/>
                <a:gd name="connsiteX6" fmla="*/ 0 w 1308911"/>
                <a:gd name="connsiteY6" fmla="*/ 0 h 91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8911" h="916238">
                  <a:moveTo>
                    <a:pt x="1308910" y="0"/>
                  </a:moveTo>
                  <a:lnTo>
                    <a:pt x="1308910" y="595554"/>
                  </a:lnTo>
                  <a:lnTo>
                    <a:pt x="654456" y="916238"/>
                  </a:lnTo>
                  <a:lnTo>
                    <a:pt x="1" y="595554"/>
                  </a:lnTo>
                  <a:lnTo>
                    <a:pt x="1" y="0"/>
                  </a:lnTo>
                  <a:lnTo>
                    <a:pt x="654456" y="320684"/>
                  </a:lnTo>
                  <a:lnTo>
                    <a:pt x="130891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76" tIns="473994" rIns="15875" bIns="473995" numCol="1" spcCol="1270" anchor="ctr" anchorCtr="0">
              <a:noAutofit/>
            </a:bodyPr>
            <a:lstStyle/>
            <a:p>
              <a:pPr algn="ctr" defTabSz="10174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ru-RU" sz="2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4103256" y="1074482"/>
              <a:ext cx="5889888" cy="1493041"/>
            </a:xfrm>
            <a:custGeom>
              <a:avLst/>
              <a:gdLst>
                <a:gd name="connsiteX0" fmla="*/ 184376 w 1106234"/>
                <a:gd name="connsiteY0" fmla="*/ 0 h 5516992"/>
                <a:gd name="connsiteX1" fmla="*/ 921858 w 1106234"/>
                <a:gd name="connsiteY1" fmla="*/ 0 h 5516992"/>
                <a:gd name="connsiteX2" fmla="*/ 1106234 w 1106234"/>
                <a:gd name="connsiteY2" fmla="*/ 184376 h 5516992"/>
                <a:gd name="connsiteX3" fmla="*/ 1106234 w 1106234"/>
                <a:gd name="connsiteY3" fmla="*/ 5516992 h 5516992"/>
                <a:gd name="connsiteX4" fmla="*/ 1106234 w 1106234"/>
                <a:gd name="connsiteY4" fmla="*/ 5516992 h 5516992"/>
                <a:gd name="connsiteX5" fmla="*/ 0 w 1106234"/>
                <a:gd name="connsiteY5" fmla="*/ 5516992 h 5516992"/>
                <a:gd name="connsiteX6" fmla="*/ 0 w 1106234"/>
                <a:gd name="connsiteY6" fmla="*/ 5516992 h 5516992"/>
                <a:gd name="connsiteX7" fmla="*/ 0 w 1106234"/>
                <a:gd name="connsiteY7" fmla="*/ 184376 h 5516992"/>
                <a:gd name="connsiteX8" fmla="*/ 184376 w 1106234"/>
                <a:gd name="connsiteY8" fmla="*/ 0 h 5516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6234" h="5516992">
                  <a:moveTo>
                    <a:pt x="1106234" y="919519"/>
                  </a:moveTo>
                  <a:lnTo>
                    <a:pt x="1106234" y="4597473"/>
                  </a:lnTo>
                  <a:cubicBezTo>
                    <a:pt x="1106234" y="5105308"/>
                    <a:pt x="1089682" y="5516990"/>
                    <a:pt x="1069264" y="5516990"/>
                  </a:cubicBezTo>
                  <a:lnTo>
                    <a:pt x="0" y="5516990"/>
                  </a:lnTo>
                  <a:lnTo>
                    <a:pt x="0" y="551699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069264" y="2"/>
                  </a:lnTo>
                  <a:cubicBezTo>
                    <a:pt x="1089682" y="2"/>
                    <a:pt x="1106234" y="411684"/>
                    <a:pt x="1106234" y="919519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62893" rIns="62892" bIns="62893" numCol="1" spcCol="1270" anchor="ctr" anchorCtr="0">
              <a:noAutofit/>
            </a:bodyPr>
            <a:lstStyle/>
            <a:p>
              <a:pPr marL="0" lvl="1" algn="just" defTabSz="56977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dirty="0" smtClean="0"/>
                <a:t>Заявление налогоплательщика на применение заявительного порядка (в течение 5 рабочих дней с даты подачи декларации):</a:t>
              </a:r>
            </a:p>
            <a:p>
              <a:pPr marL="313959" lvl="1" indent="-313959" algn="just" defTabSz="56977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1400" dirty="0" smtClean="0"/>
                <a:t>Указать реквизиты счета;</a:t>
              </a:r>
            </a:p>
            <a:p>
              <a:pPr marL="313959" lvl="1" indent="-313959" algn="just" defTabSz="56977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1400" dirty="0" smtClean="0"/>
                <a:t>Обязательство о возврате в бюджет НДС и процентов в случае выявления нарушений</a:t>
              </a:r>
              <a:endParaRPr lang="ru-RU" sz="14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421944" y="2886570"/>
              <a:ext cx="681314" cy="1144284"/>
            </a:xfrm>
            <a:custGeom>
              <a:avLst/>
              <a:gdLst>
                <a:gd name="connsiteX0" fmla="*/ 0 w 1308911"/>
                <a:gd name="connsiteY0" fmla="*/ 0 h 916238"/>
                <a:gd name="connsiteX1" fmla="*/ 850792 w 1308911"/>
                <a:gd name="connsiteY1" fmla="*/ 0 h 916238"/>
                <a:gd name="connsiteX2" fmla="*/ 1308911 w 1308911"/>
                <a:gd name="connsiteY2" fmla="*/ 458119 h 916238"/>
                <a:gd name="connsiteX3" fmla="*/ 850792 w 1308911"/>
                <a:gd name="connsiteY3" fmla="*/ 916238 h 916238"/>
                <a:gd name="connsiteX4" fmla="*/ 0 w 1308911"/>
                <a:gd name="connsiteY4" fmla="*/ 916238 h 916238"/>
                <a:gd name="connsiteX5" fmla="*/ 458119 w 1308911"/>
                <a:gd name="connsiteY5" fmla="*/ 458119 h 916238"/>
                <a:gd name="connsiteX6" fmla="*/ 0 w 1308911"/>
                <a:gd name="connsiteY6" fmla="*/ 0 h 91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8911" h="916238">
                  <a:moveTo>
                    <a:pt x="1308910" y="0"/>
                  </a:moveTo>
                  <a:lnTo>
                    <a:pt x="1308910" y="595554"/>
                  </a:lnTo>
                  <a:lnTo>
                    <a:pt x="654456" y="916238"/>
                  </a:lnTo>
                  <a:lnTo>
                    <a:pt x="1" y="595554"/>
                  </a:lnTo>
                  <a:lnTo>
                    <a:pt x="1" y="0"/>
                  </a:lnTo>
                  <a:lnTo>
                    <a:pt x="654456" y="320684"/>
                  </a:lnTo>
                  <a:lnTo>
                    <a:pt x="130891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76" tIns="473994" rIns="15875" bIns="473995" numCol="1" spcCol="1270" anchor="ctr" anchorCtr="0">
              <a:noAutofit/>
            </a:bodyPr>
            <a:lstStyle/>
            <a:p>
              <a:pPr algn="ctr" defTabSz="10174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ru-RU" sz="2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4103256" y="2749542"/>
              <a:ext cx="5889889" cy="1746269"/>
            </a:xfrm>
            <a:custGeom>
              <a:avLst/>
              <a:gdLst>
                <a:gd name="connsiteX0" fmla="*/ 187479 w 1124849"/>
                <a:gd name="connsiteY0" fmla="*/ 0 h 5516992"/>
                <a:gd name="connsiteX1" fmla="*/ 937370 w 1124849"/>
                <a:gd name="connsiteY1" fmla="*/ 0 h 5516992"/>
                <a:gd name="connsiteX2" fmla="*/ 1124849 w 1124849"/>
                <a:gd name="connsiteY2" fmla="*/ 187479 h 5516992"/>
                <a:gd name="connsiteX3" fmla="*/ 1124849 w 1124849"/>
                <a:gd name="connsiteY3" fmla="*/ 5516992 h 5516992"/>
                <a:gd name="connsiteX4" fmla="*/ 1124849 w 1124849"/>
                <a:gd name="connsiteY4" fmla="*/ 5516992 h 5516992"/>
                <a:gd name="connsiteX5" fmla="*/ 0 w 1124849"/>
                <a:gd name="connsiteY5" fmla="*/ 5516992 h 5516992"/>
                <a:gd name="connsiteX6" fmla="*/ 0 w 1124849"/>
                <a:gd name="connsiteY6" fmla="*/ 5516992 h 5516992"/>
                <a:gd name="connsiteX7" fmla="*/ 0 w 1124849"/>
                <a:gd name="connsiteY7" fmla="*/ 187479 h 5516992"/>
                <a:gd name="connsiteX8" fmla="*/ 187479 w 1124849"/>
                <a:gd name="connsiteY8" fmla="*/ 0 h 5516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4849" h="5516992">
                  <a:moveTo>
                    <a:pt x="1124849" y="919521"/>
                  </a:moveTo>
                  <a:lnTo>
                    <a:pt x="1124849" y="4597471"/>
                  </a:lnTo>
                  <a:cubicBezTo>
                    <a:pt x="1124849" y="5105308"/>
                    <a:pt x="1107735" y="5516990"/>
                    <a:pt x="1086624" y="5516990"/>
                  </a:cubicBezTo>
                  <a:lnTo>
                    <a:pt x="0" y="5516990"/>
                  </a:lnTo>
                  <a:lnTo>
                    <a:pt x="0" y="551699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086624" y="2"/>
                  </a:lnTo>
                  <a:cubicBezTo>
                    <a:pt x="1107735" y="2"/>
                    <a:pt x="1124849" y="411684"/>
                    <a:pt x="1124849" y="919521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63801" rIns="63801" bIns="63802" numCol="1" spcCol="1270" anchor="ctr" anchorCtr="0">
              <a:noAutofit/>
            </a:bodyPr>
            <a:lstStyle/>
            <a:p>
              <a:pPr marL="0" lvl="1" defTabSz="56977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dirty="0" smtClean="0"/>
                <a:t>Проверка условий:</a:t>
              </a:r>
              <a:endParaRPr lang="ru-RU" sz="1400" dirty="0"/>
            </a:p>
            <a:p>
              <a:pPr marL="261633" lvl="1" indent="-261633" defTabSz="56977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1400" dirty="0" smtClean="0"/>
                <a:t>ЮЛ не находится в процессе реорганизации или ликвидации;</a:t>
              </a:r>
            </a:p>
            <a:p>
              <a:pPr marL="261633" lvl="1" indent="-261633" defTabSz="56977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1400" dirty="0" smtClean="0"/>
                <a:t>в отношении ЮЛ не возбуждено производство по делу о несостоятельности (банкротстве);</a:t>
              </a:r>
            </a:p>
            <a:p>
              <a:pPr marL="261633" lvl="1" indent="-261633" defTabSz="56977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1400" dirty="0" smtClean="0"/>
                <a:t>суммы уплаченных налогов;</a:t>
              </a:r>
            </a:p>
            <a:p>
              <a:pPr marL="261633" lvl="1" indent="-261633" defTabSz="56977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1400" dirty="0" smtClean="0"/>
                <a:t>наличие нарушений за предыдущие налоговые периоды.</a:t>
              </a:r>
              <a:endParaRPr lang="ru-RU" sz="1400" dirty="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3421944" y="4653519"/>
              <a:ext cx="681314" cy="1144285"/>
            </a:xfrm>
            <a:custGeom>
              <a:avLst/>
              <a:gdLst>
                <a:gd name="connsiteX0" fmla="*/ 0 w 1308911"/>
                <a:gd name="connsiteY0" fmla="*/ 0 h 916238"/>
                <a:gd name="connsiteX1" fmla="*/ 850792 w 1308911"/>
                <a:gd name="connsiteY1" fmla="*/ 0 h 916238"/>
                <a:gd name="connsiteX2" fmla="*/ 1308911 w 1308911"/>
                <a:gd name="connsiteY2" fmla="*/ 458119 h 916238"/>
                <a:gd name="connsiteX3" fmla="*/ 850792 w 1308911"/>
                <a:gd name="connsiteY3" fmla="*/ 916238 h 916238"/>
                <a:gd name="connsiteX4" fmla="*/ 0 w 1308911"/>
                <a:gd name="connsiteY4" fmla="*/ 916238 h 916238"/>
                <a:gd name="connsiteX5" fmla="*/ 458119 w 1308911"/>
                <a:gd name="connsiteY5" fmla="*/ 458119 h 916238"/>
                <a:gd name="connsiteX6" fmla="*/ 0 w 1308911"/>
                <a:gd name="connsiteY6" fmla="*/ 0 h 91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8911" h="916238">
                  <a:moveTo>
                    <a:pt x="1308910" y="0"/>
                  </a:moveTo>
                  <a:lnTo>
                    <a:pt x="1308910" y="595554"/>
                  </a:lnTo>
                  <a:lnTo>
                    <a:pt x="654456" y="916238"/>
                  </a:lnTo>
                  <a:lnTo>
                    <a:pt x="1" y="595554"/>
                  </a:lnTo>
                  <a:lnTo>
                    <a:pt x="1" y="0"/>
                  </a:lnTo>
                  <a:lnTo>
                    <a:pt x="654456" y="320684"/>
                  </a:lnTo>
                  <a:lnTo>
                    <a:pt x="130891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76" tIns="473994" rIns="15875" bIns="473995" numCol="1" spcCol="1270" anchor="ctr" anchorCtr="0">
              <a:noAutofit/>
            </a:bodyPr>
            <a:lstStyle/>
            <a:p>
              <a:pPr algn="ctr" defTabSz="10174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  <a:endParaRPr lang="ru-RU" sz="2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4141355" y="4653519"/>
              <a:ext cx="5889889" cy="980221"/>
            </a:xfrm>
            <a:custGeom>
              <a:avLst/>
              <a:gdLst>
                <a:gd name="connsiteX0" fmla="*/ 187479 w 1124849"/>
                <a:gd name="connsiteY0" fmla="*/ 0 h 5516992"/>
                <a:gd name="connsiteX1" fmla="*/ 937370 w 1124849"/>
                <a:gd name="connsiteY1" fmla="*/ 0 h 5516992"/>
                <a:gd name="connsiteX2" fmla="*/ 1124849 w 1124849"/>
                <a:gd name="connsiteY2" fmla="*/ 187479 h 5516992"/>
                <a:gd name="connsiteX3" fmla="*/ 1124849 w 1124849"/>
                <a:gd name="connsiteY3" fmla="*/ 5516992 h 5516992"/>
                <a:gd name="connsiteX4" fmla="*/ 1124849 w 1124849"/>
                <a:gd name="connsiteY4" fmla="*/ 5516992 h 5516992"/>
                <a:gd name="connsiteX5" fmla="*/ 0 w 1124849"/>
                <a:gd name="connsiteY5" fmla="*/ 5516992 h 5516992"/>
                <a:gd name="connsiteX6" fmla="*/ 0 w 1124849"/>
                <a:gd name="connsiteY6" fmla="*/ 5516992 h 5516992"/>
                <a:gd name="connsiteX7" fmla="*/ 0 w 1124849"/>
                <a:gd name="connsiteY7" fmla="*/ 187479 h 5516992"/>
                <a:gd name="connsiteX8" fmla="*/ 187479 w 1124849"/>
                <a:gd name="connsiteY8" fmla="*/ 0 h 5516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4849" h="5516992">
                  <a:moveTo>
                    <a:pt x="1124849" y="919521"/>
                  </a:moveTo>
                  <a:lnTo>
                    <a:pt x="1124849" y="4597471"/>
                  </a:lnTo>
                  <a:cubicBezTo>
                    <a:pt x="1124849" y="5105308"/>
                    <a:pt x="1107735" y="5516990"/>
                    <a:pt x="1086624" y="5516990"/>
                  </a:cubicBezTo>
                  <a:lnTo>
                    <a:pt x="0" y="5516990"/>
                  </a:lnTo>
                  <a:lnTo>
                    <a:pt x="0" y="551699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086624" y="2"/>
                  </a:lnTo>
                  <a:cubicBezTo>
                    <a:pt x="1107735" y="2"/>
                    <a:pt x="1124849" y="411684"/>
                    <a:pt x="1124849" y="919521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63802" rIns="63801" bIns="63801" numCol="1" spcCol="1270" anchor="ctr" anchorCtr="0">
              <a:noAutofit/>
            </a:bodyPr>
            <a:lstStyle/>
            <a:p>
              <a:pPr marL="0" lvl="1" defTabSz="56977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400" dirty="0" smtClean="0"/>
                <a:t>Вынесение решения по результатам проверки</a:t>
              </a:r>
            </a:p>
            <a:p>
              <a:pPr marL="261633" lvl="1" indent="-261633" defTabSz="56977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1400" dirty="0" smtClean="0"/>
                <a:t> 5 дней со дня представления Заявления</a:t>
              </a:r>
              <a:endParaRPr lang="ru-RU" sz="1400" dirty="0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431471" y="5836342"/>
              <a:ext cx="681314" cy="1144284"/>
            </a:xfrm>
            <a:custGeom>
              <a:avLst/>
              <a:gdLst>
                <a:gd name="connsiteX0" fmla="*/ 0 w 1308911"/>
                <a:gd name="connsiteY0" fmla="*/ 0 h 916238"/>
                <a:gd name="connsiteX1" fmla="*/ 850792 w 1308911"/>
                <a:gd name="connsiteY1" fmla="*/ 0 h 916238"/>
                <a:gd name="connsiteX2" fmla="*/ 1308911 w 1308911"/>
                <a:gd name="connsiteY2" fmla="*/ 458119 h 916238"/>
                <a:gd name="connsiteX3" fmla="*/ 850792 w 1308911"/>
                <a:gd name="connsiteY3" fmla="*/ 916238 h 916238"/>
                <a:gd name="connsiteX4" fmla="*/ 0 w 1308911"/>
                <a:gd name="connsiteY4" fmla="*/ 916238 h 916238"/>
                <a:gd name="connsiteX5" fmla="*/ 458119 w 1308911"/>
                <a:gd name="connsiteY5" fmla="*/ 458119 h 916238"/>
                <a:gd name="connsiteX6" fmla="*/ 0 w 1308911"/>
                <a:gd name="connsiteY6" fmla="*/ 0 h 91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8911" h="916238">
                  <a:moveTo>
                    <a:pt x="1308910" y="0"/>
                  </a:moveTo>
                  <a:lnTo>
                    <a:pt x="1308910" y="595554"/>
                  </a:lnTo>
                  <a:lnTo>
                    <a:pt x="654456" y="916238"/>
                  </a:lnTo>
                  <a:lnTo>
                    <a:pt x="1" y="595554"/>
                  </a:lnTo>
                  <a:lnTo>
                    <a:pt x="1" y="0"/>
                  </a:lnTo>
                  <a:lnTo>
                    <a:pt x="654456" y="320684"/>
                  </a:lnTo>
                  <a:lnTo>
                    <a:pt x="130891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876" tIns="473994" rIns="15875" bIns="473995" numCol="1" spcCol="1270" anchor="ctr" anchorCtr="0">
              <a:noAutofit/>
            </a:bodyPr>
            <a:lstStyle/>
            <a:p>
              <a:pPr algn="ctr" defTabSz="101746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</a:t>
              </a:r>
              <a:endParaRPr lang="ru-RU" sz="2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4160406" y="5855774"/>
              <a:ext cx="5889889" cy="1124851"/>
            </a:xfrm>
            <a:custGeom>
              <a:avLst/>
              <a:gdLst>
                <a:gd name="connsiteX0" fmla="*/ 187479 w 1124849"/>
                <a:gd name="connsiteY0" fmla="*/ 0 h 5516992"/>
                <a:gd name="connsiteX1" fmla="*/ 937370 w 1124849"/>
                <a:gd name="connsiteY1" fmla="*/ 0 h 5516992"/>
                <a:gd name="connsiteX2" fmla="*/ 1124849 w 1124849"/>
                <a:gd name="connsiteY2" fmla="*/ 187479 h 5516992"/>
                <a:gd name="connsiteX3" fmla="*/ 1124849 w 1124849"/>
                <a:gd name="connsiteY3" fmla="*/ 5516992 h 5516992"/>
                <a:gd name="connsiteX4" fmla="*/ 1124849 w 1124849"/>
                <a:gd name="connsiteY4" fmla="*/ 5516992 h 5516992"/>
                <a:gd name="connsiteX5" fmla="*/ 0 w 1124849"/>
                <a:gd name="connsiteY5" fmla="*/ 5516992 h 5516992"/>
                <a:gd name="connsiteX6" fmla="*/ 0 w 1124849"/>
                <a:gd name="connsiteY6" fmla="*/ 5516992 h 5516992"/>
                <a:gd name="connsiteX7" fmla="*/ 0 w 1124849"/>
                <a:gd name="connsiteY7" fmla="*/ 187479 h 5516992"/>
                <a:gd name="connsiteX8" fmla="*/ 187479 w 1124849"/>
                <a:gd name="connsiteY8" fmla="*/ 0 h 5516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4849" h="5516992">
                  <a:moveTo>
                    <a:pt x="1124849" y="919521"/>
                  </a:moveTo>
                  <a:lnTo>
                    <a:pt x="1124849" y="4597471"/>
                  </a:lnTo>
                  <a:cubicBezTo>
                    <a:pt x="1124849" y="5105308"/>
                    <a:pt x="1107735" y="5516990"/>
                    <a:pt x="1086624" y="5516990"/>
                  </a:cubicBezTo>
                  <a:lnTo>
                    <a:pt x="0" y="5516990"/>
                  </a:lnTo>
                  <a:lnTo>
                    <a:pt x="0" y="551699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086624" y="2"/>
                  </a:lnTo>
                  <a:cubicBezTo>
                    <a:pt x="1107735" y="2"/>
                    <a:pt x="1124849" y="411684"/>
                    <a:pt x="1124849" y="919521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9" tIns="63802" rIns="63801" bIns="63801" numCol="1" spcCol="1270" anchor="ctr" anchorCtr="0">
              <a:noAutofit/>
            </a:bodyPr>
            <a:lstStyle/>
            <a:p>
              <a:pPr marL="261633" lvl="1" indent="-261633" algn="just" defTabSz="56977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1400" dirty="0"/>
                <a:t>П</a:t>
              </a:r>
              <a:r>
                <a:rPr lang="ru-RU" sz="1400" dirty="0" smtClean="0"/>
                <a:t>оложительное решение – деньги на счет в течение 5 рабочих дней</a:t>
              </a:r>
            </a:p>
            <a:p>
              <a:pPr marL="261633" lvl="1" indent="-261633" algn="just" defTabSz="56977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ü"/>
              </a:pPr>
              <a:r>
                <a:rPr lang="ru-RU" sz="1400" dirty="0" smtClean="0"/>
                <a:t>Отрицательное решение – возмещение в стандартном порядке</a:t>
              </a:r>
              <a:endParaRPr lang="ru-RU" sz="1400" dirty="0"/>
            </a:p>
          </p:txBody>
        </p:sp>
      </p:grpSp>
      <p:pic>
        <p:nvPicPr>
          <p:cNvPr id="20" name="Picture 3" descr="\\Agency\Kazaam\KAZAAM DROP\for Aaron\Reusable Art\iPhone-iPad-iMac-Macbook\iMac\iMacMas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92" y="2859469"/>
            <a:ext cx="2161877" cy="214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71784" y="1967930"/>
            <a:ext cx="991706" cy="432648"/>
          </a:xfrm>
          <a:prstGeom prst="rect">
            <a:avLst/>
          </a:prstGeom>
          <a:noFill/>
        </p:spPr>
        <p:txBody>
          <a:bodyPr wrap="square" lIns="83722" tIns="41861" rIns="83722" bIns="41861" rtlCol="0">
            <a:spAutoFit/>
          </a:bodyPr>
          <a:lstStyle/>
          <a:p>
            <a:pPr algn="r">
              <a:lnSpc>
                <a:spcPct val="78000"/>
              </a:lnSpc>
            </a:pPr>
            <a:r>
              <a:rPr lang="ru-RU" spc="-101" dirty="0" smtClean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cs typeface="Gotham Medium"/>
              </a:rPr>
              <a:t>Прием</a:t>
            </a:r>
            <a:endParaRPr lang="en-US" spc="-101" dirty="0" smtClean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cs typeface="Gotham Medium"/>
            </a:endParaRPr>
          </a:p>
          <a:p>
            <a:pPr algn="r">
              <a:lnSpc>
                <a:spcPct val="78000"/>
              </a:lnSpc>
            </a:pPr>
            <a:r>
              <a:rPr lang="ru-RU" sz="1100" spc="-10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ato Light" panose="020F0302020204030203" pitchFamily="34" charset="0"/>
                <a:cs typeface="Gotham Light"/>
              </a:rPr>
              <a:t>заявления</a:t>
            </a:r>
            <a:endParaRPr lang="en-US" sz="1100" spc="-101" dirty="0" smtClean="0">
              <a:solidFill>
                <a:schemeClr val="tx1">
                  <a:lumMod val="95000"/>
                  <a:lumOff val="5000"/>
                </a:schemeClr>
              </a:solidFill>
              <a:latin typeface="Lato Light" panose="020F0302020204030203" pitchFamily="34" charset="0"/>
              <a:cs typeface="Gotham Light"/>
            </a:endParaRPr>
          </a:p>
        </p:txBody>
      </p:sp>
      <p:sp>
        <p:nvSpPr>
          <p:cNvPr id="22" name="Freeform 10"/>
          <p:cNvSpPr/>
          <p:nvPr/>
        </p:nvSpPr>
        <p:spPr>
          <a:xfrm>
            <a:off x="363348" y="2448416"/>
            <a:ext cx="758563" cy="621240"/>
          </a:xfrm>
          <a:custGeom>
            <a:avLst/>
            <a:gdLst>
              <a:gd name="connsiteX0" fmla="*/ 0 w 969818"/>
              <a:gd name="connsiteY0" fmla="*/ 0 h 369455"/>
              <a:gd name="connsiteX1" fmla="*/ 635000 w 969818"/>
              <a:gd name="connsiteY1" fmla="*/ 0 h 369455"/>
              <a:gd name="connsiteX2" fmla="*/ 969818 w 969818"/>
              <a:gd name="connsiteY2" fmla="*/ 369455 h 369455"/>
              <a:gd name="connsiteX0" fmla="*/ 0 w 1804128"/>
              <a:gd name="connsiteY0" fmla="*/ 0 h 401144"/>
              <a:gd name="connsiteX1" fmla="*/ 1469310 w 1804128"/>
              <a:gd name="connsiteY1" fmla="*/ 31689 h 401144"/>
              <a:gd name="connsiteX2" fmla="*/ 1804128 w 1804128"/>
              <a:gd name="connsiteY2" fmla="*/ 401144 h 401144"/>
              <a:gd name="connsiteX0" fmla="*/ 0 w 1788959"/>
              <a:gd name="connsiteY0" fmla="*/ 15844 h 369455"/>
              <a:gd name="connsiteX1" fmla="*/ 1454141 w 1788959"/>
              <a:gd name="connsiteY1" fmla="*/ 0 h 369455"/>
              <a:gd name="connsiteX2" fmla="*/ 1788959 w 1788959"/>
              <a:gd name="connsiteY2" fmla="*/ 369455 h 369455"/>
              <a:gd name="connsiteX0" fmla="*/ 0 w 1879975"/>
              <a:gd name="connsiteY0" fmla="*/ 0 h 385299"/>
              <a:gd name="connsiteX1" fmla="*/ 1545157 w 1879975"/>
              <a:gd name="connsiteY1" fmla="*/ 15844 h 385299"/>
              <a:gd name="connsiteX2" fmla="*/ 1879975 w 1879975"/>
              <a:gd name="connsiteY2" fmla="*/ 385299 h 38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9975" h="385299">
                <a:moveTo>
                  <a:pt x="0" y="0"/>
                </a:moveTo>
                <a:lnTo>
                  <a:pt x="1545157" y="15844"/>
                </a:lnTo>
                <a:lnTo>
                  <a:pt x="1879975" y="385299"/>
                </a:lnTo>
              </a:path>
            </a:pathLst>
          </a:cu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83722" tIns="41861" rIns="83722" bIns="41861"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09551" y="5625809"/>
            <a:ext cx="1247818" cy="564671"/>
          </a:xfrm>
          <a:prstGeom prst="rect">
            <a:avLst/>
          </a:prstGeom>
          <a:noFill/>
        </p:spPr>
        <p:txBody>
          <a:bodyPr wrap="square" lIns="83722" tIns="41861" rIns="83722" bIns="41861" rtlCol="0">
            <a:spAutoFit/>
          </a:bodyPr>
          <a:lstStyle/>
          <a:p>
            <a:pPr algn="r">
              <a:lnSpc>
                <a:spcPct val="78000"/>
              </a:lnSpc>
            </a:pPr>
            <a:r>
              <a:rPr lang="ru-RU" sz="1100" spc="-10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ato Light" panose="020F0302020204030203" pitchFamily="34" charset="0"/>
                <a:cs typeface="Gotham Light"/>
              </a:rPr>
              <a:t>вынесение</a:t>
            </a:r>
            <a:endParaRPr lang="ru-RU" spc="-101" dirty="0" smtClean="0">
              <a:solidFill>
                <a:schemeClr val="tx1">
                  <a:lumMod val="95000"/>
                  <a:lumOff val="5000"/>
                </a:schemeClr>
              </a:solidFill>
              <a:latin typeface="Lato Light" panose="020F0302020204030203" pitchFamily="34" charset="0"/>
              <a:cs typeface="Gotham Light"/>
            </a:endParaRPr>
          </a:p>
          <a:p>
            <a:pPr algn="r">
              <a:lnSpc>
                <a:spcPct val="78000"/>
              </a:lnSpc>
            </a:pPr>
            <a:r>
              <a:rPr lang="ru-RU" spc="-101" dirty="0" smtClean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cs typeface="Gotham Medium"/>
              </a:rPr>
              <a:t>Решения</a:t>
            </a:r>
            <a:endParaRPr lang="en-US" spc="-101" dirty="0" smtClean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cs typeface="Gotham Medium"/>
            </a:endParaRPr>
          </a:p>
          <a:p>
            <a:pPr algn="r">
              <a:lnSpc>
                <a:spcPct val="78000"/>
              </a:lnSpc>
            </a:pPr>
            <a:endParaRPr lang="en-US" sz="1100" spc="-101" dirty="0" smtClean="0">
              <a:solidFill>
                <a:schemeClr val="tx1">
                  <a:lumMod val="95000"/>
                  <a:lumOff val="5000"/>
                </a:schemeClr>
              </a:solidFill>
              <a:latin typeface="Lato Light" panose="020F0302020204030203" pitchFamily="34" charset="0"/>
              <a:cs typeface="Gotham Light"/>
            </a:endParaRPr>
          </a:p>
        </p:txBody>
      </p:sp>
      <p:sp>
        <p:nvSpPr>
          <p:cNvPr id="24" name="Freeform 10"/>
          <p:cNvSpPr/>
          <p:nvPr/>
        </p:nvSpPr>
        <p:spPr>
          <a:xfrm flipH="1" flipV="1">
            <a:off x="1279176" y="4055781"/>
            <a:ext cx="1080939" cy="1526240"/>
          </a:xfrm>
          <a:custGeom>
            <a:avLst/>
            <a:gdLst>
              <a:gd name="connsiteX0" fmla="*/ 0 w 969818"/>
              <a:gd name="connsiteY0" fmla="*/ 0 h 369455"/>
              <a:gd name="connsiteX1" fmla="*/ 635000 w 969818"/>
              <a:gd name="connsiteY1" fmla="*/ 0 h 369455"/>
              <a:gd name="connsiteX2" fmla="*/ 969818 w 969818"/>
              <a:gd name="connsiteY2" fmla="*/ 369455 h 369455"/>
              <a:gd name="connsiteX0" fmla="*/ 0 w 1804128"/>
              <a:gd name="connsiteY0" fmla="*/ 0 h 401144"/>
              <a:gd name="connsiteX1" fmla="*/ 1469310 w 1804128"/>
              <a:gd name="connsiteY1" fmla="*/ 31689 h 401144"/>
              <a:gd name="connsiteX2" fmla="*/ 1804128 w 1804128"/>
              <a:gd name="connsiteY2" fmla="*/ 401144 h 401144"/>
              <a:gd name="connsiteX0" fmla="*/ 0 w 1788959"/>
              <a:gd name="connsiteY0" fmla="*/ 15844 h 369455"/>
              <a:gd name="connsiteX1" fmla="*/ 1454141 w 1788959"/>
              <a:gd name="connsiteY1" fmla="*/ 0 h 369455"/>
              <a:gd name="connsiteX2" fmla="*/ 1788959 w 1788959"/>
              <a:gd name="connsiteY2" fmla="*/ 369455 h 369455"/>
              <a:gd name="connsiteX0" fmla="*/ 0 w 1879975"/>
              <a:gd name="connsiteY0" fmla="*/ 0 h 385299"/>
              <a:gd name="connsiteX1" fmla="*/ 1545157 w 1879975"/>
              <a:gd name="connsiteY1" fmla="*/ 15844 h 385299"/>
              <a:gd name="connsiteX2" fmla="*/ 1879975 w 1879975"/>
              <a:gd name="connsiteY2" fmla="*/ 385299 h 38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9975" h="385299">
                <a:moveTo>
                  <a:pt x="0" y="0"/>
                </a:moveTo>
                <a:lnTo>
                  <a:pt x="1545157" y="15844"/>
                </a:lnTo>
                <a:lnTo>
                  <a:pt x="1879975" y="385299"/>
                </a:lnTo>
              </a:path>
            </a:pathLst>
          </a:cu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83722" tIns="41861" rIns="83722" bIns="41861"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25" name="Oval 8"/>
          <p:cNvSpPr/>
          <p:nvPr/>
        </p:nvSpPr>
        <p:spPr>
          <a:xfrm>
            <a:off x="1027816" y="3069655"/>
            <a:ext cx="226905" cy="245747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19050" cmpd="sng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722" tIns="41861" rIns="83722" bIns="41861" rtlCol="0" anchor="ctr"/>
          <a:lstStyle/>
          <a:p>
            <a:pPr algn="ctr"/>
            <a:endParaRPr lang="en-US" dirty="0">
              <a:latin typeface="Lato Light" panose="020F0302020204030203" pitchFamily="34" charset="0"/>
            </a:endParaRPr>
          </a:p>
        </p:txBody>
      </p:sp>
      <p:sp>
        <p:nvSpPr>
          <p:cNvPr id="26" name="Oval 8"/>
          <p:cNvSpPr/>
          <p:nvPr/>
        </p:nvSpPr>
        <p:spPr>
          <a:xfrm>
            <a:off x="910372" y="3440624"/>
            <a:ext cx="598357" cy="648043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19050" cmpd="sng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722" tIns="41861" rIns="83722" bIns="41861" rtlCol="0" anchor="ctr"/>
          <a:lstStyle/>
          <a:p>
            <a:pPr algn="ctr"/>
            <a:endParaRPr lang="en-US" dirty="0">
              <a:latin typeface="Lato Light" panose="020F03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83430" y="1757556"/>
            <a:ext cx="1190001" cy="432648"/>
          </a:xfrm>
          <a:prstGeom prst="rect">
            <a:avLst/>
          </a:prstGeom>
          <a:noFill/>
        </p:spPr>
        <p:txBody>
          <a:bodyPr wrap="square" lIns="83722" tIns="41861" rIns="83722" bIns="41861" rtlCol="0">
            <a:spAutoFit/>
          </a:bodyPr>
          <a:lstStyle/>
          <a:p>
            <a:pPr algn="r">
              <a:lnSpc>
                <a:spcPct val="78000"/>
              </a:lnSpc>
            </a:pPr>
            <a:r>
              <a:rPr lang="ru-RU" spc="-101" dirty="0" smtClean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cs typeface="Gotham Medium"/>
              </a:rPr>
              <a:t>Проверка</a:t>
            </a:r>
            <a:endParaRPr lang="en-US" spc="-101" dirty="0" smtClean="0">
              <a:solidFill>
                <a:schemeClr val="accent1">
                  <a:lumMod val="75000"/>
                </a:schemeClr>
              </a:solidFill>
              <a:latin typeface="Lato" panose="020F0502020204030203" pitchFamily="34" charset="0"/>
              <a:cs typeface="Gotham Medium"/>
            </a:endParaRPr>
          </a:p>
          <a:p>
            <a:pPr algn="r">
              <a:lnSpc>
                <a:spcPct val="78000"/>
              </a:lnSpc>
            </a:pPr>
            <a:r>
              <a:rPr lang="ru-RU" sz="1100" spc="-10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ato Light" panose="020F0302020204030203" pitchFamily="34" charset="0"/>
                <a:cs typeface="Gotham Light"/>
              </a:rPr>
              <a:t>условий</a:t>
            </a:r>
            <a:endParaRPr lang="en-US" sz="1100" spc="-101" dirty="0" smtClean="0">
              <a:solidFill>
                <a:schemeClr val="tx1">
                  <a:lumMod val="95000"/>
                  <a:lumOff val="5000"/>
                </a:schemeClr>
              </a:solidFill>
              <a:latin typeface="Lato Light" panose="020F0302020204030203" pitchFamily="34" charset="0"/>
              <a:cs typeface="Gotham Light"/>
            </a:endParaRPr>
          </a:p>
        </p:txBody>
      </p:sp>
      <p:sp>
        <p:nvSpPr>
          <p:cNvPr id="28" name="Freeform 10"/>
          <p:cNvSpPr/>
          <p:nvPr/>
        </p:nvSpPr>
        <p:spPr>
          <a:xfrm flipH="1">
            <a:off x="1690134" y="2210571"/>
            <a:ext cx="983296" cy="1150337"/>
          </a:xfrm>
          <a:custGeom>
            <a:avLst/>
            <a:gdLst>
              <a:gd name="connsiteX0" fmla="*/ 0 w 969818"/>
              <a:gd name="connsiteY0" fmla="*/ 0 h 369455"/>
              <a:gd name="connsiteX1" fmla="*/ 635000 w 969818"/>
              <a:gd name="connsiteY1" fmla="*/ 0 h 369455"/>
              <a:gd name="connsiteX2" fmla="*/ 969818 w 969818"/>
              <a:gd name="connsiteY2" fmla="*/ 369455 h 369455"/>
              <a:gd name="connsiteX0" fmla="*/ 0 w 1804128"/>
              <a:gd name="connsiteY0" fmla="*/ 0 h 401144"/>
              <a:gd name="connsiteX1" fmla="*/ 1469310 w 1804128"/>
              <a:gd name="connsiteY1" fmla="*/ 31689 h 401144"/>
              <a:gd name="connsiteX2" fmla="*/ 1804128 w 1804128"/>
              <a:gd name="connsiteY2" fmla="*/ 401144 h 401144"/>
              <a:gd name="connsiteX0" fmla="*/ 0 w 1788959"/>
              <a:gd name="connsiteY0" fmla="*/ 15844 h 369455"/>
              <a:gd name="connsiteX1" fmla="*/ 1454141 w 1788959"/>
              <a:gd name="connsiteY1" fmla="*/ 0 h 369455"/>
              <a:gd name="connsiteX2" fmla="*/ 1788959 w 1788959"/>
              <a:gd name="connsiteY2" fmla="*/ 369455 h 369455"/>
              <a:gd name="connsiteX0" fmla="*/ 0 w 1879975"/>
              <a:gd name="connsiteY0" fmla="*/ 0 h 385299"/>
              <a:gd name="connsiteX1" fmla="*/ 1545157 w 1879975"/>
              <a:gd name="connsiteY1" fmla="*/ 15844 h 385299"/>
              <a:gd name="connsiteX2" fmla="*/ 1879975 w 1879975"/>
              <a:gd name="connsiteY2" fmla="*/ 385299 h 38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9975" h="385299">
                <a:moveTo>
                  <a:pt x="0" y="0"/>
                </a:moveTo>
                <a:lnTo>
                  <a:pt x="1545157" y="15844"/>
                </a:lnTo>
                <a:lnTo>
                  <a:pt x="1879975" y="385299"/>
                </a:lnTo>
              </a:path>
            </a:pathLst>
          </a:cu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83722" tIns="41861" rIns="83722" bIns="41861"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29" name="Oval 8"/>
          <p:cNvSpPr/>
          <p:nvPr/>
        </p:nvSpPr>
        <p:spPr>
          <a:xfrm>
            <a:off x="1529869" y="3360907"/>
            <a:ext cx="289777" cy="308623"/>
          </a:xfrm>
          <a:prstGeom prst="ellipse">
            <a:avLst/>
          </a:prstGeom>
          <a:solidFill>
            <a:schemeClr val="accent1">
              <a:alpha val="40000"/>
            </a:schemeClr>
          </a:solidFill>
          <a:ln w="19050" cmpd="sng">
            <a:solidFill>
              <a:schemeClr val="bg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722" tIns="41861" rIns="83722" bIns="41861" rtlCol="0" anchor="ctr"/>
          <a:lstStyle/>
          <a:p>
            <a:pPr algn="ctr"/>
            <a:endParaRPr lang="en-US" dirty="0">
              <a:latin typeface="Lato Light" panose="020F03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19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" y="1"/>
            <a:ext cx="9143999" cy="98072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3200" b="0" dirty="0" smtClean="0"/>
              <a:t>Пониженные налоговые ставки по УСН</a:t>
            </a:r>
            <a:endParaRPr lang="ru-RU" sz="3200" b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" y="6381328"/>
            <a:ext cx="9143999" cy="47667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sz="1600" dirty="0">
                <a:solidFill>
                  <a:schemeClr val="bg1"/>
                </a:solidFill>
              </a:rPr>
              <a:t>УФНС РОССИИ ПО ПЕРМСКОМУ КРАЮ</a:t>
            </a:r>
          </a:p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24081" y="6309319"/>
            <a:ext cx="620370" cy="548681"/>
          </a:xfrm>
        </p:spPr>
        <p:txBody>
          <a:bodyPr/>
          <a:lstStyle/>
          <a:p>
            <a:pPr>
              <a:defRPr/>
            </a:pPr>
            <a:fld id="{E7625631-E1C5-4802-A335-375973283C02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132856"/>
            <a:ext cx="7632848" cy="792088"/>
          </a:xfrm>
          <a:prstGeom prst="rect">
            <a:avLst/>
          </a:prstGeom>
        </p:spPr>
        <p:txBody>
          <a:bodyPr vert="horz" wrap="none" lIns="104161" tIns="52079" rIns="104161" bIns="52079" rtlCol="0" anchor="ctr">
            <a:noAutofit/>
          </a:bodyPr>
          <a:lstStyle/>
          <a:p>
            <a:pPr defTabSz="1041585">
              <a:spcBef>
                <a:spcPct val="0"/>
              </a:spcBef>
            </a:pPr>
            <a:r>
              <a:rPr lang="ru-RU" sz="2000" b="1" dirty="0">
                <a:solidFill>
                  <a:srgbClr val="005AA9"/>
                </a:solidFill>
                <a:ea typeface="+mj-ea"/>
                <a:cs typeface="+mj-cs"/>
              </a:rPr>
              <a:t>Пониженные налоговые </a:t>
            </a:r>
            <a:r>
              <a:rPr lang="ru-RU" sz="2000" b="1" dirty="0" smtClean="0">
                <a:solidFill>
                  <a:srgbClr val="005AA9"/>
                </a:solidFill>
                <a:ea typeface="+mj-ea"/>
                <a:cs typeface="+mj-cs"/>
              </a:rPr>
              <a:t>ставки  для впервые  зарегистрированных  </a:t>
            </a:r>
          </a:p>
          <a:p>
            <a:pPr defTabSz="1041585">
              <a:spcBef>
                <a:spcPct val="0"/>
              </a:spcBef>
            </a:pPr>
            <a:r>
              <a:rPr lang="ru-RU" sz="2000" b="1" dirty="0" smtClean="0">
                <a:solidFill>
                  <a:srgbClr val="005AA9"/>
                </a:solidFill>
                <a:ea typeface="+mj-ea"/>
                <a:cs typeface="+mj-cs"/>
              </a:rPr>
              <a:t>После 1 января 2022 года налогоплательщиков   в  течение  3  лет</a:t>
            </a:r>
          </a:p>
          <a:p>
            <a:pPr defTabSz="1041585">
              <a:spcBef>
                <a:spcPct val="0"/>
              </a:spcBef>
            </a:pPr>
            <a:r>
              <a:rPr lang="ru-RU" sz="2000" b="1" dirty="0" smtClean="0">
                <a:solidFill>
                  <a:srgbClr val="005AA9"/>
                </a:solidFill>
                <a:ea typeface="+mj-ea"/>
                <a:cs typeface="+mj-cs"/>
              </a:rPr>
              <a:t>с момента регистрации </a:t>
            </a:r>
            <a:r>
              <a:rPr lang="ru-RU" sz="2000" b="1" dirty="0">
                <a:solidFill>
                  <a:srgbClr val="005AA9"/>
                </a:solidFill>
                <a:ea typeface="+mj-ea"/>
                <a:cs typeface="+mj-cs"/>
              </a:rPr>
              <a:t>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20072" y="2924944"/>
            <a:ext cx="3600400" cy="33895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104161" tIns="52079" rIns="104161" bIns="52079" rtlCol="0" anchor="ctr">
            <a:noAutofit/>
          </a:bodyPr>
          <a:lstStyle/>
          <a:p>
            <a:pPr defTabSz="1041585">
              <a:spcBef>
                <a:spcPct val="0"/>
              </a:spcBef>
            </a:pPr>
            <a:r>
              <a:rPr lang="ru-RU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Условия предоставления 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512919295"/>
              </p:ext>
            </p:extLst>
          </p:nvPr>
        </p:nvGraphicFramePr>
        <p:xfrm>
          <a:off x="4499992" y="3278188"/>
          <a:ext cx="4248474" cy="274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63" y="3263900"/>
            <a:ext cx="14287" cy="1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88" y="3417888"/>
            <a:ext cx="22225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17888"/>
            <a:ext cx="3960440" cy="245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3548" y="980728"/>
            <a:ext cx="7884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400" dirty="0"/>
              <a:t>Законом Пермского края от 29.11.2021 № 25-ПК в закон Пермского края от 01.04.2015 № 466-ПК «Об установлении налоговых ставок для отдельных категорий налогоплательщиков, применяющих упрощенную систему налогообложения, и о внесении изменений в Закон Пермской области «О налогообложении в Пермском крае» </a:t>
            </a:r>
            <a:r>
              <a:rPr lang="ru-RU" sz="1400" dirty="0" smtClean="0"/>
              <a:t> </a:t>
            </a:r>
            <a:r>
              <a:rPr lang="ru-RU" sz="1400" dirty="0"/>
              <a:t>внесены изменения</a:t>
            </a:r>
          </a:p>
        </p:txBody>
      </p:sp>
    </p:spTree>
    <p:extLst>
      <p:ext uri="{BB962C8B-B14F-4D97-AF65-F5344CB8AC3E}">
        <p14:creationId xmlns:p14="http://schemas.microsoft.com/office/powerpoint/2010/main" val="3770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ru-RU" sz="2400" dirty="0"/>
              <a:t/>
            </a:r>
            <a:br>
              <a:rPr lang="ru-RU" sz="2400" dirty="0"/>
            </a:br>
            <a:r>
              <a:rPr lang="ru-RU" sz="3200" dirty="0" smtClean="0"/>
              <a:t>Новые </a:t>
            </a:r>
            <a:r>
              <a:rPr lang="ru-RU" sz="3200" dirty="0"/>
              <a:t>меры поддержки в 2022 году для налогоплательщиков применяющих УСН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052742"/>
            <a:ext cx="5616624" cy="179272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1900" dirty="0" smtClean="0"/>
              <a:t>Законами Пермского </a:t>
            </a:r>
            <a:r>
              <a:rPr lang="ru-RU" sz="1900" dirty="0"/>
              <a:t>края от 24.03.2022 N </a:t>
            </a:r>
            <a:r>
              <a:rPr lang="ru-RU" sz="1900" dirty="0" smtClean="0"/>
              <a:t>62-ПК и от 29.04.2022 </a:t>
            </a:r>
            <a:r>
              <a:rPr lang="en-US" sz="1900" dirty="0"/>
              <a:t>N </a:t>
            </a:r>
            <a:r>
              <a:rPr lang="ru-RU" sz="1900" dirty="0" smtClean="0"/>
              <a:t>78</a:t>
            </a:r>
            <a:r>
              <a:rPr lang="en-US" sz="1900" dirty="0" smtClean="0"/>
              <a:t>-</a:t>
            </a:r>
            <a:r>
              <a:rPr lang="ru-RU" sz="1900" dirty="0"/>
              <a:t>ПК</a:t>
            </a:r>
          </a:p>
          <a:p>
            <a:pPr marL="0" indent="0">
              <a:buNone/>
            </a:pPr>
            <a:r>
              <a:rPr lang="ru-RU" sz="1900" dirty="0" smtClean="0"/>
              <a:t>«О </a:t>
            </a:r>
            <a:r>
              <a:rPr lang="ru-RU" sz="1900" dirty="0"/>
              <a:t>внесении изменений в статью 1 Закона Пермского края "Об установлении налоговых ставок для отдельных категорий налогоплательщиков, применяющих </a:t>
            </a:r>
            <a:r>
              <a:rPr lang="ru-RU" sz="1900" dirty="0" smtClean="0"/>
              <a:t>УСН, </a:t>
            </a:r>
            <a:r>
              <a:rPr lang="ru-RU" sz="1900" dirty="0"/>
              <a:t>и о внесении изменений в Закон Пермской области "О налогообложении в Пермском </a:t>
            </a:r>
            <a:r>
              <a:rPr lang="ru-RU" sz="1900" dirty="0" smtClean="0"/>
              <a:t>крае» установлены </a:t>
            </a:r>
            <a:r>
              <a:rPr lang="ru-RU" sz="1900" dirty="0"/>
              <a:t>пониженные налоговые ставки по УСН для пострадавших отраслей экономики: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                                   6</a:t>
            </a:r>
            <a:r>
              <a:rPr lang="ru-RU" sz="4000" dirty="0">
                <a:solidFill>
                  <a:srgbClr val="FF0000"/>
                </a:solidFill>
              </a:rPr>
              <a:t>%</a:t>
            </a:r>
            <a:r>
              <a:rPr lang="ru-RU" dirty="0" smtClean="0"/>
              <a:t>                         </a:t>
            </a:r>
            <a:r>
              <a:rPr lang="ru-RU" sz="4000" dirty="0">
                <a:solidFill>
                  <a:srgbClr val="00B050"/>
                </a:solidFill>
              </a:rPr>
              <a:t>1%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                                 15</a:t>
            </a:r>
            <a:r>
              <a:rPr lang="ru-RU" sz="4000" dirty="0">
                <a:solidFill>
                  <a:srgbClr val="FF0000"/>
                </a:solidFill>
              </a:rPr>
              <a:t>%</a:t>
            </a:r>
            <a:r>
              <a:rPr lang="ru-RU" dirty="0" smtClean="0"/>
              <a:t>                        </a:t>
            </a:r>
            <a:r>
              <a:rPr lang="ru-RU" sz="4000" dirty="0" smtClean="0">
                <a:solidFill>
                  <a:srgbClr val="00B050"/>
                </a:solidFill>
              </a:rPr>
              <a:t>5</a:t>
            </a:r>
            <a:r>
              <a:rPr lang="ru-RU" sz="4000" dirty="0">
                <a:solidFill>
                  <a:srgbClr val="00B050"/>
                </a:solidFill>
              </a:rPr>
              <a:t>%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6309320"/>
            <a:ext cx="9144000" cy="54868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УФНС РОССИИ ПО ПЕРМСКОМУ КРАЮ</a:t>
            </a: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1518-5046-425A-8AB0-26A7B4BAA54C}" type="slidenum">
              <a:rPr lang="ru-RU" sz="1800" smtClean="0">
                <a:solidFill>
                  <a:schemeClr val="tx1"/>
                </a:solidFill>
              </a:rPr>
              <a:pPr/>
              <a:t>13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682648" y="2023722"/>
            <a:ext cx="720080" cy="34658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312" tIns="45656" rIns="91312" bIns="45656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1052741"/>
            <a:ext cx="2736304" cy="36920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312" tIns="45656" rIns="91312" bIns="45656" rtlCol="0">
            <a:spAutoFit/>
          </a:bodyPr>
          <a:lstStyle/>
          <a:p>
            <a:r>
              <a:rPr lang="ru-RU" dirty="0" smtClean="0"/>
              <a:t>Условия предоставления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012160" y="1422072"/>
            <a:ext cx="2808312" cy="1323310"/>
          </a:xfrm>
          <a:prstGeom prst="rect">
            <a:avLst/>
          </a:prstGeom>
          <a:noFill/>
        </p:spPr>
        <p:txBody>
          <a:bodyPr wrap="square" lIns="91312" tIns="45656" rIns="91312" bIns="45656" rtlCol="0">
            <a:spAutoFit/>
          </a:bodyPr>
          <a:lstStyle/>
          <a:p>
            <a:r>
              <a:rPr lang="ru-RU" sz="1600" dirty="0"/>
              <a:t>ИП и организации, основной ОКВЭД по состоянию на 1 марта 2022 года включен в перечень пострадавших отраслей 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3682648" y="2370307"/>
            <a:ext cx="720080" cy="34658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312" tIns="45656" rIns="91312" bIns="45656"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8064896" cy="287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8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</p:spPr>
        <p:txBody>
          <a:bodyPr/>
          <a:lstStyle/>
          <a:p>
            <a:pPr algn="ctr"/>
            <a:r>
              <a:rPr lang="ru-RU" dirty="0" smtClean="0"/>
              <a:t>Перенос сроков уплаты УСН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1518-5046-425A-8AB0-26A7B4BAA54C}" type="slidenum">
              <a:rPr lang="ru-RU" smtClean="0"/>
              <a:pPr/>
              <a:t>14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275895"/>
              </p:ext>
            </p:extLst>
          </p:nvPr>
        </p:nvGraphicFramePr>
        <p:xfrm>
          <a:off x="611560" y="1700808"/>
          <a:ext cx="7560840" cy="432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2"/>
                <a:gridCol w="2304256"/>
                <a:gridCol w="1368152"/>
                <a:gridCol w="2160240"/>
              </a:tblGrid>
              <a:tr h="15838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Для кого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Вид платежа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срок 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 НК РФ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Новый срок по Постановлению № </a:t>
                      </a:r>
                      <a:r>
                        <a:rPr lang="ru-RU" sz="2000" dirty="0" smtClean="0">
                          <a:effectLst/>
                        </a:rPr>
                        <a:t>512 от 30.03.2022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908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Организации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УСН за 2021 год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31.03.2022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31.10.2022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908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ИП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УСН </a:t>
                      </a:r>
                      <a:r>
                        <a:rPr lang="ru-RU" sz="2000" smtClean="0">
                          <a:effectLst/>
                        </a:rPr>
                        <a:t>за 2021  </a:t>
                      </a:r>
                      <a:r>
                        <a:rPr lang="ru-RU" sz="2000" dirty="0">
                          <a:effectLst/>
                        </a:rPr>
                        <a:t>год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30.04.2022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30.11.2022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  <a:tr h="919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Организации и ИП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Авансовый платеж за 1 квартал 2022</a:t>
                      </a:r>
                      <a:endParaRPr lang="ru-RU" sz="20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25.04.2022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30.11.2022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370" marR="39370" marT="64770" marB="64770"/>
                </a:tc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628775" y="26225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92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На </a:t>
            </a:r>
            <a:r>
              <a:rPr lang="ru-RU" sz="2400" b="1" i="1" dirty="0" smtClean="0">
                <a:solidFill>
                  <a:srgbClr val="002060"/>
                </a:solidFill>
              </a:rPr>
              <a:t>сайте </a:t>
            </a:r>
            <a:r>
              <a:rPr lang="ru-RU" sz="2400" b="1" i="1" dirty="0">
                <a:solidFill>
                  <a:srgbClr val="002060"/>
                </a:solidFill>
              </a:rPr>
              <a:t>ФНС России появился </a:t>
            </a:r>
            <a:r>
              <a:rPr lang="ru-RU" sz="2400" b="1" i="1" dirty="0" smtClean="0">
                <a:solidFill>
                  <a:srgbClr val="002060"/>
                </a:solidFill>
              </a:rPr>
              <a:t>новый сервис,  </a:t>
            </a:r>
            <a:r>
              <a:rPr lang="ru-RU" sz="2400" b="1" i="1" dirty="0">
                <a:solidFill>
                  <a:srgbClr val="002060"/>
                </a:solidFill>
              </a:rPr>
              <a:t>позволяющий </a:t>
            </a:r>
            <a:r>
              <a:rPr lang="ru-RU" sz="2400" b="1" i="1" dirty="0" smtClean="0">
                <a:solidFill>
                  <a:srgbClr val="002060"/>
                </a:solidFill>
              </a:rPr>
              <a:t>по </a:t>
            </a:r>
            <a:r>
              <a:rPr lang="ru-RU" sz="2400" b="1" i="1" dirty="0">
                <a:solidFill>
                  <a:srgbClr val="002060"/>
                </a:solidFill>
              </a:rPr>
              <a:t>одному клику узнать о </a:t>
            </a:r>
            <a:r>
              <a:rPr lang="ru-RU" sz="2400" b="1" i="1" dirty="0" smtClean="0">
                <a:solidFill>
                  <a:srgbClr val="002060"/>
                </a:solidFill>
              </a:rPr>
              <a:t>возможности</a:t>
            </a:r>
            <a:r>
              <a:rPr lang="ru-RU" sz="2400" b="1" i="1" dirty="0">
                <a:solidFill>
                  <a:srgbClr val="002060"/>
                </a:solidFill>
              </a:rPr>
              <a:t/>
            </a:r>
            <a:br>
              <a:rPr lang="ru-RU" sz="2400" b="1" i="1" dirty="0">
                <a:solidFill>
                  <a:srgbClr val="002060"/>
                </a:solidFill>
              </a:rPr>
            </a:br>
            <a:r>
              <a:rPr lang="ru-RU" sz="2400" b="1" i="1" dirty="0" smtClean="0">
                <a:solidFill>
                  <a:srgbClr val="002060"/>
                </a:solidFill>
              </a:rPr>
              <a:t>переноса срока уплаты </a:t>
            </a:r>
            <a:r>
              <a:rPr lang="ru-RU" sz="2400" b="1" i="1" dirty="0">
                <a:solidFill>
                  <a:srgbClr val="002060"/>
                </a:solidFill>
              </a:rPr>
              <a:t>УСН в 2022 </a:t>
            </a:r>
            <a:r>
              <a:rPr lang="ru-RU" sz="2400" b="1" i="1" dirty="0" smtClean="0">
                <a:solidFill>
                  <a:srgbClr val="002060"/>
                </a:solidFill>
              </a:rPr>
              <a:t>году</a:t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39552" y="1844825"/>
            <a:ext cx="8147248" cy="1008111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/>
              <a:t>Проверка права на перенос сроков платежей по УСН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1518-5046-425A-8AB0-26A7B4BAA54C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2852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86000" y="2967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987824" y="4797152"/>
            <a:ext cx="2880320" cy="57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ИНН налогоплательщика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517232"/>
            <a:ext cx="2908300" cy="864096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</p:pic>
      <p:sp>
        <p:nvSpPr>
          <p:cNvPr id="13" name="Скругленный прямоугольник 12"/>
          <p:cNvSpPr/>
          <p:nvPr/>
        </p:nvSpPr>
        <p:spPr>
          <a:xfrm>
            <a:off x="2411760" y="4077072"/>
            <a:ext cx="4032448" cy="3600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Ведите ИНН организации или ИП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2967335"/>
            <a:ext cx="8136904" cy="8937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Проверьте, распространяется ли на вас в 2022 году перенос срока платежей </a:t>
            </a:r>
            <a:r>
              <a:rPr lang="ru-RU" dirty="0">
                <a:solidFill>
                  <a:schemeClr val="tx1"/>
                </a:solidFill>
              </a:rPr>
              <a:t>по </a:t>
            </a:r>
            <a:r>
              <a:rPr lang="ru-RU" dirty="0" smtClean="0">
                <a:solidFill>
                  <a:schemeClr val="tx1"/>
                </a:solidFill>
              </a:rPr>
              <a:t>УСН в соответствии с </a:t>
            </a:r>
            <a:r>
              <a:rPr lang="ru-RU" dirty="0" smtClean="0">
                <a:solidFill>
                  <a:srgbClr val="0070C0"/>
                </a:solidFill>
              </a:rPr>
              <a:t>Постановлением </a:t>
            </a:r>
            <a:r>
              <a:rPr lang="ru-RU" dirty="0">
                <a:solidFill>
                  <a:srgbClr val="0070C0"/>
                </a:solidFill>
              </a:rPr>
              <a:t>Правительства РФ от 30.03.2022 № 512</a:t>
            </a:r>
          </a:p>
        </p:txBody>
      </p:sp>
    </p:spTree>
    <p:extLst>
      <p:ext uri="{BB962C8B-B14F-4D97-AF65-F5344CB8AC3E}">
        <p14:creationId xmlns:p14="http://schemas.microsoft.com/office/powerpoint/2010/main" val="134632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127" y="332656"/>
            <a:ext cx="7899329" cy="7920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КОНТРОЛИРУЕМЫЕ ИНОСТРАННЫЕ КОМПАНИИ И КОНТРОЛИРУЮЩИЕ ЛИЦА 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654846" y="1119312"/>
            <a:ext cx="4592826" cy="446992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80000"/>
              </a:lnSpc>
              <a:buNone/>
            </a:pPr>
            <a:endParaRPr lang="ru-RU" sz="1600" b="1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ru-RU" sz="1600" b="1" dirty="0" smtClean="0"/>
              <a:t>КОНТРОЛИРУЮЩЕЕ </a:t>
            </a:r>
            <a:r>
              <a:rPr lang="ru-RU" sz="1600" b="1" dirty="0"/>
              <a:t>ЛИЦО УВЕДОМЛЯЕТ НАЛОГОВЫЙ ОРГАН : </a:t>
            </a:r>
            <a:r>
              <a:rPr lang="ru-RU" sz="1600" b="1" dirty="0" smtClean="0"/>
              <a:t>      </a:t>
            </a:r>
            <a:endParaRPr lang="ru-RU" sz="1600" b="1" dirty="0"/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600" b="1" dirty="0" smtClean="0"/>
              <a:t>         о </a:t>
            </a:r>
            <a:r>
              <a:rPr lang="ru-RU" sz="1600" b="1" dirty="0"/>
              <a:t>своем участии в иностранных </a:t>
            </a:r>
            <a:r>
              <a:rPr lang="ru-RU" sz="1600" b="1" dirty="0" smtClean="0"/>
              <a:t>организациях </a:t>
            </a:r>
            <a:r>
              <a:rPr lang="ru-RU" sz="1600" dirty="0"/>
              <a:t>(об    учреждении иностранных структур </a:t>
            </a:r>
            <a:r>
              <a:rPr lang="ru-RU" sz="1600" dirty="0" smtClean="0"/>
              <a:t>без образования </a:t>
            </a:r>
            <a:r>
              <a:rPr lang="ru-RU" sz="1600" dirty="0"/>
              <a:t>ЮЛ) </a:t>
            </a:r>
            <a:r>
              <a:rPr lang="ru-RU" sz="1600" dirty="0" smtClean="0"/>
              <a:t> </a:t>
            </a:r>
            <a:r>
              <a:rPr lang="ru-RU" sz="1600" b="1" dirty="0"/>
              <a:t>в срок не позднее 3 месяцев с момента возникновения участия;</a:t>
            </a:r>
          </a:p>
          <a:p>
            <a:pPr marL="0" indent="0">
              <a:buNone/>
            </a:pPr>
            <a:r>
              <a:rPr lang="ru-RU" sz="1600" b="1" dirty="0" smtClean="0"/>
              <a:t>       </a:t>
            </a:r>
          </a:p>
          <a:p>
            <a:pPr marL="0" indent="0" algn="ctr">
              <a:buNone/>
            </a:pPr>
            <a:r>
              <a:rPr lang="ru-RU" sz="1600" b="1" dirty="0" smtClean="0"/>
              <a:t>  </a:t>
            </a:r>
            <a:r>
              <a:rPr lang="ru-RU" sz="1600" b="1" i="1" dirty="0" smtClean="0"/>
              <a:t>За </a:t>
            </a:r>
            <a:r>
              <a:rPr lang="ru-RU" sz="1600" b="1" i="1" dirty="0"/>
              <a:t>непредставление (несвоевременное представление) Уведомления штраф в размере </a:t>
            </a:r>
            <a:endParaRPr lang="ru-RU" sz="1600" b="1" i="1" dirty="0" smtClean="0"/>
          </a:p>
          <a:p>
            <a:pPr marL="0" indent="0" algn="ctr">
              <a:buNone/>
            </a:pPr>
            <a:r>
              <a:rPr lang="ru-RU" sz="1600" b="1" i="1" dirty="0" smtClean="0"/>
              <a:t>50 </a:t>
            </a:r>
            <a:r>
              <a:rPr lang="ru-RU" sz="1600" b="1" i="1" dirty="0"/>
              <a:t>000 рублей. </a:t>
            </a:r>
            <a:endParaRPr lang="ru-RU" sz="1600" b="1" i="1" dirty="0" smtClean="0"/>
          </a:p>
          <a:p>
            <a:pPr marL="0" indent="0" algn="ctr">
              <a:buNone/>
            </a:pPr>
            <a:r>
              <a:rPr lang="ru-RU" sz="1600" b="1" i="1" dirty="0"/>
              <a:t> </a:t>
            </a:r>
            <a:r>
              <a:rPr lang="ru-RU" sz="1600" b="1" i="1" dirty="0" smtClean="0"/>
              <a:t> </a:t>
            </a:r>
            <a:r>
              <a:rPr lang="ru-RU" sz="1600" b="1" dirty="0" smtClean="0"/>
              <a:t>о </a:t>
            </a:r>
            <a:r>
              <a:rPr lang="ru-RU" sz="1600" b="1" dirty="0"/>
              <a:t>контролируемых иностранных </a:t>
            </a:r>
            <a:r>
              <a:rPr lang="ru-RU" sz="1600" b="1" dirty="0" smtClean="0"/>
              <a:t>компаниях            ежегодно </a:t>
            </a:r>
            <a:r>
              <a:rPr lang="ru-RU" sz="1600" b="1" dirty="0"/>
              <a:t>в </a:t>
            </a:r>
            <a:r>
              <a:rPr lang="ru-RU" sz="1600" b="1" dirty="0" smtClean="0"/>
              <a:t>срок</a:t>
            </a:r>
            <a:r>
              <a:rPr lang="ru-RU" sz="1600" dirty="0" smtClean="0"/>
              <a:t>: ЮЛ - не </a:t>
            </a:r>
            <a:r>
              <a:rPr lang="ru-RU" sz="1600" dirty="0"/>
              <a:t>позднее 20 марта;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                                 ФЛ -  не позднее 30 апреля. </a:t>
            </a:r>
          </a:p>
          <a:p>
            <a:pPr marL="0" indent="0" algn="just">
              <a:buNone/>
            </a:pPr>
            <a:endParaRPr lang="ru-RU" sz="1600" b="1" i="1" dirty="0" smtClean="0"/>
          </a:p>
          <a:p>
            <a:pPr marL="0" indent="0" algn="ctr">
              <a:buNone/>
            </a:pPr>
            <a:r>
              <a:rPr lang="ru-RU" sz="1600" b="1" i="1" dirty="0" smtClean="0"/>
              <a:t>За </a:t>
            </a:r>
            <a:r>
              <a:rPr lang="ru-RU" sz="1600" b="1" i="1" dirty="0"/>
              <a:t>непредставление (несвоевременное представление) Уведомления штраф в размере </a:t>
            </a:r>
            <a:endParaRPr lang="ru-RU" sz="1600" b="1" i="1" dirty="0" smtClean="0"/>
          </a:p>
          <a:p>
            <a:pPr marL="0" indent="0" algn="ctr">
              <a:buNone/>
            </a:pPr>
            <a:r>
              <a:rPr lang="ru-RU" sz="1600" b="1" i="1" dirty="0" smtClean="0"/>
              <a:t>500 000рублей</a:t>
            </a:r>
            <a:r>
              <a:rPr lang="ru-RU" sz="1600" b="1" i="1" dirty="0"/>
              <a:t>.</a:t>
            </a:r>
          </a:p>
          <a:p>
            <a:pPr marL="0" indent="0" algn="just">
              <a:buNone/>
            </a:pPr>
            <a:r>
              <a:rPr lang="ru-RU" sz="1600" b="1" i="1" dirty="0" smtClean="0"/>
              <a:t>          </a:t>
            </a:r>
          </a:p>
          <a:p>
            <a:pPr marL="0" indent="0" algn="just">
              <a:buNone/>
            </a:pPr>
            <a:r>
              <a:rPr lang="ru-RU" sz="1600" b="1" i="1" dirty="0" smtClean="0"/>
              <a:t>           контролирующее </a:t>
            </a:r>
            <a:r>
              <a:rPr lang="ru-RU" sz="1600" b="1" i="1" dirty="0"/>
              <a:t>лицо подтверждает размер прибыли (убытка) </a:t>
            </a:r>
            <a:r>
              <a:rPr lang="ru-RU" sz="1600" b="1" i="1" dirty="0" smtClean="0"/>
              <a:t>контролируемой иностранной компании путем представления в налоговый орган подтверждающих документов (финансовой отчетности, аудиторского заключения</a:t>
            </a:r>
            <a:endParaRPr lang="ru-RU" sz="1600" b="1" i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60432" y="6171812"/>
            <a:ext cx="399087" cy="411867"/>
          </a:xfrm>
        </p:spPr>
        <p:txBody>
          <a:bodyPr/>
          <a:lstStyle/>
          <a:p>
            <a:fld id="{D86E1518-5046-425A-8AB0-26A7B4BAA54C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03848" y="28529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4728" y="5661247"/>
            <a:ext cx="7755704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/>
              <a:t>Если налогоплательщик не заявляет о своем праве на освобождение от уплаты налогов с прибыли КИК, то он уплачивает налоги </a:t>
            </a:r>
            <a:r>
              <a:rPr lang="ru-RU" i="1" dirty="0" smtClean="0"/>
              <a:t>в бюджет РФ.</a:t>
            </a:r>
            <a:endParaRPr lang="ru-RU" i="1" dirty="0"/>
          </a:p>
          <a:p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4065263"/>
            <a:ext cx="3096344" cy="137996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30" name="Прямоугольник 29"/>
          <p:cNvSpPr/>
          <p:nvPr/>
        </p:nvSpPr>
        <p:spPr>
          <a:xfrm>
            <a:off x="9525570" y="6171813"/>
            <a:ext cx="3417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D86E1518-5046-425A-8AB0-26A7B4BAA54C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 marL="0" marR="0" lvl="0" indent="0" algn="r" defTabSz="9116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28" y="1471862"/>
            <a:ext cx="305451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2567336" y="2086790"/>
            <a:ext cx="26017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74" y="2988350"/>
            <a:ext cx="305451" cy="28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1119312"/>
            <a:ext cx="3266229" cy="28007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dk1"/>
                </a:solidFill>
              </a:rPr>
              <a:t>Федеральным Законом от 26.03.2022 N </a:t>
            </a:r>
            <a:r>
              <a:rPr lang="ru-RU" sz="1600" b="1" dirty="0" smtClean="0">
                <a:solidFill>
                  <a:schemeClr val="dk1"/>
                </a:solidFill>
              </a:rPr>
              <a:t>67-ФЗ отменены штрафные санкции за </a:t>
            </a:r>
            <a:r>
              <a:rPr lang="ru-RU" sz="1600" i="1" dirty="0"/>
              <a:t>не</a:t>
            </a:r>
            <a:r>
              <a:rPr lang="ru-RU" sz="1600" i="1" dirty="0" smtClean="0"/>
              <a:t>представление </a:t>
            </a:r>
            <a:r>
              <a:rPr lang="ru-RU" sz="1600" i="1" dirty="0"/>
              <a:t>налоговому органу документов, подтверждающих размер прибыли (убытка) контролируемой иностранной </a:t>
            </a:r>
            <a:r>
              <a:rPr lang="ru-RU" sz="1600" i="1" dirty="0" smtClean="0"/>
              <a:t>компании </a:t>
            </a:r>
            <a:r>
              <a:rPr lang="ru-RU" sz="1600" i="1" dirty="0"/>
              <a:t>за финансовые годы, даты окончания которых приходятся на 2020 и 2021 годы.</a:t>
            </a:r>
            <a:endParaRPr lang="ru-RU" sz="1600" dirty="0"/>
          </a:p>
        </p:txBody>
      </p:sp>
      <p:sp>
        <p:nvSpPr>
          <p:cNvPr id="21" name="Стрелка вниз 20"/>
          <p:cNvSpPr/>
          <p:nvPr/>
        </p:nvSpPr>
        <p:spPr>
          <a:xfrm>
            <a:off x="2567336" y="3547500"/>
            <a:ext cx="304328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41" y="4500622"/>
            <a:ext cx="305451" cy="229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 flipV="1">
            <a:off x="6300192" y="4029165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9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7696"/>
            <a:ext cx="8229600" cy="1143000"/>
          </a:xfrm>
        </p:spPr>
        <p:txBody>
          <a:bodyPr>
            <a:normAutofit/>
          </a:bodyPr>
          <a:lstStyle/>
          <a:p>
            <a:pPr defTabSz="910752">
              <a:defRPr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налогового законодательства                      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6EFAC4-8EDC-4302-8320-F742BADD454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115616" y="1052736"/>
            <a:ext cx="7200800" cy="144016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Федеральный закон </a:t>
            </a:r>
            <a:r>
              <a:rPr lang="ru-RU" sz="1600" b="1" dirty="0"/>
              <a:t>от 14.07.2022 N 323-ФЗ </a:t>
            </a:r>
            <a:endParaRPr lang="ru-RU" sz="1600" b="1" dirty="0" smtClean="0"/>
          </a:p>
          <a:p>
            <a:r>
              <a:rPr lang="ru-RU" sz="1600" b="1" dirty="0" smtClean="0"/>
              <a:t>Не </a:t>
            </a:r>
            <a:r>
              <a:rPr lang="ru-RU" sz="1600" b="1" dirty="0"/>
              <a:t>признается объектом обложения НДС оказание населению услуг по подключению к газораспределительным сетям газоиспользующего оборудования физлиц. Обязательное условие - такие услуги оказываются населению бесплатно на основании актов Правительства РФ</a:t>
            </a:r>
            <a:r>
              <a:rPr lang="ru-RU" sz="1600" b="1" dirty="0" smtClean="0"/>
              <a:t>. С </a:t>
            </a:r>
            <a:r>
              <a:rPr lang="ru-RU" sz="1600" b="1" dirty="0" smtClean="0"/>
              <a:t>01.01.2022.</a:t>
            </a:r>
            <a:endParaRPr lang="ru-RU" sz="1600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1115616" y="2636912"/>
            <a:ext cx="7200800" cy="1008112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Реализация цифрового финансового актива или цифрового права, облагаются </a:t>
            </a:r>
            <a:r>
              <a:rPr lang="ru-RU" sz="1600" b="1" dirty="0" smtClean="0"/>
              <a:t>НДС. При этом базой является разница </a:t>
            </a:r>
            <a:r>
              <a:rPr lang="ru-RU" sz="1600" b="1" dirty="0" smtClean="0"/>
              <a:t>между ценой реализации и ценой приобретения такого права</a:t>
            </a:r>
            <a:r>
              <a:rPr lang="ru-RU" sz="1600" b="1" dirty="0" smtClean="0"/>
              <a:t>. </a:t>
            </a:r>
            <a:endParaRPr lang="ru-RU" sz="1600" b="1" dirty="0"/>
          </a:p>
          <a:p>
            <a:pPr algn="ctr"/>
            <a:endParaRPr lang="ru-RU" sz="12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115616" y="4941168"/>
            <a:ext cx="7159272" cy="1152128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/>
              <a:t>Освобождается </a:t>
            </a:r>
            <a:r>
              <a:rPr lang="ru-RU" sz="1600" b="1" dirty="0"/>
              <a:t>от обложения </a:t>
            </a:r>
            <a:r>
              <a:rPr lang="ru-RU" sz="1600" b="1" dirty="0" smtClean="0"/>
              <a:t>НДС </a:t>
            </a:r>
            <a:r>
              <a:rPr lang="ru-RU" sz="1600" b="1" dirty="0"/>
              <a:t>реализация </a:t>
            </a:r>
            <a:r>
              <a:rPr lang="ru-RU" sz="1600" b="1" dirty="0" smtClean="0"/>
              <a:t>драгоценные металлов </a:t>
            </a:r>
            <a:r>
              <a:rPr lang="ru-RU" sz="1600" b="1" dirty="0"/>
              <a:t>в слитках физическим </a:t>
            </a:r>
            <a:r>
              <a:rPr lang="ru-RU" sz="1600" b="1" dirty="0" smtClean="0"/>
              <a:t>лицам </a:t>
            </a:r>
            <a:r>
              <a:rPr lang="ru-RU" sz="1600" b="1" dirty="0"/>
              <a:t>ст. 149 НК РФ </a:t>
            </a:r>
            <a:r>
              <a:rPr lang="ru-RU" sz="1600" b="1" dirty="0" smtClean="0"/>
              <a:t> и </a:t>
            </a:r>
            <a:r>
              <a:rPr lang="ru-RU" sz="1600" b="1" dirty="0"/>
              <a:t>обработанных </a:t>
            </a:r>
            <a:r>
              <a:rPr lang="ru-RU" sz="1600" b="1" dirty="0" smtClean="0"/>
              <a:t>алмазов </a:t>
            </a:r>
            <a:r>
              <a:rPr lang="ru-RU" sz="1600" b="1" dirty="0"/>
              <a:t>банками </a:t>
            </a:r>
            <a:r>
              <a:rPr lang="ru-RU" sz="1600" b="1" dirty="0" smtClean="0"/>
              <a:t>физлицам</a:t>
            </a:r>
            <a:r>
              <a:rPr lang="ru-RU" sz="1600" b="1" dirty="0"/>
              <a:t>. </a:t>
            </a:r>
            <a:r>
              <a:rPr lang="ru-RU" sz="1600" b="1" dirty="0" smtClean="0"/>
              <a:t> </a:t>
            </a:r>
            <a:r>
              <a:rPr lang="ru-RU" sz="1600" b="1" dirty="0" smtClean="0"/>
              <a:t>При этом </a:t>
            </a:r>
            <a:r>
              <a:rPr lang="ru-RU" sz="1600" b="1" dirty="0" smtClean="0"/>
              <a:t> </a:t>
            </a:r>
            <a:r>
              <a:rPr lang="ru-RU" sz="1600" b="1" dirty="0" smtClean="0"/>
              <a:t>ставка применяется   до  31 декабря 2023 г. включительно.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115616" y="3789040"/>
            <a:ext cx="7353200" cy="93610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С 01.01.2023 не вправе будут применять УСН и ПСН организации и ИП, осуществляющие производство ювелирных и других изделий из драгоценных металлов или оптовую (розничную) торговлю ювелирными и другими изделиями из драгоценных металлов.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4488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ru-RU" sz="2400" dirty="0"/>
              <a:t/>
            </a:r>
            <a:br>
              <a:rPr lang="ru-RU" sz="2400" dirty="0"/>
            </a:b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0" y="6381328"/>
            <a:ext cx="9144000" cy="47667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УФНС РОССИИ ПО ПЕРМСКОМУ КРАЮ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04248" y="6472515"/>
            <a:ext cx="2133600" cy="365125"/>
          </a:xfrm>
        </p:spPr>
        <p:txBody>
          <a:bodyPr/>
          <a:lstStyle/>
          <a:p>
            <a:fld id="{D86E1518-5046-425A-8AB0-26A7B4BAA54C}" type="slidenum">
              <a:rPr lang="ru-RU" sz="1800" smtClean="0">
                <a:solidFill>
                  <a:srgbClr val="002060"/>
                </a:solidFill>
              </a:rPr>
              <a:pPr/>
              <a:t>18</a:t>
            </a:fld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3212976"/>
            <a:ext cx="5544616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Спасибо за внимание!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1342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5900-04-600\Downloads\164758605707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932" y="163468"/>
            <a:ext cx="8497286" cy="6465753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631230" y="228779"/>
            <a:ext cx="8250988" cy="8480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05" tIns="40053" rIns="80105" bIns="40053" anchor="ctr"/>
          <a:lstStyle/>
          <a:p>
            <a:pPr algn="ctr" defTabSz="910752">
              <a:defRPr/>
            </a:pP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Льготные ставки по налогу на прибыль для 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IT-</a:t>
            </a: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  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21637" y="1273749"/>
            <a:ext cx="2155109" cy="49916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05" tIns="40053" rIns="80105" bIns="40053" anchor="ctr"/>
          <a:lstStyle/>
          <a:p>
            <a:pPr algn="ctr" defTabSz="910752">
              <a:lnSpc>
                <a:spcPts val="1578"/>
              </a:lnSpc>
              <a:defRPr/>
            </a:pPr>
            <a:r>
              <a:rPr lang="ru-RU" sz="2500" dirty="0"/>
              <a:t>2021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88214" y="1339060"/>
            <a:ext cx="2155109" cy="45717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05" tIns="40053" rIns="80105" bIns="40053" anchor="ctr"/>
          <a:lstStyle/>
          <a:p>
            <a:pPr algn="ctr" defTabSz="910752">
              <a:defRPr/>
            </a:pPr>
            <a:r>
              <a:rPr lang="ru-RU" sz="2500" dirty="0"/>
              <a:t>2022-2024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84931" y="1861544"/>
            <a:ext cx="4002345" cy="1110281"/>
          </a:xfrm>
          <a:prstGeom prst="roundRect">
            <a:avLst>
              <a:gd name="adj" fmla="val 8228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105" tIns="40053" rIns="80105" bIns="40053" anchor="ctr"/>
          <a:lstStyle/>
          <a:p>
            <a:r>
              <a:rPr lang="ru-RU" sz="21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1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ФБ    3%                           3%</a:t>
            </a:r>
          </a:p>
          <a:p>
            <a:r>
              <a:rPr lang="ru-RU" sz="21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БС   17%</a:t>
            </a:r>
            <a:r>
              <a:rPr lang="ru-RU" sz="21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0%</a:t>
            </a:r>
            <a:endParaRPr lang="ru-RU" sz="25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126171" y="1861544"/>
            <a:ext cx="3632898" cy="1110281"/>
          </a:xfrm>
          <a:prstGeom prst="roundRect">
            <a:avLst>
              <a:gd name="adj" fmla="val 8228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105" tIns="40053" rIns="80105" bIns="40053" anchor="ctr"/>
          <a:lstStyle/>
          <a:p>
            <a:r>
              <a:rPr lang="ru-RU" sz="21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ФБ    3%                           </a:t>
            </a:r>
            <a:r>
              <a:rPr lang="ru-RU" sz="2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0%</a:t>
            </a:r>
            <a:endParaRPr lang="ru-RU" sz="21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БС   17%</a:t>
            </a:r>
            <a:r>
              <a:rPr lang="ru-RU" sz="21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0%</a:t>
            </a:r>
            <a:endParaRPr lang="ru-RU" sz="21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9300272" flipV="1">
            <a:off x="2124202" y="913727"/>
            <a:ext cx="779196" cy="259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610569">
            <a:off x="6312005" y="946846"/>
            <a:ext cx="769825" cy="262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2170593" y="2253408"/>
            <a:ext cx="862044" cy="26124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665534" y="2318719"/>
            <a:ext cx="923618" cy="2612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46506" y="2998181"/>
            <a:ext cx="4063919" cy="184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47" tIns="40074" rIns="80147" bIns="40074" numCol="1" anchor="ctr" anchorCtr="0" compatLnSpc="1">
            <a:prstTxWarp prst="textNoShape">
              <a:avLst/>
            </a:prstTxWarp>
            <a:spAutoFit/>
          </a:bodyPr>
          <a:lstStyle/>
          <a:p>
            <a:pPr defTabSz="801472" fontAlgn="base">
              <a:spcBef>
                <a:spcPct val="0"/>
              </a:spcBef>
              <a:spcAft>
                <a:spcPct val="0"/>
              </a:spcAft>
              <a:tabLst>
                <a:tab pos="236545" algn="l"/>
              </a:tabLst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Условия применения 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80147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36545" algn="l"/>
              </a:tabLst>
            </a:pPr>
            <a:r>
              <a:rPr lang="ru-RU" sz="16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фирма включена в реестр аккредитованных организаций 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  <a:p>
            <a:pPr defTabSz="80147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36545" algn="l"/>
              </a:tabLst>
            </a:pPr>
            <a:r>
              <a:rPr lang="ru-RU" sz="16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доля доходов от продажи и сопровождения ПО не меньше 90%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  <a:p>
            <a:pPr defTabSz="80147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36545" algn="l"/>
              </a:tabLst>
            </a:pPr>
            <a:r>
              <a:rPr lang="ru-RU" sz="16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среднесписочная численность работников не меньше 7 человек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4895358" y="3014677"/>
            <a:ext cx="3863712" cy="263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47" tIns="40074" rIns="80147" bIns="40074" numCol="1" anchor="ctr" anchorCtr="0" compatLnSpc="1">
            <a:prstTxWarp prst="textNoShape">
              <a:avLst/>
            </a:prstTxWarp>
            <a:spAutoFit/>
          </a:bodyPr>
          <a:lstStyle/>
          <a:p>
            <a:pPr defTabSz="801472" fontAlgn="base">
              <a:spcBef>
                <a:spcPct val="0"/>
              </a:spcBef>
              <a:spcAft>
                <a:spcPct val="0"/>
              </a:spcAft>
              <a:tabLst>
                <a:tab pos="236545" algn="l"/>
              </a:tabLst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Условия применения 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defTabSz="80147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36545" algn="l"/>
              </a:tabLst>
            </a:pPr>
            <a:r>
              <a:rPr lang="ru-RU" sz="16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фирма включена в реестр аккредитованных организаций 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  <a:p>
            <a:pPr defTabSz="801472" eaLnBrk="0" hangingPunct="0">
              <a:buFontTx/>
              <a:buChar char="•"/>
              <a:tabLst>
                <a:tab pos="236545" algn="l"/>
              </a:tabLst>
            </a:pPr>
            <a:r>
              <a:rPr lang="ru-RU" sz="16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доля доходов от продажи и </a:t>
            </a:r>
            <a:r>
              <a:rPr lang="ru-RU" sz="15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сопровождения</a:t>
            </a:r>
            <a:r>
              <a:rPr lang="ru-RU" sz="16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ПО </a:t>
            </a:r>
            <a:r>
              <a:rPr lang="ru-RU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lang="ru-RU" dirty="0"/>
              <a:t>доходы от распространения рекламы и оказания услуг через приложения</a:t>
            </a:r>
            <a:r>
              <a:rPr lang="ru-RU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6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не менее 90 %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  <a:p>
            <a:pPr defTabSz="80147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36545" algn="l"/>
              </a:tabLst>
            </a:pPr>
            <a:r>
              <a:rPr lang="ru-RU" sz="1600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среднесписочная  численность работников не меньше 7 человек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люс 21"/>
          <p:cNvSpPr/>
          <p:nvPr/>
        </p:nvSpPr>
        <p:spPr>
          <a:xfrm>
            <a:off x="6727109" y="3961549"/>
            <a:ext cx="431022" cy="391864"/>
          </a:xfrm>
          <a:prstGeom prst="mathPl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0A75041-4E6B-44B7-8439-F7AAF920051A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34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1230" y="228779"/>
            <a:ext cx="8250988" cy="15674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05" tIns="40053" rIns="80105" bIns="40053" anchor="ctr"/>
          <a:lstStyle/>
          <a:p>
            <a:pPr algn="ctr" defTabSz="910752">
              <a:defRPr/>
            </a:pP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31230" y="620688"/>
            <a:ext cx="7181130" cy="144016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05" tIns="40053" rIns="80105" bIns="40053" anchor="ctr"/>
          <a:lstStyle/>
          <a:p>
            <a:pPr algn="ctr" defTabSz="910752">
              <a:lnSpc>
                <a:spcPts val="1578"/>
              </a:lnSpc>
              <a:defRPr/>
            </a:pPr>
            <a:r>
              <a:rPr lang="ru-RU" altLang="ru-RU" b="1" dirty="0"/>
              <a:t> Законом Пермского края от 29.11.2021 N 24-ПК </a:t>
            </a:r>
            <a:r>
              <a:rPr lang="ru-RU" altLang="ru-RU" dirty="0"/>
              <a:t>"О внесении изменений в Закон Пермского края "Об инвестиционном налоговом вычете по налогу на прибыль организаций в Пермском крае"  </a:t>
            </a:r>
            <a:r>
              <a:rPr lang="ru-RU" altLang="ru-RU" b="1" dirty="0"/>
              <a:t>пересмотрены критерии  объемов  инвестиций для  присвоения - категория приоритетного инвестиционного проекта Пермского края: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35896" y="5013176"/>
            <a:ext cx="4662205" cy="122413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05" tIns="40053" rIns="80105" bIns="40053" anchor="ctr"/>
          <a:lstStyle/>
          <a:p>
            <a:pPr algn="just" defTabSz="910752">
              <a:defRPr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крупного приоритетного инвестиционного проекта Пермского края - объем инвестиций( вместо  более 10 миллиардов )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более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миллиарда рублей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979712" y="2348880"/>
            <a:ext cx="4968552" cy="1152127"/>
          </a:xfrm>
          <a:prstGeom prst="roundRect">
            <a:avLst>
              <a:gd name="adj" fmla="val 8228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4000">
                <a:schemeClr val="tx2">
                  <a:lumMod val="40000"/>
                  <a:lumOff val="6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l="100000" b="100000"/>
            </a:path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105" tIns="40053" rIns="80105" bIns="40053" anchor="ctr"/>
          <a:lstStyle/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 малого приоритетного инвестиционного проекта Пермского края - объем инвестиций (вместо  от 100 миллионов рублей до 1,5 миллиарда рублей включительно) составит от 100 до 500 миллионов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59832" y="3651765"/>
            <a:ext cx="4845575" cy="1230877"/>
          </a:xfrm>
          <a:prstGeom prst="roundRect">
            <a:avLst>
              <a:gd name="adj" fmla="val 8228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4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105" tIns="40053" rIns="80105" bIns="40053" anchor="ctr"/>
          <a:lstStyle/>
          <a:p>
            <a:pPr defTabSz="910752">
              <a:spcBef>
                <a:spcPts val="175"/>
              </a:spcBef>
              <a:spcAft>
                <a:spcPts val="175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среднего приоритетного инвестиционного проекта Пермского края - объем инвестиций (вместо  от 1,5 миллиарда рублей до 10 миллиардов рублей) составит от 500 миллионов рублей до 1,5 миллиарда рублей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0A75041-4E6B-44B7-8439-F7AAF920051A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6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1230" y="228779"/>
            <a:ext cx="8250988" cy="15674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05" tIns="40053" rIns="80105" bIns="40053" anchor="ctr"/>
          <a:lstStyle/>
          <a:p>
            <a:pPr algn="ctr" defTabSz="910752">
              <a:defRPr/>
            </a:pPr>
            <a:r>
              <a:rPr lang="ru-RU" sz="2100" b="1" dirty="0">
                <a:solidFill>
                  <a:schemeClr val="tx1"/>
                </a:solidFill>
              </a:rPr>
              <a:t>Региональные меры на  поддержку бизнеса в современных </a:t>
            </a:r>
            <a:r>
              <a:rPr lang="ru-RU" sz="2100" b="1" dirty="0" smtClean="0">
                <a:solidFill>
                  <a:schemeClr val="tx1"/>
                </a:solidFill>
              </a:rPr>
              <a:t>условиях. </a:t>
            </a:r>
            <a:r>
              <a:rPr lang="ru-RU" sz="2100" b="1" dirty="0">
                <a:solidFill>
                  <a:schemeClr val="tx1"/>
                </a:solidFill>
              </a:rPr>
              <a:t>Расширен перечень расходов в отношении которых предоставляется право на применение инвестиционного налогового вычета в Пермском крае</a:t>
            </a:r>
            <a:endParaRPr lang="ru-RU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4932" y="2384030"/>
            <a:ext cx="4248643" cy="84903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05" tIns="40053" rIns="80105" bIns="40053" anchor="ctr"/>
          <a:lstStyle/>
          <a:p>
            <a:pPr algn="ctr" defTabSz="910752">
              <a:lnSpc>
                <a:spcPts val="1578"/>
              </a:lnSpc>
              <a:defRPr/>
            </a:pPr>
            <a:r>
              <a:rPr lang="ru-RU" dirty="0"/>
              <a:t>Закон Пермского края от 10.09.2020 № 550-ПК «Об инвестиционном налоговом вычете по налогу на прибыль организаций в Пермском крае»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879873" y="2514651"/>
            <a:ext cx="3902774" cy="58745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05" tIns="40053" rIns="80105" bIns="40053" anchor="ctr"/>
          <a:lstStyle/>
          <a:p>
            <a:pPr algn="ctr" defTabSz="910752">
              <a:defRPr/>
            </a:pPr>
            <a:r>
              <a:rPr lang="ru-RU" dirty="0" smtClean="0"/>
              <a:t>Закон  Пермского  края 74-ПК от 29.04.2022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92804" y="3820863"/>
            <a:ext cx="2894003" cy="2351183"/>
          </a:xfrm>
          <a:prstGeom prst="roundRect">
            <a:avLst>
              <a:gd name="adj" fmla="val 8228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4000">
                <a:schemeClr val="tx2">
                  <a:lumMod val="40000"/>
                  <a:lumOff val="6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path path="circle">
              <a:fillToRect l="100000" b="100000"/>
            </a:path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105" tIns="40053" rIns="80105" bIns="40053" anchor="ctr"/>
          <a:lstStyle/>
          <a:p>
            <a:r>
              <a:rPr lang="ru-RU" sz="1400" dirty="0"/>
              <a:t>1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расходы на объекты основных средств, созданные либо приобретенных в рамках реализации приоритетного инвестиционного проекта Пермского края, не более 50% сумм расходов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064596" y="3233068"/>
            <a:ext cx="3632899" cy="2938978"/>
          </a:xfrm>
          <a:prstGeom prst="roundRect">
            <a:avLst>
              <a:gd name="adj" fmla="val 8228"/>
            </a:avLst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24000">
                <a:schemeClr val="tx2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b="100000"/>
            </a:path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105" tIns="40053" rIns="80105" bIns="40053" anchor="ctr"/>
          <a:lstStyle/>
          <a:p>
            <a:pPr defTabSz="910752">
              <a:spcBef>
                <a:spcPts val="175"/>
              </a:spcBef>
              <a:spcAft>
                <a:spcPts val="175"/>
              </a:spcAft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расходы на изменение первоначальной стоимости основного средства в размере не более 30%,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расходы на создание объектов транспортной, коммунальной социальной инфраструктур, в размере не более 30 %,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расходы на научные исследования и (или) опытно-конструкторские разработки в размере не более 50%.</a:t>
            </a:r>
          </a:p>
        </p:txBody>
      </p:sp>
      <p:sp>
        <p:nvSpPr>
          <p:cNvPr id="3" name="Стрелка вправо 2"/>
          <p:cNvSpPr/>
          <p:nvPr/>
        </p:nvSpPr>
        <p:spPr>
          <a:xfrm rot="9300272">
            <a:off x="2264050" y="1824150"/>
            <a:ext cx="779196" cy="343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610569">
            <a:off x="6323145" y="1786311"/>
            <a:ext cx="853972" cy="343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9300272" flipV="1">
            <a:off x="3737661" y="4590814"/>
            <a:ext cx="1191922" cy="419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90A75041-4E6B-44B7-8439-F7AAF920051A}" type="slidenum">
              <a:rPr lang="ru-RU" sz="1800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86409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Поддержка экономики в условиях санкций                                             ( налог на прибыль организаций)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390628"/>
            <a:ext cx="9144000" cy="467379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1"/>
                </a:solidFill>
              </a:rPr>
              <a:t>УФНС  РОССИИ ПО ПЕРМСКОМУ КРАЮ</a:t>
            </a:r>
          </a:p>
          <a:p>
            <a:endParaRPr lang="ru-RU" sz="19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275240" y="6359417"/>
            <a:ext cx="658416" cy="498583"/>
          </a:xfrm>
        </p:spPr>
        <p:txBody>
          <a:bodyPr/>
          <a:lstStyle/>
          <a:p>
            <a:fld id="{D86E1518-5046-425A-8AB0-26A7B4BAA54C}" type="slidenum">
              <a:rPr lang="ru-RU" sz="1800" smtClean="0">
                <a:solidFill>
                  <a:schemeClr val="tx1"/>
                </a:solidFill>
              </a:rPr>
              <a:pPr/>
              <a:t>5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052737"/>
            <a:ext cx="6480720" cy="1754197"/>
          </a:xfrm>
          <a:prstGeom prst="rect">
            <a:avLst/>
          </a:prstGeom>
          <a:noFill/>
        </p:spPr>
        <p:txBody>
          <a:bodyPr wrap="square" lIns="91312" tIns="45656" rIns="91312" bIns="45656" rtlCol="0">
            <a:spAutoFit/>
          </a:bodyPr>
          <a:lstStyle/>
          <a:p>
            <a:r>
              <a:rPr lang="ru-RU" dirty="0" smtClean="0"/>
              <a:t>           </a:t>
            </a:r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15616" y="1495902"/>
            <a:ext cx="7617722" cy="75724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312" tIns="45656" rIns="91312" bIns="45656" rtlCol="0" anchor="ctr"/>
          <a:lstStyle/>
          <a:p>
            <a:r>
              <a:rPr lang="ru-RU" dirty="0" smtClean="0"/>
              <a:t> </a:t>
            </a:r>
            <a:r>
              <a:rPr lang="ru-RU" sz="1600" dirty="0" smtClean="0"/>
              <a:t>В 2022 и 2023 годах процентная ставка пени для организаций применяется равной 1</a:t>
            </a:r>
            <a:r>
              <a:rPr lang="en-US" sz="1600" dirty="0" smtClean="0"/>
              <a:t>/300 </a:t>
            </a:r>
            <a:r>
              <a:rPr lang="ru-RU" sz="1600" dirty="0" smtClean="0"/>
              <a:t>действующей в это время ставки рефинансирования Центрального банка Российской Федерации, вне зависимости от количества дней просрочки</a:t>
            </a:r>
            <a:endParaRPr lang="ru-RU" sz="16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6" y="2348880"/>
            <a:ext cx="7610862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Не учитываются в доходах займы, прощенные иностранным организациям –кредиторам, по договорам заключенным до 01.03.2022</a:t>
            </a:r>
            <a:endParaRPr lang="ru-RU" sz="16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462192" y="1632210"/>
            <a:ext cx="504056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67544" y="4941168"/>
            <a:ext cx="504056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467544" y="4005064"/>
            <a:ext cx="504056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62192" y="2430600"/>
            <a:ext cx="504056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467544" y="3173681"/>
            <a:ext cx="504056" cy="4846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15616" y="3068960"/>
            <a:ext cx="7632848" cy="6940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В 2022-2024 положительные курсовые разницы по валютным требованиям (обязательствам) учитываются по мере погашения требований (обязательств) 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15616" y="3861048"/>
            <a:ext cx="7632848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/>
              <a:t>В 2023-2024 отрицательные курсовые разницы по валютным требованиям (обязательствам) учитываются по мере погашения требований (обязательств)</a:t>
            </a:r>
            <a:endParaRPr lang="ru-RU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15616" y="4869160"/>
            <a:ext cx="7622370" cy="8762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/>
              <a:t>Специальные правила нормирования в 2022 и 2023 года процентов по контролируемой задолженности, возникшей до 1 марта 2022 года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7544" y="836712"/>
            <a:ext cx="8496944" cy="504056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105" tIns="40053" rIns="80105" bIns="40053" anchor="ctr"/>
          <a:lstStyle/>
          <a:p>
            <a:pPr algn="ctr" defTabSz="910752">
              <a:lnSpc>
                <a:spcPts val="1578"/>
              </a:lnSpc>
              <a:defRPr/>
            </a:pPr>
            <a:endParaRPr lang="ru-RU" sz="1400" dirty="0" smtClean="0"/>
          </a:p>
          <a:p>
            <a:pPr algn="ctr" defTabSz="910752">
              <a:lnSpc>
                <a:spcPts val="1578"/>
              </a:lnSpc>
              <a:defRPr/>
            </a:pPr>
            <a:r>
              <a:rPr lang="ru-RU" sz="1400" dirty="0" smtClean="0"/>
              <a:t>Федеральный закон № 67-ФЗ от 26.03.2022 «О внесении изменений в части первую и вторую НК РФ  и статью 2 Федерального закона "О внесении изменений в часть вторую НК РФ"</a:t>
            </a:r>
          </a:p>
          <a:p>
            <a:pPr algn="ctr" defTabSz="910752">
              <a:lnSpc>
                <a:spcPts val="1578"/>
              </a:lnSpc>
              <a:defRPr/>
            </a:pPr>
            <a:r>
              <a:rPr lang="ru-RU" sz="1400" dirty="0" smtClean="0"/>
              <a:t>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0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Расширены преференции в отношении авансовых платежей по налогу на прибыль организаций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480720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E1518-5046-425A-8AB0-26A7B4BAA54C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748883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9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31230" y="228779"/>
            <a:ext cx="8250988" cy="8480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05" tIns="40053" rIns="80105" bIns="40053" anchor="ctr"/>
          <a:lstStyle/>
          <a:p>
            <a:pPr algn="ctr" defTabSz="910752">
              <a:defRPr/>
            </a:pPr>
            <a:r>
              <a:rPr lang="ru-RU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на уплату авансовых платежей по налогу на прибыль исходя из фактической прибыли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21637" y="1548877"/>
            <a:ext cx="2155109" cy="508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05" tIns="40053" rIns="80105" bIns="40053" anchor="ctr"/>
          <a:lstStyle/>
          <a:p>
            <a:pPr algn="ctr" defTabSz="910752">
              <a:lnSpc>
                <a:spcPts val="1578"/>
              </a:lnSpc>
              <a:defRPr/>
            </a:pPr>
            <a:r>
              <a:rPr lang="ru-RU" sz="2500" dirty="0"/>
              <a:t>До 2022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988214" y="1548877"/>
            <a:ext cx="2155109" cy="508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05" tIns="40053" rIns="80105" bIns="40053" anchor="ctr"/>
          <a:lstStyle/>
          <a:p>
            <a:pPr algn="ctr" defTabSz="910752">
              <a:defRPr/>
            </a:pPr>
            <a:r>
              <a:rPr lang="ru-RU" sz="2500" dirty="0"/>
              <a:t>С 2022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46506" y="2253408"/>
            <a:ext cx="3448174" cy="1142936"/>
          </a:xfrm>
          <a:prstGeom prst="roundRect">
            <a:avLst>
              <a:gd name="adj" fmla="val 8228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105" tIns="40053" rIns="80105" bIns="40053" anchor="ctr"/>
          <a:lstStyle/>
          <a:p>
            <a:pPr algn="ctr"/>
            <a:r>
              <a:rPr lang="ru-RU" sz="21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1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Переход возможен только с начала года</a:t>
            </a:r>
            <a:endParaRPr lang="ru-RU" sz="25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140978" y="2253410"/>
            <a:ext cx="4741239" cy="1142935"/>
          </a:xfrm>
          <a:prstGeom prst="roundRect">
            <a:avLst>
              <a:gd name="adj" fmla="val 8228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105" tIns="40053" rIns="80105" bIns="40053" anchor="ctr"/>
          <a:lstStyle/>
          <a:p>
            <a:r>
              <a:rPr lang="ru-RU" sz="21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Перейти можно начиная с отчетного периода три месяца или последующих отчетных периодов до конца 2022 года</a:t>
            </a:r>
            <a:r>
              <a:rPr lang="ru-RU" sz="21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Стрелка вправо 2"/>
          <p:cNvSpPr/>
          <p:nvPr/>
        </p:nvSpPr>
        <p:spPr>
          <a:xfrm rot="9300272" flipV="1">
            <a:off x="2058080" y="1126991"/>
            <a:ext cx="779196" cy="259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610569">
            <a:off x="6526920" y="1116090"/>
            <a:ext cx="769825" cy="262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46506" y="3249417"/>
            <a:ext cx="3448174" cy="133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47" tIns="40074" rIns="80147" bIns="40074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801472">
              <a:tabLst>
                <a:tab pos="236545" algn="l"/>
              </a:tabLst>
            </a:pPr>
            <a:r>
              <a:rPr lang="ru-RU" sz="16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</a:t>
            </a:r>
          </a:p>
          <a:p>
            <a:pPr algn="ctr" defTabSz="801472">
              <a:tabLst>
                <a:tab pos="236545" algn="l"/>
              </a:tabLst>
            </a:pPr>
            <a:endParaRPr lang="ru-RU" sz="1600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 defTabSz="801472">
              <a:tabLst>
                <a:tab pos="236545" algn="l"/>
              </a:tabLst>
            </a:pPr>
            <a:r>
              <a:rPr lang="ru-RU" sz="16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Подать уведомление в инспекцию  не позднее 31 декабря предшествующего года</a:t>
            </a:r>
            <a:endParaRPr lang="ru-RU" sz="1600" b="1" i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4941447" y="4401450"/>
            <a:ext cx="3940770" cy="33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147" tIns="40074" rIns="80147" bIns="40074" numCol="1" anchor="ctr" anchorCtr="0" compatLnSpc="1">
            <a:prstTxWarp prst="textNoShape">
              <a:avLst/>
            </a:prstTxWarp>
            <a:spAutoFit/>
          </a:bodyPr>
          <a:lstStyle/>
          <a:p>
            <a:pPr defTabSz="801472" fontAlgn="base">
              <a:spcBef>
                <a:spcPct val="0"/>
              </a:spcBef>
              <a:spcAft>
                <a:spcPct val="0"/>
              </a:spcAft>
              <a:tabLst>
                <a:tab pos="236545" algn="l"/>
              </a:tabLst>
            </a:pPr>
            <a:r>
              <a:rPr lang="ru-RU" sz="16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</a:t>
            </a:r>
            <a:endParaRPr lang="ru-RU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люс 21"/>
          <p:cNvSpPr/>
          <p:nvPr/>
        </p:nvSpPr>
        <p:spPr>
          <a:xfrm>
            <a:off x="457668" y="5223762"/>
            <a:ext cx="431022" cy="391864"/>
          </a:xfrm>
          <a:prstGeom prst="mathPlu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46506" y="5257696"/>
            <a:ext cx="7881540" cy="357930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0147" tIns="40074" rIns="80147" bIns="40074">
            <a:spAutoFit/>
          </a:bodyPr>
          <a:lstStyle/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0978" y="3690242"/>
            <a:ext cx="4741239" cy="1188926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Уведомление нужно подать в следующие сроки:</a:t>
            </a:r>
          </a:p>
          <a:p>
            <a:r>
              <a:rPr lang="ru-RU" dirty="0">
                <a:solidFill>
                  <a:srgbClr val="002060"/>
                </a:solidFill>
              </a:rPr>
              <a:t>• </a:t>
            </a:r>
            <a:r>
              <a:rPr lang="ru-RU" dirty="0" smtClean="0">
                <a:solidFill>
                  <a:srgbClr val="002060"/>
                </a:solidFill>
              </a:rPr>
              <a:t>не </a:t>
            </a:r>
            <a:r>
              <a:rPr lang="ru-RU" dirty="0">
                <a:solidFill>
                  <a:srgbClr val="002060"/>
                </a:solidFill>
              </a:rPr>
              <a:t>позднее 20-го числа последнего месяца отчетного периода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6505" y="5257696"/>
            <a:ext cx="8435711" cy="1281259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       </a:t>
            </a:r>
            <a:r>
              <a:rPr lang="ru-RU" sz="2400" dirty="0" smtClean="0">
                <a:solidFill>
                  <a:srgbClr val="002060"/>
                </a:solidFill>
              </a:rPr>
              <a:t>Плюсы: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Суммы авансовых платежей полностью соответствуют реальным финансовым </a:t>
            </a:r>
            <a:r>
              <a:rPr lang="ru-RU" dirty="0">
                <a:solidFill>
                  <a:srgbClr val="002060"/>
                </a:solidFill>
              </a:rPr>
              <a:t>показателям. </a:t>
            </a:r>
            <a:r>
              <a:rPr lang="ru-RU" dirty="0" smtClean="0">
                <a:solidFill>
                  <a:srgbClr val="002060"/>
                </a:solidFill>
              </a:rPr>
              <a:t>Не отвлекаются </a:t>
            </a:r>
            <a:r>
              <a:rPr lang="ru-RU" dirty="0">
                <a:solidFill>
                  <a:srgbClr val="002060"/>
                </a:solidFill>
              </a:rPr>
              <a:t>денежные средства на уплату излишних сумм налога. Выгодно, если прогнозируется спад доходов в отдельных периодах </a:t>
            </a:r>
            <a:r>
              <a:rPr lang="ru-RU" dirty="0" smtClean="0">
                <a:solidFill>
                  <a:srgbClr val="002060"/>
                </a:solidFill>
              </a:rPr>
              <a:t>года.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46741" y="2946746"/>
            <a:ext cx="7481305" cy="3127919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92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9525" y="6433612"/>
            <a:ext cx="9144000" cy="37976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ru-RU" sz="1600" dirty="0">
                <a:solidFill>
                  <a:schemeClr val="bg1"/>
                </a:solidFill>
              </a:rPr>
              <a:t>УФНС  РОССИИ ПО ПЕРМСКОМУ КРАЮ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442075"/>
            <a:ext cx="2133600" cy="365125"/>
          </a:xfrm>
        </p:spPr>
        <p:txBody>
          <a:bodyPr/>
          <a:lstStyle/>
          <a:p>
            <a:fld id="{D86E1518-5046-425A-8AB0-26A7B4BAA54C}" type="slidenum">
              <a:rPr lang="ru-RU" sz="1800" smtClean="0">
                <a:solidFill>
                  <a:schemeClr val="tx1"/>
                </a:solidFill>
              </a:rPr>
              <a:pPr/>
              <a:t>8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79913" y="1323820"/>
            <a:ext cx="5184576" cy="307502"/>
          </a:xfrm>
          <a:prstGeom prst="rect">
            <a:avLst/>
          </a:prstGeom>
          <a:noFill/>
        </p:spPr>
        <p:txBody>
          <a:bodyPr wrap="square" lIns="91168" tIns="45584" rIns="91168" bIns="45584" rtlCol="0">
            <a:spAutoFit/>
          </a:bodyPr>
          <a:lstStyle/>
          <a:p>
            <a:r>
              <a:rPr lang="ru-RU" sz="1400" b="1" dirty="0"/>
              <a:t>В соответствии с Федеральным законом от </a:t>
            </a:r>
            <a:r>
              <a:rPr lang="ru-RU" sz="1400" b="1" dirty="0" smtClean="0"/>
              <a:t>02.07.2021 </a:t>
            </a:r>
            <a:r>
              <a:rPr lang="ru-RU" sz="1400" b="1" dirty="0"/>
              <a:t>№ 305-ФЗ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25420" y="1732175"/>
            <a:ext cx="288032" cy="369057"/>
          </a:xfrm>
          <a:prstGeom prst="rect">
            <a:avLst/>
          </a:prstGeom>
          <a:noFill/>
        </p:spPr>
        <p:txBody>
          <a:bodyPr wrap="square" lIns="91168" tIns="45584" rIns="91168" bIns="45584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008473675"/>
              </p:ext>
            </p:extLst>
          </p:nvPr>
        </p:nvGraphicFramePr>
        <p:xfrm>
          <a:off x="3995939" y="2101360"/>
          <a:ext cx="5040558" cy="3039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571875"/>
            <a:ext cx="19050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ая выноска 15"/>
          <p:cNvSpPr/>
          <p:nvPr/>
        </p:nvSpPr>
        <p:spPr>
          <a:xfrm>
            <a:off x="4562492" y="1631323"/>
            <a:ext cx="2961853" cy="470192"/>
          </a:xfrm>
          <a:prstGeom prst="wedgeRectCallout">
            <a:avLst>
              <a:gd name="adj1" fmla="val -19624"/>
              <a:gd name="adj2" fmla="val 4295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168" tIns="45584" rIns="91168" bIns="45584" spcCol="0" rtlCol="0" anchor="ctr"/>
          <a:lstStyle/>
          <a:p>
            <a:pPr algn="ctr"/>
            <a:r>
              <a:rPr lang="ru-RU" dirty="0" smtClean="0"/>
              <a:t>Условия предоставления :</a:t>
            </a:r>
            <a:endParaRPr lang="ru-RU" dirty="0"/>
          </a:p>
        </p:txBody>
      </p:sp>
      <p:sp>
        <p:nvSpPr>
          <p:cNvPr id="23" name="Прямоугольный треугольник 22"/>
          <p:cNvSpPr/>
          <p:nvPr/>
        </p:nvSpPr>
        <p:spPr>
          <a:xfrm rot="8096683">
            <a:off x="1150602" y="1290613"/>
            <a:ext cx="1898855" cy="1897291"/>
          </a:xfrm>
          <a:prstGeom prst="rt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168" tIns="45584" rIns="91168" bIns="45584" spcCol="0"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0656" y="4509121"/>
            <a:ext cx="3698747" cy="1815607"/>
          </a:xfrm>
          <a:prstGeom prst="rect">
            <a:avLst/>
          </a:prstGeom>
          <a:noFill/>
        </p:spPr>
        <p:txBody>
          <a:bodyPr wrap="square" lIns="91168" tIns="45584" rIns="91168" bIns="45584" rtlCol="0">
            <a:spAutoFit/>
          </a:bodyPr>
          <a:lstStyle/>
          <a:p>
            <a:r>
              <a:rPr lang="ru-RU" sz="1400" dirty="0" smtClean="0"/>
              <a:t>Право </a:t>
            </a:r>
            <a:r>
              <a:rPr lang="ru-RU" sz="1400" dirty="0"/>
              <a:t>на льготу по </a:t>
            </a:r>
            <a:r>
              <a:rPr lang="ru-RU" sz="1400" dirty="0" smtClean="0"/>
              <a:t>НДС возможно также </a:t>
            </a:r>
            <a:r>
              <a:rPr lang="ru-RU" sz="1400" dirty="0"/>
              <a:t>при доставке блюд по </a:t>
            </a:r>
            <a:r>
              <a:rPr lang="ru-RU" sz="1400" dirty="0" smtClean="0"/>
              <a:t>заказам, независимо от способа доставки </a:t>
            </a:r>
            <a:r>
              <a:rPr lang="ru-RU" sz="1400" dirty="0"/>
              <a:t>как своими силами, так и с привлечением третьих лиц. Письмо ФНС России  от 11.03.2022 № ЗГ-3-3/2189@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Вновь созданные организации и ИП в сфере общепита, смогут применять льготу по НДС.</a:t>
            </a:r>
            <a:endParaRPr lang="ru-RU" sz="1400" dirty="0"/>
          </a:p>
        </p:txBody>
      </p:sp>
      <p:sp>
        <p:nvSpPr>
          <p:cNvPr id="33" name="Блок-схема: процесс 32"/>
          <p:cNvSpPr/>
          <p:nvPr/>
        </p:nvSpPr>
        <p:spPr>
          <a:xfrm>
            <a:off x="1025420" y="2189141"/>
            <a:ext cx="2215315" cy="363256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168" tIns="45584" rIns="91168" bIns="45584" spcCol="0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Ресторан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2" name="Блок-схема: процесс 41"/>
          <p:cNvSpPr/>
          <p:nvPr/>
        </p:nvSpPr>
        <p:spPr>
          <a:xfrm>
            <a:off x="1025420" y="2554634"/>
            <a:ext cx="2212152" cy="360039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168" tIns="45584" rIns="91168" bIns="45584" spcCol="0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Кафе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3" name="Блок-схема: процесс 42"/>
          <p:cNvSpPr/>
          <p:nvPr/>
        </p:nvSpPr>
        <p:spPr>
          <a:xfrm>
            <a:off x="1025420" y="2901953"/>
            <a:ext cx="2215315" cy="407383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168" tIns="45584" rIns="91168" bIns="45584" spcCol="0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Буфет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4" name="Блок-схема: процесс 43"/>
          <p:cNvSpPr/>
          <p:nvPr/>
        </p:nvSpPr>
        <p:spPr>
          <a:xfrm>
            <a:off x="1028583" y="3320881"/>
            <a:ext cx="2212152" cy="407595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168" tIns="45584" rIns="91168" bIns="45584" spcCol="0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Закусочная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5" name="Блок-схема: процесс 44"/>
          <p:cNvSpPr/>
          <p:nvPr/>
        </p:nvSpPr>
        <p:spPr>
          <a:xfrm>
            <a:off x="1028583" y="3703921"/>
            <a:ext cx="2212152" cy="409160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168" tIns="45584" rIns="91168" bIns="45584" spcCol="0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Кафетерий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6" name="Блок-схема: процесс 45"/>
          <p:cNvSpPr/>
          <p:nvPr/>
        </p:nvSpPr>
        <p:spPr>
          <a:xfrm>
            <a:off x="1025420" y="4113081"/>
            <a:ext cx="2212152" cy="360040"/>
          </a:xfrm>
          <a:prstGeom prst="flowChart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168" tIns="45584" rIns="91168" bIns="45584" spcCol="0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Столовая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403" y="5154360"/>
            <a:ext cx="650905" cy="650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с одним скругленным углом 8"/>
          <p:cNvSpPr/>
          <p:nvPr/>
        </p:nvSpPr>
        <p:spPr>
          <a:xfrm>
            <a:off x="4581536" y="5140437"/>
            <a:ext cx="4382952" cy="1168883"/>
          </a:xfrm>
          <a:prstGeom prst="round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12" tIns="45656" rIns="91312" bIns="45656" spcCol="0" rtlCol="0" anchor="ctr"/>
          <a:lstStyle/>
          <a:p>
            <a:pPr algn="just"/>
            <a:r>
              <a:rPr lang="ru-RU" sz="1600" dirty="0" smtClean="0"/>
              <a:t>    Освобождение </a:t>
            </a:r>
            <a:r>
              <a:rPr lang="ru-RU" sz="1600" dirty="0"/>
              <a:t>не распространяется на реализацию продуктов отделами кулинарии розничных продавцов или организациями и ИП, которые занимаются заготовками либо розничной торговлей</a:t>
            </a:r>
          </a:p>
        </p:txBody>
      </p:sp>
      <p:sp>
        <p:nvSpPr>
          <p:cNvPr id="4" name="Блок-схема: сохраненные данные 3"/>
          <p:cNvSpPr/>
          <p:nvPr/>
        </p:nvSpPr>
        <p:spPr>
          <a:xfrm>
            <a:off x="467544" y="455500"/>
            <a:ext cx="7206958" cy="669244"/>
          </a:xfrm>
          <a:prstGeom prst="flowChartOnlineStorag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bg1"/>
                </a:solidFill>
              </a:rPr>
              <a:t>Освобождение от налогообложения НДС </a:t>
            </a:r>
            <a:r>
              <a:rPr lang="ru-RU" dirty="0" smtClean="0">
                <a:solidFill>
                  <a:schemeClr val="bg1"/>
                </a:solidFill>
              </a:rPr>
              <a:t>услуг </a:t>
            </a:r>
            <a:r>
              <a:rPr lang="ru-RU" dirty="0">
                <a:solidFill>
                  <a:schemeClr val="bg1"/>
                </a:solidFill>
              </a:rPr>
              <a:t>общественного питания 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 1 января 2022 года </a:t>
            </a:r>
          </a:p>
        </p:txBody>
      </p:sp>
      <p:sp>
        <p:nvSpPr>
          <p:cNvPr id="11" name="Овал 10"/>
          <p:cNvSpPr/>
          <p:nvPr/>
        </p:nvSpPr>
        <p:spPr>
          <a:xfrm>
            <a:off x="6942106" y="417384"/>
            <a:ext cx="732396" cy="745475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28582" y="0"/>
            <a:ext cx="6999801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Основные изменения по НДС с 2022 года </a:t>
            </a:r>
          </a:p>
        </p:txBody>
      </p:sp>
    </p:spTree>
    <p:extLst>
      <p:ext uri="{BB962C8B-B14F-4D97-AF65-F5344CB8AC3E}">
        <p14:creationId xmlns:p14="http://schemas.microsoft.com/office/powerpoint/2010/main" val="312024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-99391"/>
            <a:ext cx="9144000" cy="86409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ru-RU" altLang="ru-RU" sz="320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  Нулевая </a:t>
            </a:r>
            <a:r>
              <a:rPr lang="ru-RU" altLang="ru-RU" sz="3200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ставка по НДС </a:t>
            </a:r>
            <a:r>
              <a:rPr lang="ru-RU" altLang="ru-RU" sz="320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для туриндустрии</a:t>
            </a:r>
            <a:endParaRPr lang="ru-RU" altLang="ru-RU" sz="3200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75041-4E6B-44B7-8439-F7AAF920051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9" name="Блок-схема: сохраненные данные 8"/>
          <p:cNvSpPr/>
          <p:nvPr/>
        </p:nvSpPr>
        <p:spPr>
          <a:xfrm>
            <a:off x="457656" y="1268760"/>
            <a:ext cx="8074784" cy="4104456"/>
          </a:xfrm>
          <a:prstGeom prst="flowChartOnlineStorag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80063" tIns="40032" rIns="80063" bIns="40032" rtlCol="0" anchor="ctr"/>
          <a:lstStyle/>
          <a:p>
            <a:pPr algn="just" defTabSz="908561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/>
              <a:t>Федеральный закон от 26.03.2022 N 67-ФЗ</a:t>
            </a:r>
          </a:p>
          <a:p>
            <a:pPr algn="just" defTabSz="908561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С 1 июля 2022 года установлена </a:t>
            </a:r>
            <a:r>
              <a:rPr lang="ru-RU" b="1" dirty="0" smtClean="0">
                <a:solidFill>
                  <a:srgbClr val="FF0000"/>
                </a:solidFill>
              </a:rPr>
              <a:t>на 5 лет нулевая ставка НДС</a:t>
            </a:r>
            <a:r>
              <a:rPr lang="ru-RU" b="1" dirty="0" smtClean="0">
                <a:solidFill>
                  <a:srgbClr val="92D050"/>
                </a:solidFill>
              </a:rPr>
              <a:t> </a:t>
            </a:r>
            <a:r>
              <a:rPr lang="ru-RU" b="1" dirty="0" smtClean="0"/>
              <a:t>для туриндустрии и гостиничного бизнеса в отношении услуг по временному проживанию, а также аренде и пользованию объектов туриндустрии, которые ввели в эксплуатацию после 1 января 2022 года и включили в специальный  </a:t>
            </a:r>
            <a:r>
              <a:rPr lang="ru-RU" b="1" dirty="0"/>
              <a:t>реестр. </a:t>
            </a:r>
            <a:endParaRPr lang="ru-RU" b="1" dirty="0" smtClean="0"/>
          </a:p>
          <a:p>
            <a:pPr algn="just" defTabSz="908561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/>
              <a:t>Обращаем </a:t>
            </a:r>
            <a:r>
              <a:rPr lang="ru-RU" b="1" dirty="0"/>
              <a:t>внимание</a:t>
            </a:r>
            <a:r>
              <a:rPr lang="ru-RU" b="1" dirty="0" smtClean="0"/>
              <a:t>: </a:t>
            </a:r>
            <a:r>
              <a:rPr lang="ru-RU" b="1" dirty="0"/>
              <a:t>нулевую ставку смогут применять как новые и открывшиеся после реконструкции гостиницы, так и действовавшие до 2022 года. </a:t>
            </a:r>
            <a:r>
              <a:rPr lang="ru-RU" b="1" dirty="0" smtClean="0"/>
              <a:t>Письмо ФНС </a:t>
            </a:r>
            <a:r>
              <a:rPr lang="ru-RU" b="1" dirty="0"/>
              <a:t>России от 07.04.2022 N СД-4-3/4214@</a:t>
            </a:r>
            <a:endParaRPr lang="ru-RU" b="1" dirty="0" smtClean="0"/>
          </a:p>
          <a:p>
            <a:pPr algn="just" defTabSz="908561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/>
          </a:p>
          <a:p>
            <a:pPr algn="r" defTabSz="908561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7509960" y="1988840"/>
            <a:ext cx="1349947" cy="1299448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bg1"/>
                </a:solidFill>
              </a:rPr>
              <a:t>УФНС  РОССИИ ПО ПЕРМСКОМУ КРАЮ</a:t>
            </a:r>
          </a:p>
        </p:txBody>
      </p:sp>
      <p:sp>
        <p:nvSpPr>
          <p:cNvPr id="8" name="Номер слайда 6"/>
          <p:cNvSpPr txBox="1">
            <a:spLocks/>
          </p:cNvSpPr>
          <p:nvPr/>
        </p:nvSpPr>
        <p:spPr>
          <a:xfrm>
            <a:off x="6660232" y="6453336"/>
            <a:ext cx="2339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1661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5831" algn="l" defTabSz="91166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1661" algn="l" defTabSz="91166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7493" algn="l" defTabSz="91166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3323" algn="l" defTabSz="91166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9151" algn="l" defTabSz="91166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34984" algn="l" defTabSz="91166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0814" algn="l" defTabSz="91166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46642" algn="l" defTabSz="91166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6E1518-5046-425A-8AB0-26A7B4BAA54C}" type="slidenum">
              <a:rPr lang="ru-RU" sz="1800" smtClean="0">
                <a:solidFill>
                  <a:schemeClr val="tx1"/>
                </a:solidFill>
              </a:rPr>
              <a:pPr/>
              <a:t>9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3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3309</TotalTime>
  <Words>1800</Words>
  <Application>Microsoft Office PowerPoint</Application>
  <PresentationFormat>Экран (4:3)</PresentationFormat>
  <Paragraphs>222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3_Present_FNS2012_A4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Поддержка экономики в условиях санкций                                             ( налог на прибыль организаций)</vt:lpstr>
      <vt:lpstr>Расширены преференции в отношении авансовых платежей по налогу на прибыль организаций </vt:lpstr>
      <vt:lpstr>Презентация PowerPoint</vt:lpstr>
      <vt:lpstr>Презентация PowerPoint</vt:lpstr>
      <vt:lpstr>  Нулевая ставка по НДС для туриндустрии</vt:lpstr>
      <vt:lpstr>Основные ИЗМЕНЕНИЯ в ст. 176.1 НК РФ</vt:lpstr>
      <vt:lpstr>Порядок проверки  Заявительного порядка возмещения НДС</vt:lpstr>
      <vt:lpstr>Пониженные налоговые ставки по УСН</vt:lpstr>
      <vt:lpstr> Новые меры поддержки в 2022 году для налогоплательщиков применяющих УСН </vt:lpstr>
      <vt:lpstr>Перенос сроков уплаты УСН</vt:lpstr>
      <vt:lpstr>На сайте ФНС России появился новый сервис,  позволяющий по одному клику узнать о возможности переноса срока уплаты УСН в 2022 году </vt:lpstr>
      <vt:lpstr>КОНТРОЛИРУЕМЫЕ ИНОСТРАННЫЕ КОМПАНИИ И КОНТРОЛИРУЮЩИЕ ЛИЦА </vt:lpstr>
      <vt:lpstr>Изменения налогового законодательства                       в 2022 году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Заборовская Елена Андреевна</dc:creator>
  <cp:lastModifiedBy>Калабанова Елена Владимировна</cp:lastModifiedBy>
  <cp:revision>229</cp:revision>
  <cp:lastPrinted>2022-06-17T04:50:45Z</cp:lastPrinted>
  <dcterms:created xsi:type="dcterms:W3CDTF">2022-03-18T04:48:32Z</dcterms:created>
  <dcterms:modified xsi:type="dcterms:W3CDTF">2022-10-18T12:32:00Z</dcterms:modified>
</cp:coreProperties>
</file>