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notesMasterIdLst>
    <p:notesMasterId r:id="rId16"/>
  </p:notesMasterIdLst>
  <p:sldIdLst>
    <p:sldId id="303" r:id="rId2"/>
    <p:sldId id="316" r:id="rId3"/>
    <p:sldId id="317" r:id="rId4"/>
    <p:sldId id="299" r:id="rId5"/>
    <p:sldId id="300" r:id="rId6"/>
    <p:sldId id="301" r:id="rId7"/>
    <p:sldId id="302" r:id="rId8"/>
    <p:sldId id="313" r:id="rId9"/>
    <p:sldId id="314" r:id="rId10"/>
    <p:sldId id="312" r:id="rId11"/>
    <p:sldId id="319" r:id="rId12"/>
    <p:sldId id="298" r:id="rId13"/>
    <p:sldId id="318" r:id="rId14"/>
    <p:sldId id="311" r:id="rId15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5" autoAdjust="0"/>
    <p:restoredTop sz="96305" autoAdjust="0"/>
  </p:normalViewPr>
  <p:slideViewPr>
    <p:cSldViewPr snapToGrid="0">
      <p:cViewPr varScale="1">
        <p:scale>
          <a:sx n="83" d="100"/>
          <a:sy n="83" d="100"/>
        </p:scale>
        <p:origin x="-108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0768014913632877E-2"/>
          <c:y val="0.15542657011967514"/>
          <c:w val="0.84408490847773598"/>
          <c:h val="0.744676561901589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7530478376150761"/>
                  <c:y val="0.1102142286544637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2 181 953,60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7.3671912248743799E-3"/>
                  <c:y val="-3.10639668044796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429</a:t>
                    </a: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360,08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4.4482755835402565E-2"/>
                  <c:y val="-1.94746841383822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553</a:t>
                    </a: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235,43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Транспортирование ТКО</c:v>
                </c:pt>
                <c:pt idx="1">
                  <c:v>Захоронение ТКО</c:v>
                </c:pt>
                <c:pt idx="2">
                  <c:v>Собственные затраты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2181953.6</c:v>
                </c:pt>
                <c:pt idx="1">
                  <c:v>429360.08</c:v>
                </c:pt>
                <c:pt idx="2">
                  <c:v>553235.43000000005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0.24922</cdr:x>
      <cdr:y>0.0124</cdr:y>
    </cdr:from>
    <cdr:to>
      <cdr:x>0.39064</cdr:x>
      <cdr:y>0.13586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52373" y="62634"/>
          <a:ext cx="1278082" cy="623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Собственные затраты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0.03192</cdr:x>
      <cdr:y>0.87234</cdr:y>
    </cdr:from>
    <cdr:to>
      <cdr:x>0.24232</cdr:x>
      <cdr:y>0.99588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490" y="4405169"/>
          <a:ext cx="1901537" cy="623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Транспортирование ТКО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0.01008</cdr:x>
      <cdr:y>0.41776</cdr:y>
    </cdr:from>
    <cdr:to>
      <cdr:x>0.15034</cdr:x>
      <cdr:y>0.53917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1063" y="2109643"/>
          <a:ext cx="1267692" cy="613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Захоронение ТКО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0.66658</cdr:x>
      <cdr:y>0.02475</cdr:y>
    </cdr:from>
    <cdr:to>
      <cdr:x>1</cdr:x>
      <cdr:y>0.25109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24274" y="124979"/>
          <a:ext cx="3013363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Итого НВВ - </a:t>
          </a:r>
          <a:r>
            <a: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3 164 </a:t>
          </a:r>
          <a:r>
            <a: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549,11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0.73786</cdr:x>
      <cdr:y>0.1729</cdr:y>
    </cdr:from>
    <cdr:to>
      <cdr:x>1</cdr:x>
      <cdr:y>0.31077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668509" y="873125"/>
          <a:ext cx="2369128" cy="696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отходов  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1 001 000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тонн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0.80684</cdr:x>
      <cdr:y>0.60913</cdr:y>
    </cdr:from>
    <cdr:to>
      <cdr:x>1</cdr:x>
      <cdr:y>0.99588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91966" y="3075997"/>
          <a:ext cx="1745671" cy="1953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Единый тариф</a:t>
          </a:r>
        </a:p>
        <a:p xmlns:a="http://schemas.openxmlformats.org/drawingml/2006/main">
          <a:pPr algn="ctr"/>
          <a:r>
            <a:rPr lang="ru-RU" sz="1800" b="1" dirty="0">
              <a:solidFill>
                <a:srgbClr val="00B050"/>
              </a:solidFill>
            </a:rPr>
            <a:t> </a:t>
          </a:r>
          <a:r>
            <a:rPr lang="ru-RU" sz="1800" b="1" dirty="0" smtClean="0">
              <a:solidFill>
                <a:srgbClr val="00B050"/>
              </a:solidFill>
            </a:rPr>
            <a:t>3 161,39</a:t>
          </a:r>
          <a:r>
            <a:rPr lang="ru-RU" sz="1400" b="1" dirty="0" smtClean="0"/>
            <a:t> рублей за тонну (без НДС)</a:t>
          </a:r>
        </a:p>
        <a:p xmlns:a="http://schemas.openxmlformats.org/drawingml/2006/main">
          <a:pPr algn="ctr"/>
          <a:endParaRPr lang="ru-RU" sz="1400" b="1" dirty="0" smtClean="0"/>
        </a:p>
        <a:p xmlns:a="http://schemas.openxmlformats.org/drawingml/2006/main">
          <a:pPr algn="ctr"/>
          <a:r>
            <a:rPr lang="ru-RU" sz="1800" b="1" dirty="0" smtClean="0">
              <a:solidFill>
                <a:srgbClr val="00B050"/>
              </a:solidFill>
            </a:rPr>
            <a:t>3 793,67 </a:t>
          </a:r>
          <a:r>
            <a:rPr lang="ru-RU" sz="1400" b="1" dirty="0" smtClean="0"/>
            <a:t>рублей за тонну (с НДС)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DC2EA2B1-49F4-41AB-9C60-09DD885E768E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4" tIns="46022" rIns="92044" bIns="460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2044" tIns="46022" rIns="92044" bIns="4602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BE871D03-ADF4-4AF5-BE75-D29FD55DCE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508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210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593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953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0059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47906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3958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3150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66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848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632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018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294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242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687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962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484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505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82B3C2088F0C38A9183E9C44E947D5A4C58D5D5CD3225BAA78DC90026747CE413B3F0770F70A2390E1A29790606B4AD416B9F045B992AAFBgBo1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00351"/>
            <a:ext cx="12192000" cy="40576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8516" y="1899709"/>
            <a:ext cx="8494183" cy="1646302"/>
          </a:xfrm>
        </p:spPr>
        <p:txBody>
          <a:bodyPr/>
          <a:lstStyle/>
          <a:p>
            <a:pPr algn="ctr"/>
            <a:r>
              <a:rPr lang="ru-RU" b="1" dirty="0" smtClean="0"/>
              <a:t>Формирование тарифа Регионального оператора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4690" y="6119336"/>
            <a:ext cx="3647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министра тарифного регулирования и энергетики Пермского края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Степин Владислав Юрьевич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63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379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Основания пересмотра тарифа: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898" y="1298143"/>
            <a:ext cx="8596668" cy="52689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вступившее </a:t>
            </a:r>
            <a:r>
              <a:rPr lang="ru-RU" dirty="0"/>
              <a:t>в законную силу решением </a:t>
            </a:r>
            <a:r>
              <a:rPr lang="ru-RU" dirty="0" smtClean="0"/>
              <a:t>суда;</a:t>
            </a:r>
            <a:endParaRPr lang="ru-RU" dirty="0"/>
          </a:p>
          <a:p>
            <a:r>
              <a:rPr lang="ru-RU" dirty="0" smtClean="0"/>
              <a:t>приведении в </a:t>
            </a:r>
            <a:r>
              <a:rPr lang="ru-RU" dirty="0"/>
              <a:t>соответствие с законодательством Российской Федерации;</a:t>
            </a:r>
          </a:p>
          <a:p>
            <a:r>
              <a:rPr lang="ru-RU" dirty="0" smtClean="0"/>
              <a:t>установление </a:t>
            </a:r>
            <a:r>
              <a:rPr lang="ru-RU" dirty="0"/>
              <a:t>тарифов для </a:t>
            </a:r>
            <a:r>
              <a:rPr lang="ru-RU" dirty="0" smtClean="0"/>
              <a:t>ИП и </a:t>
            </a:r>
            <a:r>
              <a:rPr lang="ru-RU" dirty="0"/>
              <a:t>организаций, в отношении которых ранее не осуществлялось государственное регулирование тарифов;</a:t>
            </a:r>
          </a:p>
          <a:p>
            <a:r>
              <a:rPr lang="ru-RU" dirty="0" smtClean="0"/>
              <a:t>установление </a:t>
            </a:r>
            <a:r>
              <a:rPr lang="ru-RU" dirty="0"/>
              <a:t>тарифов на осуществляемые отдельными регулируемыми организациями отдельные регулируемые виды деятельности, в отношении которых ранее не осуществлялось государственное регулирование тарифов;</a:t>
            </a:r>
          </a:p>
          <a:p>
            <a:r>
              <a:rPr lang="ru-RU" dirty="0" smtClean="0"/>
              <a:t>установление </a:t>
            </a:r>
            <a:r>
              <a:rPr lang="ru-RU" dirty="0"/>
              <a:t>тарифов для регулируемых организаций, которые в течение текущего периода регулирования получили права владения и (или) пользования объектами, используемыми для обработки, обезвреживания, захоронения </a:t>
            </a:r>
            <a:r>
              <a:rPr lang="ru-RU" dirty="0" smtClean="0"/>
              <a:t>ТКО; </a:t>
            </a:r>
            <a:endParaRPr lang="ru-RU" dirty="0"/>
          </a:p>
          <a:p>
            <a:r>
              <a:rPr lang="ru-RU" dirty="0" smtClean="0"/>
              <a:t>установление </a:t>
            </a:r>
            <a:r>
              <a:rPr lang="ru-RU" dirty="0"/>
              <a:t>единого тарифа на услугу регионального оператора по обращению с </a:t>
            </a:r>
            <a:r>
              <a:rPr lang="ru-RU" dirty="0" smtClean="0"/>
              <a:t>ТКО в </a:t>
            </a:r>
            <a:r>
              <a:rPr lang="ru-RU" dirty="0"/>
              <a:t>случае присвоения организации статуса регионального </a:t>
            </a:r>
            <a:r>
              <a:rPr lang="ru-RU" dirty="0" smtClean="0"/>
              <a:t>оператора;</a:t>
            </a:r>
            <a:endParaRPr lang="ru-RU" dirty="0"/>
          </a:p>
          <a:p>
            <a:r>
              <a:rPr lang="ru-RU" dirty="0" smtClean="0"/>
              <a:t>изменение </a:t>
            </a:r>
            <a:r>
              <a:rPr lang="ru-RU" dirty="0"/>
              <a:t>в течение периода регулирования системы налогообложения регулируемой организации;</a:t>
            </a:r>
          </a:p>
          <a:p>
            <a:r>
              <a:rPr lang="ru-RU" dirty="0" smtClean="0"/>
              <a:t>решение </a:t>
            </a:r>
            <a:r>
              <a:rPr lang="ru-RU" dirty="0"/>
              <a:t>органов регулирования, принятые в рамках исполнения предписания федерального органа исполнительной власти в области государственного регулирования </a:t>
            </a:r>
            <a:r>
              <a:rPr lang="ru-RU" dirty="0" smtClean="0"/>
              <a:t>тарифов;</a:t>
            </a:r>
          </a:p>
          <a:p>
            <a:r>
              <a:rPr lang="ru-RU" dirty="0" smtClean="0"/>
              <a:t>решение </a:t>
            </a:r>
            <a:r>
              <a:rPr lang="ru-RU" dirty="0"/>
              <a:t>органов регулирования тарифов по исполнению предписаний федерального органа исполнительной власти, уполномоченного в области государственного регулирования тарифов, в рамках реализации полномочий по государственному контролю (надзору) в области регулируемых государством тарифов</a:t>
            </a:r>
            <a:r>
              <a:rPr lang="ru-RU" dirty="0" smtClean="0"/>
              <a:t>. (п. введен 13.04.2019г. Постановлением № 446)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8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0045"/>
          </a:xfrm>
        </p:spPr>
        <p:txBody>
          <a:bodyPr/>
          <a:lstStyle/>
          <a:p>
            <a:r>
              <a:rPr lang="ru-RU" dirty="0" smtClean="0"/>
              <a:t>Меры по оптимизации расходов РО: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44337"/>
            <a:ext cx="8596668" cy="4597026"/>
          </a:xfrm>
        </p:spPr>
        <p:txBody>
          <a:bodyPr/>
          <a:lstStyle/>
          <a:p>
            <a:r>
              <a:rPr lang="ru-RU" dirty="0" smtClean="0"/>
              <a:t>Заморозка ставок НВОС при размещении ТКО на уровне 2018 г. в размере 95 рублей за тонну. Изменения внесены постановлением №156 от 16.02.2019 г. Тарифы РО откорректированы постановлением Министерства тарифного регулирования и энергетики Пермского края 29 марта 2019 года №21-о;</a:t>
            </a:r>
          </a:p>
          <a:p>
            <a:r>
              <a:rPr lang="ru-RU" dirty="0" smtClean="0"/>
              <a:t>Освобождение РО (всей сферы обращения с ТКО) от уплат налога на добавленную стоимость (законопроект проходит слушания в Государственной думе);</a:t>
            </a:r>
          </a:p>
          <a:p>
            <a:r>
              <a:rPr lang="ru-RU" dirty="0" smtClean="0"/>
              <a:t>Оптимизация транспортной сети вывоза ТКО от мест их накопления.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4893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033931" y="1566250"/>
            <a:ext cx="8209937" cy="13670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20156" y="-2110"/>
            <a:ext cx="8039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Формирование платы за услугу по обращению с ТКО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6834" y="1832971"/>
            <a:ext cx="9044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Плата = норматив(т/год) / 12 мес. х тариф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5925" y="823865"/>
            <a:ext cx="493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Норматив: Приказ МИН ЖКХ Пермского края от 31.01.2019 № СЭД-24-02-46-2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33409" y="371143"/>
            <a:ext cx="4327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Тариф: Постановление Министерства тарифного регулирования и энергетики Пермского края от 29.03.2019 № 21-о</a:t>
            </a:r>
            <a:endParaRPr lang="ru-RU" dirty="0"/>
          </a:p>
        </p:txBody>
      </p:sp>
      <p:sp>
        <p:nvSpPr>
          <p:cNvPr id="8" name="Развернутая стрелка 7"/>
          <p:cNvSpPr/>
          <p:nvPr/>
        </p:nvSpPr>
        <p:spPr>
          <a:xfrm rot="5400000">
            <a:off x="8991009" y="1455127"/>
            <a:ext cx="1339913" cy="723717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звернутая стрелка 8"/>
          <p:cNvSpPr/>
          <p:nvPr/>
        </p:nvSpPr>
        <p:spPr>
          <a:xfrm rot="5400000" flipV="1">
            <a:off x="9972" y="1462984"/>
            <a:ext cx="1339913" cy="70800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38" r="15730" b="9804"/>
          <a:stretch/>
        </p:blipFill>
        <p:spPr>
          <a:xfrm>
            <a:off x="325925" y="3510512"/>
            <a:ext cx="1801640" cy="24987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9455" y="3139978"/>
            <a:ext cx="7650178" cy="230832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Например: для квартиры общей площадью 50 </a:t>
            </a:r>
            <a:r>
              <a:rPr lang="ru-RU" sz="2400" dirty="0" err="1" smtClean="0"/>
              <a:t>кв.м</a:t>
            </a:r>
            <a:r>
              <a:rPr lang="ru-RU" sz="2400" dirty="0" smtClean="0"/>
              <a:t> плата за услугу по обращению с ТКО в месяц составит 167,5 рублей.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10,6 кг/год : 1000 : 12 * 3793,67 руб./тонна= 3,35 рубля с одного </a:t>
            </a:r>
            <a:r>
              <a:rPr lang="ru-RU" sz="2400" dirty="0" err="1" smtClean="0"/>
              <a:t>кв.м</a:t>
            </a:r>
            <a:r>
              <a:rPr lang="ru-RU" sz="2400" dirty="0" smtClean="0"/>
              <a:t> общей площади в месяц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3,35 Х 50 = 167,5 рублей в месяц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30389" y="5682684"/>
            <a:ext cx="6619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Плата с жителей ИЖС составляет 70,82 руб. с человека в месяц, но не более чем с 2х человек, т.е. 141,64 руб. в месяц с домовладения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40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788" y="110836"/>
            <a:ext cx="9079730" cy="450273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Плата граждан при новой системе обращения с отходами, </a:t>
            </a:r>
            <a:r>
              <a:rPr lang="ru-RU" sz="2000" dirty="0" smtClean="0">
                <a:solidFill>
                  <a:schemeClr val="tx1"/>
                </a:solidFill>
              </a:rPr>
              <a:t>Пермский край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13052981"/>
              </p:ext>
            </p:extLst>
          </p:nvPr>
        </p:nvGraphicFramePr>
        <p:xfrm>
          <a:off x="259772" y="801924"/>
          <a:ext cx="8468592" cy="27725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5341"/>
                <a:gridCol w="2099460"/>
                <a:gridCol w="976745"/>
                <a:gridCol w="924791"/>
                <a:gridCol w="935182"/>
                <a:gridCol w="904009"/>
                <a:gridCol w="613064"/>
              </a:tblGrid>
              <a:tr h="935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Коммунальная услуга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РСО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Норматив потребления коммунальной услуги в месяц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Объём отпуска продукции (услуг) в месяц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Тариф на услугу (декабрь 2018г.)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Плата гражданина (декабрь 2018г.) Гр.4 * Гр.5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Доля в платеже, 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7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7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Холодное водоснабжение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вода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3,832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11,496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32,51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373,73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7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Водоотведение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водоотведение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6,575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19,725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24,26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478,53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7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Горячее водоснабжение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гвс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2,743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8,229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145,18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1 194,69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7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Теплоснабжение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тепло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0,0245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1,225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1 719,01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2 105,79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39,5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7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Электроснабжение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ОАО "Пермэнергосбыт"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219,000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3,92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858,48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16,1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7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Газоснабжение (сетевой газ)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ООО "Газпром межрегионгаз Пермь"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36,000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5,71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205,56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7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ТБО (в плате за содержание)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м2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2,26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113,00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7" marR="9357" marT="9357" marB="0" anchor="b">
                    <a:solidFill>
                      <a:srgbClr val="FF0000"/>
                    </a:solidFill>
                  </a:tcPr>
                </a:tc>
              </a:tr>
              <a:tr h="18213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Всего: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5 329,78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7" marR="9357" marT="935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083" y="494147"/>
            <a:ext cx="25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До начала работы РО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4239466"/>
              </p:ext>
            </p:extLst>
          </p:nvPr>
        </p:nvGraphicFramePr>
        <p:xfrm>
          <a:off x="3191020" y="3868738"/>
          <a:ext cx="8596312" cy="2777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3670"/>
                <a:gridCol w="2320630"/>
                <a:gridCol w="910785"/>
                <a:gridCol w="910785"/>
                <a:gridCol w="910785"/>
                <a:gridCol w="910785"/>
                <a:gridCol w="598872"/>
              </a:tblGrid>
              <a:tr h="935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Коммунальная услуга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РСО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Норматив потребления коммунальной услуги в месяц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Объём отпуска продукции (услуг) в месяц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Тариф на услугу (декабрь 2018г.)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Плата гражданина (декабрь 2018г.) Гр.4 * Гр.5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Доля в платеже, 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7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7" marR="9357" marT="93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7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Холодное водоснабжение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вода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3,832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11,496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32,51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373,73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7" marR="9357" marT="93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7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Водоотведение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водоотведение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6,575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19,725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24,26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478,53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7" marR="9357" marT="93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7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Горячее водоснабжение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effectLst/>
                        </a:rPr>
                        <a:t>гвс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2,743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8,229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145,18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1 194,69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22,2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7" marR="9357" marT="93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7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Теплоснабжение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тепло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0,0245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1,225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1 719,01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2 105,79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39,1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7" marR="9357" marT="93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7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Электроснабжение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ОАО "</a:t>
                      </a:r>
                      <a:r>
                        <a:rPr lang="ru-RU" sz="1100" u="none" strike="noStrike" dirty="0" err="1">
                          <a:effectLst/>
                        </a:rPr>
                        <a:t>Пермэнергосбыт</a:t>
                      </a:r>
                      <a:r>
                        <a:rPr lang="ru-RU" sz="1100" u="none" strike="noStrike" dirty="0">
                          <a:effectLst/>
                        </a:rPr>
                        <a:t>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219,000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3,92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858,48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15,9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7" marR="9357" marT="93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7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Газоснабжение (сетевой газ)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ООО "Газпром </a:t>
                      </a:r>
                      <a:r>
                        <a:rPr lang="ru-RU" sz="1100" u="none" strike="noStrike" dirty="0" err="1">
                          <a:effectLst/>
                        </a:rPr>
                        <a:t>межрегионгаз</a:t>
                      </a:r>
                      <a:r>
                        <a:rPr lang="ru-RU" sz="1100" u="none" strike="noStrike" dirty="0">
                          <a:effectLst/>
                        </a:rPr>
                        <a:t> Пермь"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36,000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5,71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205,56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7" marR="9357" marT="93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7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ТКО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м2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187148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Всего: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7" marR="9357" marT="935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384,28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75710" y="3647209"/>
            <a:ext cx="2732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С 01.01.2019 г.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728" y="4050479"/>
            <a:ext cx="2535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Рост платы за ТКО 148,2%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95905" y="2327561"/>
            <a:ext cx="2379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До 01.01.2019г.учитывается в составе платы за содержание жилья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2" name="Стрелка углом вверх 11"/>
          <p:cNvSpPr/>
          <p:nvPr/>
        </p:nvSpPr>
        <p:spPr>
          <a:xfrm rot="16200000" flipH="1">
            <a:off x="9178155" y="2766195"/>
            <a:ext cx="371651" cy="990677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5296" y="5165329"/>
            <a:ext cx="1756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+54,5 руб.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 платежу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049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4172" y="2202873"/>
            <a:ext cx="8021781" cy="943954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0587" y="4258651"/>
            <a:ext cx="7766936" cy="233957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445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10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080" y="5645822"/>
            <a:ext cx="1771765" cy="120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988965" y="526431"/>
            <a:ext cx="11075831" cy="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30897" y="33683"/>
            <a:ext cx="6554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0"/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обращения с отходами до 01.01.2019 г.</a:t>
            </a:r>
            <a:endParaRPr lang="ru-RU" sz="2400" b="1" dirty="0">
              <a:ln w="0"/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301098" y="1917955"/>
            <a:ext cx="119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16,0 %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321417" y="2844217"/>
            <a:ext cx="11495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74,0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433533" y="364572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10,0 %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904229" y="2185201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n w="0"/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4855946"/>
              </p:ext>
            </p:extLst>
          </p:nvPr>
        </p:nvGraphicFramePr>
        <p:xfrm>
          <a:off x="7045311" y="581770"/>
          <a:ext cx="5034022" cy="59828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2635"/>
                <a:gridCol w="1870363"/>
                <a:gridCol w="1623496"/>
                <a:gridCol w="997528"/>
              </a:tblGrid>
              <a:tr h="47436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№ п/п</a:t>
                      </a:r>
                      <a:endParaRPr lang="ru-RU" sz="1100" b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Оператор по обращению с ТКО</a:t>
                      </a:r>
                      <a:endParaRPr lang="ru-RU" sz="1200" b="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Установленный тариф, руб./тонна </a:t>
                      </a:r>
                      <a:endParaRPr lang="ru-RU" sz="1200" b="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НВВ,    тыс. руб.</a:t>
                      </a:r>
                      <a:endParaRPr lang="ru-RU" sz="1200" b="0" dirty="0"/>
                    </a:p>
                  </a:txBody>
                  <a:tcPr marL="121920" marR="121920" anchor="ctr"/>
                </a:tc>
              </a:tr>
              <a:tr h="3847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1.</a:t>
                      </a:r>
                      <a:endParaRPr lang="ru-RU" sz="12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 МО ЛГО "Чистый город"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200,95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6430,80</a:t>
                      </a:r>
                    </a:p>
                  </a:txBody>
                  <a:tcPr marL="12700" marR="12700" marT="9525" marB="0" anchor="ctr"/>
                </a:tc>
              </a:tr>
              <a:tr h="3847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2.</a:t>
                      </a:r>
                      <a:endParaRPr lang="ru-RU" sz="12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МКУП "Полигон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ТБО   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Березники"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481,85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23735,81</a:t>
                      </a:r>
                    </a:p>
                  </a:txBody>
                  <a:tcPr marL="12700" marR="12700" marT="9525" marB="0" anchor="ctr"/>
                </a:tc>
              </a:tr>
              <a:tr h="3847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3.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МУП "ВКБ"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460,05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2732,56</a:t>
                      </a:r>
                    </a:p>
                  </a:txBody>
                  <a:tcPr marL="12700" marR="12700" marT="9525" marB="0" anchor="ctr"/>
                </a:tc>
              </a:tr>
              <a:tr h="3847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4.</a:t>
                      </a:r>
                      <a:endParaRPr lang="ru-RU" sz="12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МУП Горнозаводский "Комбинат благоустройства"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1002,6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4378,47</a:t>
                      </a:r>
                    </a:p>
                  </a:txBody>
                  <a:tcPr marL="12700" marR="12700" marT="9525" marB="0" anchor="ctr"/>
                </a:tc>
              </a:tr>
              <a:tr h="3847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5.</a:t>
                      </a:r>
                      <a:endParaRPr lang="ru-RU" sz="12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МУП "Полигон ТБО" (г. Чусовой)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354,55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7998,84</a:t>
                      </a:r>
                    </a:p>
                  </a:txBody>
                  <a:tcPr marL="12700" marR="12700" marT="9525" marB="0" anchor="ctr"/>
                </a:tc>
              </a:tr>
              <a:tr h="3847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6.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"КАМА-1"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621,6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8 950,73</a:t>
                      </a:r>
                    </a:p>
                  </a:txBody>
                  <a:tcPr marL="12700" marR="12700" marT="9525" marB="0" anchor="ctr"/>
                </a:tc>
              </a:tr>
              <a:tr h="3053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7.</a:t>
                      </a:r>
                      <a:endParaRPr lang="ru-RU" sz="12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ЭкоАльянс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679,55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4417,24</a:t>
                      </a:r>
                    </a:p>
                  </a:txBody>
                  <a:tcPr marL="12700" marR="12700" marT="9525" marB="0" anchor="ctr"/>
                </a:tc>
              </a:tr>
              <a:tr h="31172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8.</a:t>
                      </a:r>
                      <a:endParaRPr lang="ru-RU" sz="12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"ЭкоПлан"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570,55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2453,47</a:t>
                      </a:r>
                    </a:p>
                  </a:txBody>
                  <a:tcPr marL="12700" marR="12700" marT="9525" marB="0" anchor="ctr"/>
                </a:tc>
              </a:tr>
              <a:tr h="2182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9.</a:t>
                      </a:r>
                      <a:endParaRPr lang="ru-RU" sz="12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"ЭкоТранс"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779,65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2338,95</a:t>
                      </a:r>
                    </a:p>
                  </a:txBody>
                  <a:tcPr marL="12700" marR="12700" marT="9525" marB="0" anchor="ctr"/>
                </a:tc>
              </a:tr>
              <a:tr h="3847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10.</a:t>
                      </a:r>
                      <a:endParaRPr lang="ru-RU" sz="12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ПМУП "Полигон"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311,2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94810,69</a:t>
                      </a:r>
                    </a:p>
                  </a:txBody>
                  <a:tcPr marL="12700" marR="12700" marT="9525" marB="0" anchor="ctr"/>
                </a:tc>
              </a:tr>
              <a:tr h="3847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11.</a:t>
                      </a:r>
                      <a:endParaRPr lang="ru-RU" sz="12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"Транспортная компания "Орион"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518,55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8421,00</a:t>
                      </a:r>
                    </a:p>
                  </a:txBody>
                  <a:tcPr marL="12700" marR="12700" marT="9525" marB="0" anchor="ctr"/>
                </a:tc>
              </a:tr>
              <a:tr h="3847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12.</a:t>
                      </a:r>
                      <a:endParaRPr lang="ru-RU" sz="12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"Управляющая компания "ЖКХ"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7247,52</a:t>
                      </a:r>
                    </a:p>
                  </a:txBody>
                  <a:tcPr marL="12700" marR="12700" marT="9525" marB="0" anchor="ctr"/>
                </a:tc>
              </a:tr>
              <a:tr h="3847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13.</a:t>
                      </a:r>
                      <a:endParaRPr lang="ru-RU" sz="12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ПЗПиУ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"Экосистема"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566,42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8014,99</a:t>
                      </a:r>
                    </a:p>
                  </a:txBody>
                  <a:tcPr marL="12700" marR="12700" marT="9525" marB="0" anchor="ctr"/>
                </a:tc>
              </a:tr>
              <a:tr h="3847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14.</a:t>
                      </a:r>
                      <a:endParaRPr lang="ru-RU" sz="12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"Эко-Город"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423,3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2607,60</a:t>
                      </a:r>
                    </a:p>
                  </a:txBody>
                  <a:tcPr marL="12700" marR="12700" marT="9525" marB="0" anchor="ctr"/>
                </a:tc>
              </a:tr>
              <a:tr h="3847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15.</a:t>
                      </a:r>
                      <a:endParaRPr lang="ru-RU" sz="12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«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Буматика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20248,60</a:t>
                      </a:r>
                    </a:p>
                  </a:txBody>
                  <a:tcPr marL="12700" marR="12700" marT="9525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60285" y="3716547"/>
            <a:ext cx="231853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НВВ перевозчиков </a:t>
            </a:r>
          </a:p>
          <a:p>
            <a:pPr algn="ctr"/>
            <a:r>
              <a:rPr lang="ru-RU" sz="1600" b="1" dirty="0" smtClean="0"/>
              <a:t>1 204 686, 3</a:t>
            </a:r>
            <a:r>
              <a:rPr lang="ru-RU" sz="1600" dirty="0" smtClean="0"/>
              <a:t> тыс. руб. в год</a:t>
            </a:r>
            <a:endParaRPr lang="ru-RU" sz="1600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647832" y="2473736"/>
            <a:ext cx="566129" cy="1846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трелка вправо 78"/>
          <p:cNvSpPr/>
          <p:nvPr/>
        </p:nvSpPr>
        <p:spPr>
          <a:xfrm>
            <a:off x="4577502" y="3113491"/>
            <a:ext cx="580068" cy="1818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73818" y="1255429"/>
            <a:ext cx="1000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УК ТСЖ</a:t>
            </a:r>
            <a:endParaRPr lang="ru-RU" sz="1600" b="1" dirty="0"/>
          </a:p>
        </p:txBody>
      </p:sp>
      <p:pic>
        <p:nvPicPr>
          <p:cNvPr id="1027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842" y="2102622"/>
            <a:ext cx="651164" cy="124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691" y="3936515"/>
            <a:ext cx="11811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92406" y="3562659"/>
            <a:ext cx="1943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Домовладения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722730" y="4941970"/>
            <a:ext cx="409940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Объем отходов, принимаемых на полигоны – </a:t>
            </a:r>
            <a:r>
              <a:rPr lang="ru-RU" sz="1200" b="1" dirty="0" smtClean="0"/>
              <a:t>511,46</a:t>
            </a:r>
            <a:r>
              <a:rPr lang="ru-RU" sz="1200" dirty="0" smtClean="0"/>
              <a:t> тыс. тонн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1446" y="2171357"/>
            <a:ext cx="2013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Перевозчики</a:t>
            </a:r>
            <a:endParaRPr lang="ru-RU" sz="1600" b="1" dirty="0"/>
          </a:p>
        </p:txBody>
      </p:sp>
      <p:pic>
        <p:nvPicPr>
          <p:cNvPr id="1030" name="Picture 7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1595" y="2430272"/>
            <a:ext cx="1938487" cy="99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265144" y="6385874"/>
            <a:ext cx="124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157569" y="1840203"/>
            <a:ext cx="177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Операторы по обращению с ТКО</a:t>
            </a:r>
            <a:endParaRPr lang="ru-RU" sz="1400" b="1" dirty="0"/>
          </a:p>
        </p:txBody>
      </p:sp>
      <p:pic>
        <p:nvPicPr>
          <p:cNvPr id="1031" name="Picture 8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6202" y="2736210"/>
            <a:ext cx="1887740" cy="77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176" y="4940812"/>
            <a:ext cx="1752587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Объем образующихся отходов – </a:t>
            </a:r>
            <a:r>
              <a:rPr lang="ru-RU" sz="1400" b="1" dirty="0" smtClean="0"/>
              <a:t>1 078,3 </a:t>
            </a:r>
            <a:r>
              <a:rPr lang="ru-RU" sz="1400" dirty="0" smtClean="0"/>
              <a:t>тыс. тонн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867536" y="3741703"/>
            <a:ext cx="2072499" cy="10520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400" dirty="0" smtClean="0"/>
              <a:t>НВВ операторов –</a:t>
            </a:r>
            <a:r>
              <a:rPr lang="ru-RU" sz="1400" b="1" dirty="0" smtClean="0"/>
              <a:t>204 787, 3 </a:t>
            </a:r>
            <a:r>
              <a:rPr lang="ru-RU" sz="1400" dirty="0" smtClean="0"/>
              <a:t>тыс. руб</a:t>
            </a:r>
            <a:r>
              <a:rPr lang="ru-RU" dirty="0" smtClean="0"/>
              <a:t>. </a:t>
            </a:r>
            <a:r>
              <a:rPr lang="ru-RU" sz="1400" dirty="0" smtClean="0"/>
              <a:t>в год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342059" y="5862654"/>
            <a:ext cx="306276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Размещение отходов </a:t>
            </a:r>
            <a:r>
              <a:rPr lang="ru-RU" sz="1400" b="1" dirty="0" smtClean="0">
                <a:solidFill>
                  <a:srgbClr val="FF0000"/>
                </a:solidFill>
              </a:rPr>
              <a:t>на свалках</a:t>
            </a:r>
            <a:r>
              <a:rPr lang="ru-RU" sz="1400" b="1" dirty="0" smtClean="0"/>
              <a:t> – 566,84 тыс. тонн</a:t>
            </a:r>
            <a:endParaRPr lang="ru-RU" sz="1400" b="1" dirty="0"/>
          </a:p>
        </p:txBody>
      </p:sp>
      <p:cxnSp>
        <p:nvCxnSpPr>
          <p:cNvPr id="15" name="Соединительная линия уступом 14"/>
          <p:cNvCxnSpPr/>
          <p:nvPr/>
        </p:nvCxnSpPr>
        <p:spPr>
          <a:xfrm>
            <a:off x="785158" y="6113340"/>
            <a:ext cx="1156679" cy="457200"/>
          </a:xfrm>
          <a:prstGeom prst="bentConnector3">
            <a:avLst>
              <a:gd name="adj1" fmla="val 2089"/>
            </a:avLst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/>
          <p:nvPr/>
        </p:nvCxnSpPr>
        <p:spPr>
          <a:xfrm rot="5400000">
            <a:off x="828325" y="4193656"/>
            <a:ext cx="2881399" cy="182523"/>
          </a:xfrm>
          <a:prstGeom prst="bentConnector3">
            <a:avLst>
              <a:gd name="adj1" fmla="val 595"/>
            </a:avLst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1688484" y="706581"/>
            <a:ext cx="1828803" cy="13544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660182" y="886096"/>
            <a:ext cx="1860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</a:rPr>
              <a:t>36,5</a:t>
            </a:r>
            <a:r>
              <a:rPr lang="ru-RU" sz="1400" dirty="0" smtClean="0">
                <a:solidFill>
                  <a:srgbClr val="FFFFFF"/>
                </a:solidFill>
              </a:rPr>
              <a:t> руб. с чел/мес.</a:t>
            </a:r>
            <a:endParaRPr lang="ru-RU" sz="1400" dirty="0">
              <a:solidFill>
                <a:srgbClr val="FFFFFF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FFFFFF"/>
                </a:solidFill>
              </a:rPr>
              <a:t>109,5</a:t>
            </a:r>
            <a:r>
              <a:rPr lang="ru-RU" sz="1400" dirty="0" smtClean="0">
                <a:solidFill>
                  <a:srgbClr val="FFFFFF"/>
                </a:solidFill>
              </a:rPr>
              <a:t> руб. с квартиры</a:t>
            </a:r>
            <a:endParaRPr lang="ru-RU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Рисунок 1" descr="https://vnovgorode.ru/images/wsscontent/articles/2016/08/2016-08-11-17-28musor-eto-ne-strashno-mozhno-li-uzhitsya-s-kontejnernoj-ploshchadko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889" y="3040878"/>
            <a:ext cx="3426053" cy="177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4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9257" y="5288125"/>
            <a:ext cx="2893321" cy="100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6" y="132286"/>
            <a:ext cx="9133420" cy="76892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Схема обращения с отходами Регионального оператора с 01.01.2019</a:t>
            </a:r>
            <a:endParaRPr lang="ru-RU" sz="2400" b="1" dirty="0">
              <a:solidFill>
                <a:srgbClr val="92D050"/>
              </a:solidFill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5045" y="1304459"/>
            <a:ext cx="7620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0834" y="1958369"/>
            <a:ext cx="11811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3377" y="949633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УК</a:t>
            </a:r>
          </a:p>
          <a:p>
            <a:pPr algn="ctr"/>
            <a:r>
              <a:rPr lang="ru-RU" sz="1600" b="1" dirty="0" smtClean="0"/>
              <a:t>ТСЖ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47265" y="1527978"/>
            <a:ext cx="216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Домовладения</a:t>
            </a:r>
            <a:endParaRPr lang="ru-RU" sz="16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307985" y="2043822"/>
            <a:ext cx="2174820" cy="76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9" name="Picture 10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943" y="901215"/>
            <a:ext cx="1625355" cy="110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5181" y="5131870"/>
            <a:ext cx="2480347" cy="102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image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0161" y="5064655"/>
            <a:ext cx="2482641" cy="127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 вправо 12"/>
          <p:cNvSpPr/>
          <p:nvPr/>
        </p:nvSpPr>
        <p:spPr>
          <a:xfrm rot="1979993">
            <a:off x="5238859" y="2955301"/>
            <a:ext cx="1014789" cy="17035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872687" y="2125384"/>
            <a:ext cx="2895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Размещение на свалках </a:t>
            </a:r>
            <a:r>
              <a:rPr lang="ru-RU" sz="1400" b="1" dirty="0" smtClean="0"/>
              <a:t>отсутствует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76063" y="6322967"/>
            <a:ext cx="3241964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Перевозчики</a:t>
            </a:r>
          </a:p>
          <a:p>
            <a:pPr algn="ctr"/>
            <a:r>
              <a:rPr lang="ru-RU" sz="1200" dirty="0" smtClean="0"/>
              <a:t>Договор на вывоз отходов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9061699" y="6329297"/>
            <a:ext cx="3143896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Объекты захоронения</a:t>
            </a:r>
          </a:p>
          <a:p>
            <a:pPr algn="ctr"/>
            <a:r>
              <a:rPr lang="ru-RU" sz="1200" dirty="0" smtClean="0"/>
              <a:t>Договор на размещение отходов</a:t>
            </a:r>
            <a:endParaRPr lang="ru-RU" sz="12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7059423" y="4841184"/>
            <a:ext cx="335972" cy="44694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A05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 rot="2361245">
            <a:off x="5391135" y="4602644"/>
            <a:ext cx="336941" cy="50653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A05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 rot="19017110">
            <a:off x="9188367" y="4540435"/>
            <a:ext cx="354599" cy="51270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A0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1933" y="6353745"/>
            <a:ext cx="3102947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Объекты обезвреживания/утилизации</a:t>
            </a:r>
            <a:endParaRPr lang="ru-RU" sz="1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122361" y="2842677"/>
            <a:ext cx="2969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Региональный оператор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Умножение 47"/>
          <p:cNvSpPr/>
          <p:nvPr/>
        </p:nvSpPr>
        <p:spPr>
          <a:xfrm>
            <a:off x="7054254" y="1821765"/>
            <a:ext cx="682279" cy="459350"/>
          </a:xfrm>
          <a:prstGeom prst="mathMultiply">
            <a:avLst/>
          </a:prstGeom>
          <a:solidFill>
            <a:srgbClr val="F949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9061700" y="3086591"/>
            <a:ext cx="2219401" cy="14320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НВВ РО – </a:t>
            </a:r>
          </a:p>
          <a:p>
            <a:pPr algn="ctr"/>
            <a:r>
              <a:rPr lang="ru-RU" b="1" dirty="0" smtClean="0"/>
              <a:t>3 161,5</a:t>
            </a:r>
            <a:r>
              <a:rPr lang="ru-RU" sz="1600" b="1" dirty="0" smtClean="0"/>
              <a:t> млн. руб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2" name="Овал 51"/>
          <p:cNvSpPr/>
          <p:nvPr/>
        </p:nvSpPr>
        <p:spPr>
          <a:xfrm>
            <a:off x="3355377" y="3150453"/>
            <a:ext cx="2377512" cy="16463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Единый тариф </a:t>
            </a:r>
          </a:p>
          <a:p>
            <a:pPr algn="ctr"/>
            <a:r>
              <a:rPr lang="ru-RU" sz="1600" b="1" dirty="0" smtClean="0"/>
              <a:t>3 161,39 </a:t>
            </a:r>
            <a:r>
              <a:rPr lang="ru-RU" sz="1600" dirty="0"/>
              <a:t>руб. за тонну (без НДС)</a:t>
            </a:r>
          </a:p>
          <a:p>
            <a:pPr algn="ctr"/>
            <a:endParaRPr lang="ru-RU" sz="900" dirty="0"/>
          </a:p>
        </p:txBody>
      </p:sp>
      <p:cxnSp>
        <p:nvCxnSpPr>
          <p:cNvPr id="78" name="Прямая со стрелкой 77"/>
          <p:cNvCxnSpPr/>
          <p:nvPr/>
        </p:nvCxnSpPr>
        <p:spPr>
          <a:xfrm flipH="1" flipV="1">
            <a:off x="2703858" y="3709117"/>
            <a:ext cx="541038" cy="783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>
            <a:off x="2728463" y="4389069"/>
            <a:ext cx="586488" cy="1296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443346" y="1332078"/>
            <a:ext cx="2030265" cy="14020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70,82 руб. с человека в месяц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0902" y="3293424"/>
            <a:ext cx="1932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МКД - </a:t>
            </a:r>
            <a:r>
              <a:rPr lang="ru-RU" b="1" dirty="0" smtClean="0">
                <a:solidFill>
                  <a:srgbClr val="92D050"/>
                </a:solidFill>
              </a:rPr>
              <a:t>3,35</a:t>
            </a:r>
            <a:r>
              <a:rPr lang="ru-RU" dirty="0" smtClean="0"/>
              <a:t> руб. с 1 кв. м. в мес.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63112" y="4235248"/>
            <a:ext cx="2030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ИЖС – </a:t>
            </a:r>
            <a:r>
              <a:rPr lang="ru-RU" b="1" dirty="0" smtClean="0">
                <a:solidFill>
                  <a:srgbClr val="92D050"/>
                </a:solidFill>
              </a:rPr>
              <a:t>70,82</a:t>
            </a:r>
            <a:r>
              <a:rPr lang="ru-RU" dirty="0" smtClean="0"/>
              <a:t> руб. с человека в мес.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352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64" y="751376"/>
            <a:ext cx="11389259" cy="5730905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solidFill>
              <a:schemeClr val="accent1">
                <a:shade val="50000"/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000816" y="72428"/>
            <a:ext cx="7414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НПА в сфере обращения с ТКО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9175" y="1019868"/>
            <a:ext cx="1148884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/>
              <a:t>Федеральный закон от 10.01.2002 №</a:t>
            </a:r>
            <a:r>
              <a:rPr lang="ru-RU" sz="2000" b="1" dirty="0" smtClean="0"/>
              <a:t> 7-ФЗ</a:t>
            </a:r>
            <a:r>
              <a:rPr lang="ru-RU" sz="2000" dirty="0" smtClean="0"/>
              <a:t> «Об </a:t>
            </a:r>
            <a:r>
              <a:rPr lang="ru-RU" sz="2000" dirty="0"/>
              <a:t>охране окружающей </a:t>
            </a:r>
            <a:r>
              <a:rPr lang="ru-RU" sz="2000" dirty="0" smtClean="0"/>
              <a:t>среды»</a:t>
            </a:r>
          </a:p>
          <a:p>
            <a:pPr algn="just"/>
            <a:endParaRPr lang="ru-RU" sz="4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/>
              <a:t>Федеральный закон от 24.06.1998 </a:t>
            </a:r>
            <a:r>
              <a:rPr lang="ru-RU" sz="2000" b="1" dirty="0" smtClean="0"/>
              <a:t>№ 89-ФЗ</a:t>
            </a:r>
            <a:r>
              <a:rPr lang="ru-RU" sz="2000" dirty="0" smtClean="0"/>
              <a:t> «Об </a:t>
            </a:r>
            <a:r>
              <a:rPr lang="ru-RU" sz="2000" dirty="0"/>
              <a:t>отходах производства и </a:t>
            </a:r>
            <a:r>
              <a:rPr lang="ru-RU" sz="2000" dirty="0" smtClean="0"/>
              <a:t>потребления»</a:t>
            </a:r>
          </a:p>
          <a:p>
            <a:pPr algn="just"/>
            <a:endParaRPr lang="ru-RU" sz="4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/>
              <a:t>Постановление Правительства РФ от 30.05.2016 №</a:t>
            </a:r>
            <a:r>
              <a:rPr lang="ru-RU" sz="2000" b="1" dirty="0" smtClean="0"/>
              <a:t> 484</a:t>
            </a:r>
            <a:r>
              <a:rPr lang="ru-RU" sz="2000" dirty="0" smtClean="0"/>
              <a:t> «О </a:t>
            </a:r>
            <a:r>
              <a:rPr lang="ru-RU" sz="2000" dirty="0"/>
              <a:t>ценообразовании в области </a:t>
            </a:r>
            <a:r>
              <a:rPr lang="ru-RU" sz="2000" dirty="0" smtClean="0"/>
              <a:t>обращения </a:t>
            </a:r>
            <a:r>
              <a:rPr lang="ru-RU" sz="2000" dirty="0"/>
              <a:t>с твердыми коммунальными </a:t>
            </a:r>
            <a:r>
              <a:rPr lang="ru-RU" sz="2000" dirty="0" smtClean="0"/>
              <a:t>отходами»(вместе </a:t>
            </a:r>
            <a:r>
              <a:rPr lang="ru-RU" sz="2000" dirty="0"/>
              <a:t>с </a:t>
            </a:r>
            <a:r>
              <a:rPr lang="ru-RU" sz="2000" dirty="0" smtClean="0"/>
              <a:t>«Правилами </a:t>
            </a:r>
            <a:r>
              <a:rPr lang="ru-RU" sz="2000" dirty="0"/>
              <a:t>регулирования тарифов в сфере обращения с твердыми коммунальными </a:t>
            </a:r>
            <a:r>
              <a:rPr lang="ru-RU" sz="2000" dirty="0" smtClean="0"/>
              <a:t>отходами»)</a:t>
            </a:r>
          </a:p>
          <a:p>
            <a:pPr algn="just"/>
            <a:endParaRPr lang="ru-RU" sz="4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/>
              <a:t>Приказ ФАС России от 21.11.2016 №</a:t>
            </a:r>
            <a:r>
              <a:rPr lang="ru-RU" sz="2000" b="1" dirty="0" smtClean="0"/>
              <a:t> 1638/16 </a:t>
            </a:r>
            <a:r>
              <a:rPr lang="ru-RU" sz="2000" dirty="0" smtClean="0"/>
              <a:t>«Об </a:t>
            </a:r>
            <a:r>
              <a:rPr lang="ru-RU" sz="2000" dirty="0"/>
              <a:t>утверждении Методических указаний по расчету регулируемых тарифов в области обращения с твердыми коммунальными </a:t>
            </a:r>
            <a:r>
              <a:rPr lang="ru-RU" sz="2000" dirty="0" smtClean="0"/>
              <a:t>отходами»</a:t>
            </a:r>
          </a:p>
          <a:p>
            <a:pPr algn="just"/>
            <a:endParaRPr lang="ru-RU" sz="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/>
              <a:t>Постановление Правительства РФ от 16.05.2016 </a:t>
            </a:r>
            <a:r>
              <a:rPr lang="ru-RU" sz="2000" b="1" dirty="0" smtClean="0"/>
              <a:t>№ 424</a:t>
            </a:r>
            <a:r>
              <a:rPr lang="ru-RU" sz="2000" dirty="0" smtClean="0"/>
              <a:t> «</a:t>
            </a:r>
            <a:r>
              <a:rPr lang="ru-RU" sz="2000" dirty="0"/>
              <a:t>Об утверждении порядка разработки, утверждения и корректировки инвестиционных и производственных программ в области обращения с твердыми коммунальными отходами, в том числе порядка определения плановых и фактических значений показателей эффективности объектов обработки, обезвреживания, захоронения твердых коммунальных отходов, а также осуществления контроля за реализацией инвестиционных и производственных </a:t>
            </a:r>
            <a:r>
              <a:rPr lang="ru-RU" sz="2000" dirty="0" smtClean="0"/>
              <a:t>программ»</a:t>
            </a:r>
          </a:p>
          <a:p>
            <a:pPr algn="just"/>
            <a:endParaRPr lang="ru-RU" sz="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/>
              <a:t>Постановление Правительства РФ от 13.09.2016 </a:t>
            </a:r>
            <a:r>
              <a:rPr lang="ru-RU" sz="2000" b="1" dirty="0" smtClean="0"/>
              <a:t>№ 913</a:t>
            </a:r>
            <a:r>
              <a:rPr lang="ru-RU" sz="2000" dirty="0" smtClean="0"/>
              <a:t> «О </a:t>
            </a:r>
            <a:r>
              <a:rPr lang="ru-RU" sz="2000" dirty="0"/>
              <a:t>ставках платы за негативное воздействие на окружающую среду и дополнительных </a:t>
            </a:r>
            <a:r>
              <a:rPr lang="ru-RU" sz="2000" dirty="0" smtClean="0"/>
              <a:t>коэффициентах»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59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6235" y="1171695"/>
            <a:ext cx="2350042" cy="18382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1" y="161925"/>
            <a:ext cx="982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Принципы регулирования в сфере обращения с ТКО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-436844" y="1361182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У</a:t>
            </a:r>
            <a:r>
              <a:rPr lang="ru-RU" sz="2400" dirty="0" smtClean="0"/>
              <a:t>меньшение </a:t>
            </a:r>
            <a:r>
              <a:rPr lang="ru-RU" sz="2400" dirty="0"/>
              <a:t>количества отходов и вовлечение их в хозяйственный оборот;</a:t>
            </a: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19" r="11584"/>
          <a:stretch/>
        </p:blipFill>
        <p:spPr>
          <a:xfrm>
            <a:off x="257175" y="2531685"/>
            <a:ext cx="2144224" cy="2249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01399" y="3409950"/>
            <a:ext cx="5010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Платность </a:t>
            </a:r>
            <a:r>
              <a:rPr lang="ru-RU" sz="2400" dirty="0"/>
              <a:t>размещения </a:t>
            </a:r>
            <a:r>
              <a:rPr lang="ru-RU" sz="2400" dirty="0" smtClean="0"/>
              <a:t>отходов;</a:t>
            </a:r>
            <a:endParaRPr lang="ru-RU" sz="2400" dirty="0"/>
          </a:p>
          <a:p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7853" y="4381500"/>
            <a:ext cx="2832847" cy="1926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65847" y="4935378"/>
            <a:ext cx="6743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Э</a:t>
            </a:r>
            <a:r>
              <a:rPr lang="ru-RU" sz="2400" dirty="0" smtClean="0"/>
              <a:t>кономическое </a:t>
            </a:r>
            <a:r>
              <a:rPr lang="ru-RU" sz="2400" dirty="0"/>
              <a:t>стимулирование деятельности в области обращения с </a:t>
            </a:r>
            <a:r>
              <a:rPr lang="ru-RU" sz="2400" dirty="0" smtClean="0"/>
              <a:t>отходами.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61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8825" y="190500"/>
            <a:ext cx="758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Регулируемые виды деятельности в области обращения с ТКО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95300" y="1162050"/>
            <a:ext cx="10401300" cy="2492990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/>
              <a:t>обработка твердых коммунальных отходов</a:t>
            </a:r>
            <a:r>
              <a:rPr lang="ru-RU" sz="2800" dirty="0" smtClean="0"/>
              <a:t>;</a:t>
            </a:r>
          </a:p>
          <a:p>
            <a:endParaRPr lang="ru-RU" sz="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/>
              <a:t>обезвреживание твердых коммунальных отходов</a:t>
            </a:r>
            <a:r>
              <a:rPr lang="ru-RU" sz="2800" dirty="0" smtClean="0"/>
              <a:t>;</a:t>
            </a:r>
          </a:p>
          <a:p>
            <a:endParaRPr lang="ru-RU" sz="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/>
              <a:t>захоронение твердых коммунальных отходов</a:t>
            </a:r>
            <a:r>
              <a:rPr lang="ru-RU" sz="2800" dirty="0" smtClean="0"/>
              <a:t>;</a:t>
            </a:r>
          </a:p>
          <a:p>
            <a:endParaRPr lang="ru-RU" sz="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/>
              <a:t>оказание услуги по обращению с твердыми коммунальными отходами региональным оператором.</a:t>
            </a:r>
          </a:p>
          <a:p>
            <a:endParaRPr lang="ru-RU" sz="400" dirty="0"/>
          </a:p>
        </p:txBody>
      </p:sp>
      <p:sp>
        <p:nvSpPr>
          <p:cNvPr id="4" name="TextBox 3"/>
          <p:cNvSpPr txBox="1"/>
          <p:nvPr/>
        </p:nvSpPr>
        <p:spPr>
          <a:xfrm>
            <a:off x="1381125" y="4200525"/>
            <a:ext cx="88773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/>
              <a:t>* Устанавливаются </a:t>
            </a:r>
            <a:r>
              <a:rPr lang="ru-RU" sz="2000" i="1" dirty="0"/>
              <a:t>п</a:t>
            </a:r>
            <a:r>
              <a:rPr lang="ru-RU" sz="2000" i="1" dirty="0" smtClean="0"/>
              <a:t>редельные </a:t>
            </a:r>
            <a:r>
              <a:rPr lang="ru-RU" sz="2000" i="1" dirty="0"/>
              <a:t>тарифы на осуществление регулируемых видов </a:t>
            </a:r>
            <a:r>
              <a:rPr lang="ru-RU" sz="2000" i="1" dirty="0" smtClean="0"/>
              <a:t>деятельности </a:t>
            </a:r>
            <a:r>
              <a:rPr lang="ru-RU" sz="2000" i="1" dirty="0"/>
              <a:t> в отношении каждой организации, осуществляющей регулируемые виды </a:t>
            </a:r>
            <a:r>
              <a:rPr lang="ru-RU" sz="2000" i="1" dirty="0" smtClean="0"/>
              <a:t>деятельности </a:t>
            </a:r>
            <a:r>
              <a:rPr lang="ru-RU" sz="2000" i="1" dirty="0"/>
              <a:t> и в отношении каждого осуществляемого вида </a:t>
            </a:r>
            <a:r>
              <a:rPr lang="ru-RU" sz="2000" i="1" dirty="0" smtClean="0"/>
              <a:t>деятельности.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xmlns="" val="133257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5450" y="95250"/>
            <a:ext cx="817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Порядок регулирования в области обращения с ТКО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7676" y="695326"/>
            <a:ext cx="9953624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до 1 сентября</a:t>
            </a:r>
            <a:r>
              <a:rPr lang="ru-RU" dirty="0">
                <a:solidFill>
                  <a:schemeClr val="tx1"/>
                </a:solidFill>
              </a:rPr>
              <a:t> года, предшествующего очередному периоду регулирования, представляет в орган регулирования предложение об установлении тарифов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257800" y="1333501"/>
            <a:ext cx="352425" cy="552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7676" y="2000252"/>
            <a:ext cx="9953624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Предложение состоит из заявления регулируемой организации об установлении тарифов, и </a:t>
            </a:r>
            <a:r>
              <a:rPr lang="ru-RU" b="1" dirty="0" smtClean="0">
                <a:solidFill>
                  <a:schemeClr val="tx1"/>
                </a:solidFill>
              </a:rPr>
              <a:t>необходимых обосновывающих материалов </a:t>
            </a:r>
            <a:r>
              <a:rPr lang="ru-RU" dirty="0" smtClean="0">
                <a:solidFill>
                  <a:schemeClr val="tx1"/>
                </a:solidFill>
              </a:rPr>
              <a:t>(ПП РФ от 30.05.2016 № 484)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248275" y="2657477"/>
            <a:ext cx="352425" cy="552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7675" y="3333752"/>
            <a:ext cx="9953624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орган регулирования может запрашивать </a:t>
            </a:r>
            <a:r>
              <a:rPr lang="ru-RU" dirty="0">
                <a:solidFill>
                  <a:schemeClr val="tx1"/>
                </a:solidFill>
              </a:rPr>
              <a:t>дополнительные </a:t>
            </a:r>
            <a:r>
              <a:rPr lang="ru-RU" dirty="0" smtClean="0">
                <a:solidFill>
                  <a:schemeClr val="tx1"/>
                </a:solidFill>
              </a:rPr>
              <a:t>сведения и материалы, необходимые для установления тарифа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675" y="4638678"/>
            <a:ext cx="9953624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Выбор метода регулирования тарифов осуществляется органом </a:t>
            </a:r>
            <a:r>
              <a:rPr lang="ru-RU" dirty="0" smtClean="0">
                <a:solidFill>
                  <a:schemeClr val="tx1"/>
                </a:solidFill>
              </a:rPr>
              <a:t>регулирования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248274" y="3962404"/>
            <a:ext cx="352425" cy="552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257800" y="5286380"/>
            <a:ext cx="352425" cy="552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7674" y="5981707"/>
            <a:ext cx="9953624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Тарифы устанавливаются </a:t>
            </a:r>
            <a:r>
              <a:rPr lang="ru-RU" b="1" dirty="0">
                <a:solidFill>
                  <a:schemeClr val="tx1"/>
                </a:solidFill>
              </a:rPr>
              <a:t>не позднее 20 декабря года</a:t>
            </a:r>
            <a:r>
              <a:rPr lang="ru-RU" dirty="0">
                <a:solidFill>
                  <a:schemeClr val="tx1"/>
                </a:solidFill>
              </a:rPr>
              <a:t>, предшествующего очередному периоду </a:t>
            </a:r>
            <a:r>
              <a:rPr lang="ru-RU" dirty="0" smtClean="0">
                <a:solidFill>
                  <a:schemeClr val="tx1"/>
                </a:solidFill>
              </a:rPr>
              <a:t>регулирования на </a:t>
            </a:r>
            <a:r>
              <a:rPr lang="ru-RU" dirty="0">
                <a:solidFill>
                  <a:schemeClr val="tx1"/>
                </a:solidFill>
              </a:rPr>
              <a:t>срок не менее 12 </a:t>
            </a:r>
            <a:r>
              <a:rPr lang="ru-RU" dirty="0" smtClean="0">
                <a:solidFill>
                  <a:schemeClr val="tx1"/>
                </a:solidFill>
              </a:rPr>
              <a:t>месяцев 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69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898" y="140962"/>
            <a:ext cx="8596668" cy="5760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Структура затрат РО (тыс. рублей)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8559442"/>
              </p:ext>
            </p:extLst>
          </p:nvPr>
        </p:nvGraphicFramePr>
        <p:xfrm>
          <a:off x="771381" y="1423266"/>
          <a:ext cx="9037637" cy="50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7036" y="799052"/>
            <a:ext cx="7221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Единый тариф РО установлен методом экономически обоснованных расходов на 1 календарный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5710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552" y="142009"/>
            <a:ext cx="8596668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Структура затрат РО (тыс. рублей)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0718" y="974651"/>
            <a:ext cx="29302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Транспортирование ТКО</a:t>
            </a:r>
          </a:p>
          <a:p>
            <a:pPr algn="ctr"/>
            <a:r>
              <a:rPr lang="ru-RU" b="1" dirty="0" smtClean="0"/>
              <a:t>2 181 953,6 тыс. руб.</a:t>
            </a:r>
          </a:p>
          <a:p>
            <a:pPr algn="ctr"/>
            <a:r>
              <a:rPr lang="ru-RU" dirty="0"/>
              <a:t>п</a:t>
            </a:r>
            <a:r>
              <a:rPr lang="ru-RU" dirty="0" smtClean="0"/>
              <a:t>. 88 Методических указаний - </a:t>
            </a:r>
            <a:r>
              <a:rPr lang="ru-RU" dirty="0"/>
              <a:t>Расходы на транспортирование </a:t>
            </a:r>
            <a:r>
              <a:rPr lang="ru-RU" dirty="0" smtClean="0"/>
              <a:t>ТКО в </a:t>
            </a:r>
            <a:r>
              <a:rPr lang="ru-RU" dirty="0"/>
              <a:t>соответствии с договорами, заключаемыми </a:t>
            </a:r>
            <a:r>
              <a:rPr lang="ru-RU" dirty="0" smtClean="0"/>
              <a:t>РО </a:t>
            </a:r>
            <a:r>
              <a:rPr lang="ru-RU" dirty="0"/>
              <a:t>с операторами, осуществляющими транспортирование </a:t>
            </a:r>
            <a:r>
              <a:rPr lang="ru-RU" dirty="0" smtClean="0"/>
              <a:t>ТКО. Договоры заключены на основании аукциона. </a:t>
            </a:r>
          </a:p>
          <a:p>
            <a:pPr algn="ctr"/>
            <a:r>
              <a:rPr lang="ru-RU" dirty="0" smtClean="0"/>
              <a:t>Торги по 11 лотам.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026" name="Picture 2" descr="F:\Новая папка\Презентации\a321b9c8903d6c5f507a2c2bc953e2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451661"/>
            <a:ext cx="2864919" cy="21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9554" y="974651"/>
            <a:ext cx="29614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Захоронение ТКО</a:t>
            </a:r>
          </a:p>
          <a:p>
            <a:pPr algn="ctr"/>
            <a:r>
              <a:rPr lang="ru-RU" b="1" dirty="0" smtClean="0"/>
              <a:t>429 360,08 тыс. руб.</a:t>
            </a:r>
          </a:p>
          <a:p>
            <a:pPr algn="ctr"/>
            <a:r>
              <a:rPr lang="ru-RU" dirty="0" smtClean="0"/>
              <a:t>Регулируемый вид деятельности.</a:t>
            </a:r>
          </a:p>
          <a:p>
            <a:pPr algn="ctr"/>
            <a:r>
              <a:rPr lang="ru-RU" dirty="0" smtClean="0"/>
              <a:t>НВВ определены Министерством тарифного регулирования для 13 операторов. </a:t>
            </a:r>
          </a:p>
          <a:p>
            <a:pPr algn="ctr"/>
            <a:r>
              <a:rPr lang="ru-RU" dirty="0" smtClean="0"/>
              <a:t>НВОС - 88 623,9 тыс. руб.  </a:t>
            </a:r>
          </a:p>
          <a:p>
            <a:pPr algn="ctr"/>
            <a:r>
              <a:rPr lang="ru-RU" dirty="0" smtClean="0"/>
              <a:t>Инвестиционная составляющая – </a:t>
            </a:r>
          </a:p>
          <a:p>
            <a:pPr algn="ctr"/>
            <a:r>
              <a:rPr lang="ru-RU" dirty="0" smtClean="0"/>
              <a:t>48 087,4 тыс. руб. </a:t>
            </a:r>
          </a:p>
          <a:p>
            <a:pPr algn="ctr"/>
            <a:r>
              <a:rPr lang="ru-RU" dirty="0" smtClean="0"/>
              <a:t>Направлены на обновление весового хозяйства, системы видеонаблюдения, обновление имущественного комплекса.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43700" y="974651"/>
            <a:ext cx="32939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Собственные расходы </a:t>
            </a:r>
          </a:p>
          <a:p>
            <a:pPr algn="ctr"/>
            <a:r>
              <a:rPr lang="ru-RU" b="1" dirty="0" smtClean="0"/>
              <a:t>553 235, 43 тыс. руб.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Услуги </a:t>
            </a:r>
            <a:r>
              <a:rPr lang="ru-RU" dirty="0" err="1" smtClean="0"/>
              <a:t>биллинга</a:t>
            </a:r>
            <a:r>
              <a:rPr lang="ru-RU" dirty="0" smtClean="0"/>
              <a:t> – 311 082,71 тыс. руб. по договору с ОАО «КРЦ - </a:t>
            </a:r>
            <a:r>
              <a:rPr lang="ru-RU" dirty="0" err="1" smtClean="0"/>
              <a:t>Прикамье</a:t>
            </a:r>
            <a:r>
              <a:rPr lang="ru-RU" dirty="0" smtClean="0"/>
              <a:t>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 smtClean="0"/>
          </a:p>
          <a:p>
            <a:pPr algn="ctr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704207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18359</TotalTime>
  <Words>1560</Words>
  <Application>Microsoft Office PowerPoint</Application>
  <PresentationFormat>Произвольный</PresentationFormat>
  <Paragraphs>343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Формирование тарифа Регионального оператора</vt:lpstr>
      <vt:lpstr>Слайд 2</vt:lpstr>
      <vt:lpstr>Схема обращения с отходами Регионального оператора с 01.01.2019</vt:lpstr>
      <vt:lpstr>Слайд 4</vt:lpstr>
      <vt:lpstr>Слайд 5</vt:lpstr>
      <vt:lpstr>Слайд 6</vt:lpstr>
      <vt:lpstr>Слайд 7</vt:lpstr>
      <vt:lpstr>Структура затрат РО (тыс. рублей)</vt:lpstr>
      <vt:lpstr>Структура затрат РО (тыс. рублей)</vt:lpstr>
      <vt:lpstr>Основания пересмотра тарифа:</vt:lpstr>
      <vt:lpstr>Меры по оптимизации расходов РО:</vt:lpstr>
      <vt:lpstr>Слайд 12</vt:lpstr>
      <vt:lpstr>Плата граждан при новой системе обращения с отходами, Пермский край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Сторожева Анастасия Анатольевна</dc:creator>
  <cp:lastModifiedBy>Customer</cp:lastModifiedBy>
  <cp:revision>758</cp:revision>
  <cp:lastPrinted>2019-04-29T05:54:56Z</cp:lastPrinted>
  <dcterms:created xsi:type="dcterms:W3CDTF">2018-06-19T05:48:30Z</dcterms:created>
  <dcterms:modified xsi:type="dcterms:W3CDTF">2019-06-18T05:26:01Z</dcterms:modified>
</cp:coreProperties>
</file>