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9" r:id="rId5"/>
    <p:sldId id="261" r:id="rId6"/>
    <p:sldId id="265" r:id="rId7"/>
    <p:sldId id="270" r:id="rId8"/>
    <p:sldId id="264" r:id="rId9"/>
    <p:sldId id="271" r:id="rId10"/>
    <p:sldId id="263" r:id="rId11"/>
    <p:sldId id="266" r:id="rId12"/>
    <p:sldId id="267" r:id="rId13"/>
    <p:sldId id="268" r:id="rId14"/>
    <p:sldId id="272" r:id="rId15"/>
    <p:sldId id="273" r:id="rId16"/>
    <p:sldId id="274" r:id="rId17"/>
    <p:sldId id="279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D05"/>
    <a:srgbClr val="CC0000"/>
    <a:srgbClr val="E60000"/>
    <a:srgbClr val="E30512"/>
    <a:srgbClr val="E40613"/>
    <a:srgbClr val="47484A"/>
    <a:srgbClr val="616266"/>
    <a:srgbClr val="DBDBDB"/>
    <a:srgbClr val="D2D2D2"/>
    <a:srgbClr val="E0E0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ocuments\&#1075;&#1091;&#1087;\&#1089;&#1090;&#1088;&#1091;&#1082;&#1090;&#1091;&#1088;&#1072;%20&#1090;&#1072;&#1088;&#1080;&#1092;&#1072;\&#1044;&#1086;-&#1087;&#1086;&#1089;&#1083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/>
                </a:solidFill>
              </a:rPr>
              <a:t>Структура</a:t>
            </a:r>
            <a:r>
              <a:rPr lang="ru-RU" sz="2800" baseline="0" dirty="0">
                <a:solidFill>
                  <a:schemeClr val="tx1"/>
                </a:solidFill>
              </a:rPr>
              <a:t> Тарифа</a:t>
            </a:r>
            <a:endParaRPr lang="ru-RU" sz="280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2B-4F17-ACC7-0F91BE67B9C2}"/>
              </c:ext>
            </c:extLst>
          </c:dPt>
          <c:dPt>
            <c:idx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2B-4F17-ACC7-0F91BE67B9C2}"/>
              </c:ext>
            </c:extLst>
          </c:dPt>
          <c:dPt>
            <c:idx val="2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2B-4F17-ACC7-0F91BE67B9C2}"/>
              </c:ext>
            </c:extLst>
          </c:dPt>
          <c:dLbls>
            <c:dLbl>
              <c:idx val="1"/>
              <c:layout>
                <c:manualLayout>
                  <c:x val="3.3083114610673689E-2"/>
                  <c:y val="-0.317829542140565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B-4F17-ACC7-0F91BE67B9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Лист1!$A$4:$A$6</c:f>
              <c:strCache>
                <c:ptCount val="3"/>
                <c:pt idx="0">
                  <c:v>Собственные расходы РО, тыс. руб.</c:v>
                </c:pt>
                <c:pt idx="1">
                  <c:v>Транспортировка ТКО, тыс. руб.</c:v>
                </c:pt>
                <c:pt idx="2">
                  <c:v>Захоронение ТКО, тыс. руб.</c:v>
                </c:pt>
              </c:strCache>
            </c:strRef>
          </c:cat>
          <c:val>
            <c:numRef>
              <c:f>Лист1!$E$4:$E$6</c:f>
              <c:numCache>
                <c:formatCode>0%</c:formatCode>
                <c:ptCount val="3"/>
                <c:pt idx="0">
                  <c:v>0.17482283093506221</c:v>
                </c:pt>
                <c:pt idx="1">
                  <c:v>0.68949904847196752</c:v>
                </c:pt>
                <c:pt idx="2">
                  <c:v>0.13567812059297041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2B-4F17-ACC7-0F91BE67B9C2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57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27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45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45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23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96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35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8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94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85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EBB4-ACA1-44D5-8DEC-38F11D9EE2C7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2B4E-3A73-4E35-857A-7BBE84AB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29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gyp-te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mailto:tko-info@krc-prikam.r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dom.gosuslugi.ru/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pkgyp-te.ru/index.php/feedback" TargetMode="External"/><Relationship Id="rId7" Type="http://schemas.openxmlformats.org/officeDocument/2006/relationships/image" Target="../media/image8.jpeg"/><Relationship Id="rId2" Type="http://schemas.openxmlformats.org/officeDocument/2006/relationships/hyperlink" Target="mailto:info@te.permkrai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vk.com/tkoperm" TargetMode="External"/><Relationship Id="rId10" Type="http://schemas.openxmlformats.org/officeDocument/2006/relationships/hyperlink" Target="https://www.instagram.com/bashaev_ai/?utm_source=ig_profile_share&amp;igshid=1fn66ccc6st6c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www.facebook.com/groups/119567065728200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217684"/>
            <a:ext cx="8742937" cy="25580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277" y="0"/>
            <a:ext cx="551120" cy="103334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75915" y="1889795"/>
            <a:ext cx="8038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Памятка по обращению с ТКО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(бытовым мусором)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70982" y="4456906"/>
            <a:ext cx="9489440" cy="2075974"/>
            <a:chOff x="1270982" y="4456906"/>
            <a:chExt cx="9489440" cy="207597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270982" y="4456906"/>
              <a:ext cx="9489440" cy="2075974"/>
              <a:chOff x="8039758" y="3938569"/>
              <a:chExt cx="12016777" cy="275336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70" t="51544" r="359" b="1752"/>
              <a:stretch/>
            </p:blipFill>
            <p:spPr>
              <a:xfrm>
                <a:off x="8039758" y="3938569"/>
                <a:ext cx="12016777" cy="2753360"/>
              </a:xfrm>
              <a:prstGeom prst="rect">
                <a:avLst/>
              </a:prstGeom>
            </p:spPr>
          </p:pic>
          <p:sp>
            <p:nvSpPr>
              <p:cNvPr id="36" name="Прямоугольник 35"/>
              <p:cNvSpPr/>
              <p:nvPr/>
            </p:nvSpPr>
            <p:spPr>
              <a:xfrm>
                <a:off x="10734040" y="5669280"/>
                <a:ext cx="670560" cy="36808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4963250" y="5808150"/>
              <a:ext cx="529530" cy="2775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527890" y="5783355"/>
              <a:ext cx="732730" cy="256000"/>
            </a:xfrm>
            <a:prstGeom prst="rect">
              <a:avLst/>
            </a:prstGeom>
            <a:solidFill>
              <a:srgbClr val="E4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102690" y="5761825"/>
              <a:ext cx="645070" cy="266320"/>
            </a:xfrm>
            <a:prstGeom prst="rect">
              <a:avLst/>
            </a:prstGeom>
            <a:solidFill>
              <a:srgbClr val="FF7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689065" y="5813755"/>
              <a:ext cx="645070" cy="266320"/>
            </a:xfrm>
            <a:prstGeom prst="rect">
              <a:avLst/>
            </a:prstGeom>
            <a:solidFill>
              <a:srgbClr val="474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5266" y="5783355"/>
              <a:ext cx="529530" cy="277530"/>
            </a:xfrm>
            <a:prstGeom prst="rect">
              <a:avLst/>
            </a:prstGeom>
            <a:solidFill>
              <a:srgbClr val="2A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694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42415"/>
            <a:ext cx="61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Региональный оператор «Теплоэнерго»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222"/>
          <a:stretch/>
        </p:blipFill>
        <p:spPr>
          <a:xfrm>
            <a:off x="119743" y="1811747"/>
            <a:ext cx="3512975" cy="2732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46" b="13651"/>
          <a:stretch/>
        </p:blipFill>
        <p:spPr>
          <a:xfrm>
            <a:off x="3717471" y="2367925"/>
            <a:ext cx="4631872" cy="2065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09"/>
          <a:stretch/>
        </p:blipFill>
        <p:spPr>
          <a:xfrm>
            <a:off x="8414659" y="2235979"/>
            <a:ext cx="2677886" cy="2308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9743" y="4895557"/>
            <a:ext cx="3962400" cy="751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 мусор с момента погрузки и до полигона (Постановление № 1156 п.13; Постановление № 354 п. 148)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1888" y="4898456"/>
            <a:ext cx="3701141" cy="7506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 просыпавшийся мусор в момент погрузки (Постановление № 1156 п. 2)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50784" y="4896028"/>
            <a:ext cx="3701141" cy="7506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 покупку контейнеров в рамках 1% НВВ (Постановление № 1572)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3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34" t="37130" r="25000" b="21351"/>
          <a:stretch/>
        </p:blipFill>
        <p:spPr>
          <a:xfrm>
            <a:off x="1979271" y="1811747"/>
            <a:ext cx="2592729" cy="2847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68795"/>
            <a:ext cx="61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60000"/>
                </a:solidFill>
              </a:rPr>
              <a:t>Управляющие компании/ТСЖ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0927" y="4653642"/>
            <a:ext cx="4004840" cy="12940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Содержание площадок в чистоте (если земля в собственности) (Постановление </a:t>
            </a:r>
            <a:r>
              <a:rPr lang="ru-RU" dirty="0">
                <a:solidFill>
                  <a:schemeClr val="tx1"/>
                </a:solidFill>
              </a:rPr>
              <a:t>№ 1039 </a:t>
            </a:r>
            <a:r>
              <a:rPr lang="ru-RU" dirty="0" smtClean="0">
                <a:solidFill>
                  <a:schemeClr val="tx1"/>
                </a:solidFill>
              </a:rPr>
              <a:t>п. </a:t>
            </a:r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49" t="34092" r="24810" b="29452"/>
          <a:stretch/>
        </p:blipFill>
        <p:spPr>
          <a:xfrm>
            <a:off x="7419373" y="1811747"/>
            <a:ext cx="2650602" cy="2500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45086" y="4677411"/>
            <a:ext cx="4490701" cy="1299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Уборка площадок оплачивается жителями из </a:t>
            </a:r>
            <a:r>
              <a:rPr lang="ru-RU" dirty="0">
                <a:solidFill>
                  <a:schemeClr val="tx1"/>
                </a:solidFill>
              </a:rPr>
              <a:t>статьи  «содержание жилья» </a:t>
            </a:r>
            <a:r>
              <a:rPr lang="ru-RU" dirty="0" smtClean="0">
                <a:solidFill>
                  <a:schemeClr val="tx1"/>
                </a:solidFill>
              </a:rPr>
              <a:t>(ЖК </a:t>
            </a:r>
            <a:r>
              <a:rPr lang="ru-RU" dirty="0">
                <a:solidFill>
                  <a:schemeClr val="tx1"/>
                </a:solidFill>
              </a:rPr>
              <a:t>РФ, статья 36, часть 1; </a:t>
            </a:r>
            <a:r>
              <a:rPr lang="ru-RU" dirty="0" smtClean="0">
                <a:solidFill>
                  <a:schemeClr val="tx1"/>
                </a:solidFill>
              </a:rPr>
              <a:t>Постановление № </a:t>
            </a:r>
            <a:r>
              <a:rPr lang="ru-RU" dirty="0">
                <a:solidFill>
                  <a:schemeClr val="tx1"/>
                </a:solidFill>
              </a:rPr>
              <a:t>491 </a:t>
            </a:r>
            <a:r>
              <a:rPr lang="ru-RU" dirty="0" smtClean="0">
                <a:solidFill>
                  <a:schemeClr val="tx1"/>
                </a:solidFill>
              </a:rPr>
              <a:t>п. </a:t>
            </a:r>
            <a:r>
              <a:rPr lang="ru-RU" dirty="0">
                <a:solidFill>
                  <a:schemeClr val="tx1"/>
                </a:solidFill>
              </a:rPr>
              <a:t>11, подпункт 2)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6825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199" y="1268795"/>
            <a:ext cx="843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Органы местного самоуправления (муниципалитеты)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0927" y="4653642"/>
            <a:ext cx="4004840" cy="12940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Содержание площадок в чистоте (если земля в собственности) (Постановление </a:t>
            </a:r>
            <a:r>
              <a:rPr lang="ru-RU" dirty="0">
                <a:solidFill>
                  <a:schemeClr val="tx1"/>
                </a:solidFill>
              </a:rPr>
              <a:t>№ 1039 </a:t>
            </a:r>
            <a:r>
              <a:rPr lang="ru-RU" dirty="0" smtClean="0">
                <a:solidFill>
                  <a:schemeClr val="tx1"/>
                </a:solidFill>
              </a:rPr>
              <a:t>п. </a:t>
            </a:r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5086" y="4653642"/>
            <a:ext cx="4039289" cy="1299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 О</a:t>
            </a:r>
            <a:r>
              <a:rPr lang="ru-RU" dirty="0" smtClean="0">
                <a:solidFill>
                  <a:schemeClr val="tx1"/>
                </a:solidFill>
              </a:rPr>
              <a:t>борудование </a:t>
            </a:r>
            <a:r>
              <a:rPr lang="ru-RU" dirty="0">
                <a:solidFill>
                  <a:schemeClr val="tx1"/>
                </a:solidFill>
              </a:rPr>
              <a:t>площадок </a:t>
            </a:r>
            <a:r>
              <a:rPr lang="ru-RU" dirty="0" smtClean="0">
                <a:solidFill>
                  <a:schemeClr val="tx1"/>
                </a:solidFill>
              </a:rPr>
              <a:t>для квартир и частных домов (Постановление </a:t>
            </a:r>
            <a:r>
              <a:rPr lang="ru-RU" dirty="0">
                <a:solidFill>
                  <a:schemeClr val="tx1"/>
                </a:solidFill>
              </a:rPr>
              <a:t>№ 1039 </a:t>
            </a:r>
            <a:r>
              <a:rPr lang="ru-RU" dirty="0" smtClean="0">
                <a:solidFill>
                  <a:schemeClr val="tx1"/>
                </a:solidFill>
              </a:rPr>
              <a:t>п. 3)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42" t="35103" r="25635" b="26581"/>
          <a:stretch/>
        </p:blipFill>
        <p:spPr>
          <a:xfrm>
            <a:off x="2199192" y="1730460"/>
            <a:ext cx="2233913" cy="2881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43" t="36456" r="24620" b="31198"/>
          <a:stretch/>
        </p:blipFill>
        <p:spPr>
          <a:xfrm>
            <a:off x="7239272" y="1701032"/>
            <a:ext cx="3189794" cy="29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2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297201" y="2373031"/>
            <a:ext cx="3319383" cy="1323439"/>
          </a:xfrm>
          <a:prstGeom prst="rect">
            <a:avLst/>
          </a:prstGeom>
          <a:solidFill>
            <a:srgbClr val="FF7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19831" y="5088807"/>
            <a:ext cx="3305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Органы местного самоуправления (муниципалитеты)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569065" y="839887"/>
            <a:ext cx="3194613" cy="3727037"/>
            <a:chOff x="7522645" y="4456906"/>
            <a:chExt cx="1713053" cy="207597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009" t="51544" r="16197" b="1752"/>
            <a:stretch/>
          </p:blipFill>
          <p:spPr>
            <a:xfrm>
              <a:off x="7522645" y="4456906"/>
              <a:ext cx="1713053" cy="207597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8139932" y="5761825"/>
              <a:ext cx="645070" cy="266320"/>
            </a:xfrm>
            <a:prstGeom prst="rect">
              <a:avLst/>
            </a:prstGeom>
            <a:solidFill>
              <a:srgbClr val="FF7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17903" y="5088808"/>
            <a:ext cx="3155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60000"/>
                </a:solidFill>
              </a:rPr>
              <a:t>Управляющие компании/ТСЖ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138" y="5088808"/>
            <a:ext cx="295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Региональный оператор</a:t>
            </a:r>
          </a:p>
          <a:p>
            <a:r>
              <a:rPr lang="ru-RU" sz="2400" b="1" dirty="0" smtClean="0"/>
              <a:t>«Теплоэнерго»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205" y="2360365"/>
            <a:ext cx="3234338" cy="1323439"/>
          </a:xfrm>
          <a:prstGeom prst="rect">
            <a:avLst/>
          </a:prstGeom>
          <a:solidFill>
            <a:srgbClr val="FF7D0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Закупка контейнеров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54678" y="2360365"/>
            <a:ext cx="329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Все участники могут закупать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24641" y="5111193"/>
            <a:ext cx="330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Юридические лица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38330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23" y="787078"/>
            <a:ext cx="5562600" cy="2430684"/>
          </a:xfrm>
          <a:prstGeom prst="rect">
            <a:avLst/>
          </a:prstGeom>
          <a:solidFill>
            <a:srgbClr val="E4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77" y="133963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Частые вопросы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5192" y="6055920"/>
            <a:ext cx="11821532" cy="472202"/>
            <a:chOff x="289367" y="6055920"/>
            <a:chExt cx="11821532" cy="47220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8883067" y="6064867"/>
              <a:ext cx="3227832" cy="44286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5655235" y="6058547"/>
              <a:ext cx="3227832" cy="4607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2357955" y="6055920"/>
              <a:ext cx="3227832" cy="46075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321" t="92793" r="60187" b="-206"/>
            <a:stretch/>
          </p:blipFill>
          <p:spPr>
            <a:xfrm>
              <a:off x="289367" y="6055920"/>
              <a:ext cx="2010718" cy="47220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995686" y="2418569"/>
            <a:ext cx="2476982" cy="3087417"/>
            <a:chOff x="6036870" y="4456906"/>
            <a:chExt cx="1527859" cy="207597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576" t="51544" r="33554" b="1752"/>
            <a:stretch/>
          </p:blipFill>
          <p:spPr>
            <a:xfrm>
              <a:off x="6036870" y="4456906"/>
              <a:ext cx="1527859" cy="207597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6539465" y="5783355"/>
              <a:ext cx="732730" cy="256000"/>
            </a:xfrm>
            <a:prstGeom prst="rect">
              <a:avLst/>
            </a:prstGeom>
            <a:solidFill>
              <a:srgbClr val="E305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921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08058" y="1817293"/>
            <a:ext cx="4536306" cy="388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что платить жителям частных домов?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484" y="2228261"/>
            <a:ext cx="4343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Как и за любую коммунальную услугу, за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обращение с 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ТКО надо платить. Обязательства по оплате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несут все, в том числе и жители частных домов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486" y="3322618"/>
            <a:ext cx="4498693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В Пермском крае принята </a:t>
            </a:r>
            <a:r>
              <a:rPr lang="ru-RU" dirty="0"/>
              <a:t>мера социальной </a:t>
            </a:r>
            <a:r>
              <a:rPr lang="ru-RU" dirty="0" smtClean="0"/>
              <a:t>поддержки: плата взимается </a:t>
            </a:r>
            <a:r>
              <a:rPr lang="ru-RU" dirty="0"/>
              <a:t>не более чем с двух </a:t>
            </a:r>
            <a:r>
              <a:rPr lang="ru-RU" dirty="0" smtClean="0"/>
              <a:t>человек и составляет не более 142 рублей.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Норматив накопления отходов в частном доме  224 кг. Результаты исследований находятся </a:t>
            </a:r>
            <a:r>
              <a:rPr lang="ru-RU" dirty="0"/>
              <a:t>у экспертной организации -  Политехнического университета.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486" y="5818703"/>
            <a:ext cx="449869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 </a:t>
            </a:r>
            <a:r>
              <a:rPr lang="ru-RU" b="1" dirty="0">
                <a:solidFill>
                  <a:srgbClr val="E6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льготы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которые полагаются по коммунальным услугам, распространяются и на вывоз мусора.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38" t="40675" r="25285" b="31814"/>
          <a:stretch/>
        </p:blipFill>
        <p:spPr>
          <a:xfrm>
            <a:off x="6108058" y="140392"/>
            <a:ext cx="2048720" cy="16531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43068" y="1817293"/>
            <a:ext cx="49308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Почему в квартирах платят </a:t>
            </a:r>
            <a:r>
              <a:rPr lang="ru-RU" b="1" dirty="0" smtClean="0"/>
              <a:t>метры, а не люди?</a:t>
            </a:r>
            <a:endParaRPr lang="en-US" b="1" dirty="0" smtClean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91" t="37130" r="25855" b="29859"/>
          <a:stretch/>
        </p:blipFill>
        <p:spPr>
          <a:xfrm>
            <a:off x="341452" y="95978"/>
            <a:ext cx="1434136" cy="16796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50471" y="4328932"/>
            <a:ext cx="4884516" cy="126164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Посчитаем</a:t>
            </a:r>
            <a:r>
              <a:rPr lang="ru-RU" b="1" dirty="0"/>
              <a:t>: с 3-х </a:t>
            </a:r>
            <a:r>
              <a:rPr lang="ru-RU" b="1" dirty="0" smtClean="0"/>
              <a:t>прописанных в двухкомнатной квартире </a:t>
            </a:r>
            <a:r>
              <a:rPr lang="ru-RU" b="1" dirty="0" err="1" smtClean="0"/>
              <a:t>прощадью</a:t>
            </a:r>
            <a:r>
              <a:rPr lang="ru-RU" b="1" dirty="0" smtClean="0"/>
              <a:t> 50 кв. м брали </a:t>
            </a:r>
            <a:r>
              <a:rPr lang="ru-RU" b="1" dirty="0"/>
              <a:t>бы 212 рублей, а не </a:t>
            </a:r>
            <a:r>
              <a:rPr lang="ru-RU" b="1" dirty="0" smtClean="0"/>
              <a:t>167 руб. </a:t>
            </a:r>
            <a:r>
              <a:rPr lang="ru-RU" b="1" dirty="0"/>
              <a:t>как сейчас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0471" y="2228261"/>
            <a:ext cx="4693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20</a:t>
            </a:r>
            <a:r>
              <a:rPr lang="ru-RU" dirty="0"/>
              <a:t>  лет тариф начислялся подобным образом.  Тариф на вывоз отходов в крае – средний по стране. </a:t>
            </a:r>
            <a:r>
              <a:rPr lang="ru-RU" b="1" dirty="0"/>
              <a:t>Платеж населения</a:t>
            </a:r>
            <a:r>
              <a:rPr lang="ru-RU" dirty="0"/>
              <a:t> - один из </a:t>
            </a:r>
            <a:r>
              <a:rPr lang="ru-RU" b="1" dirty="0"/>
              <a:t>самых </a:t>
            </a:r>
            <a:r>
              <a:rPr lang="ru-RU" b="1" dirty="0" smtClean="0"/>
              <a:t>низких</a:t>
            </a:r>
            <a:r>
              <a:rPr lang="ru-RU" dirty="0" smtClean="0"/>
              <a:t>. Текущая </a:t>
            </a:r>
            <a:r>
              <a:rPr lang="ru-RU" dirty="0"/>
              <a:t>схема </a:t>
            </a:r>
            <a:r>
              <a:rPr lang="ru-RU" dirty="0">
                <a:solidFill>
                  <a:srgbClr val="E60000"/>
                </a:solidFill>
              </a:rPr>
              <a:t>выгодна</a:t>
            </a:r>
            <a:r>
              <a:rPr lang="ru-RU" dirty="0"/>
              <a:t> более чем </a:t>
            </a:r>
            <a:r>
              <a:rPr lang="ru-RU" b="1" dirty="0">
                <a:solidFill>
                  <a:srgbClr val="E60000"/>
                </a:solidFill>
              </a:rPr>
              <a:t>72%</a:t>
            </a:r>
            <a:r>
              <a:rPr lang="ru-RU" dirty="0"/>
              <a:t> жителей Пермского края. </a:t>
            </a:r>
          </a:p>
        </p:txBody>
      </p:sp>
    </p:spTree>
    <p:extLst>
      <p:ext uri="{BB962C8B-B14F-4D97-AF65-F5344CB8AC3E}">
        <p14:creationId xmlns:p14="http://schemas.microsoft.com/office/powerpoint/2010/main" xmlns="" val="208167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483" y="1806237"/>
            <a:ext cx="488837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Мы договор </a:t>
            </a:r>
            <a:r>
              <a:rPr lang="ru-RU" sz="20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заключали? Где договор?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89" t="35274" r="23766" b="25570"/>
          <a:stretch/>
        </p:blipFill>
        <p:spPr>
          <a:xfrm>
            <a:off x="204483" y="0"/>
            <a:ext cx="1748839" cy="1779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483" y="2229002"/>
            <a:ext cx="5143021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75"/>
              </a:spcAft>
            </a:pPr>
            <a:r>
              <a:rPr lang="ru-RU" b="1" dirty="0" smtClean="0">
                <a:solidFill>
                  <a:srgbClr val="E60000"/>
                </a:solidFill>
              </a:rPr>
              <a:t>ДЛЯ ЮРИДИЧЕСКИХ </a:t>
            </a:r>
            <a:r>
              <a:rPr lang="ru-RU" b="1" dirty="0">
                <a:solidFill>
                  <a:srgbClr val="E60000"/>
                </a:solidFill>
              </a:rPr>
              <a:t>ЛИЦ</a:t>
            </a:r>
            <a:r>
              <a:rPr lang="ru-RU" sz="1050" dirty="0">
                <a:solidFill>
                  <a:srgbClr val="E6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dirty="0" smtClean="0">
                <a:solidFill>
                  <a:srgbClr val="E6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675"/>
              </a:spcAft>
            </a:pP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Все юридические лица, по закону, должны заключить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договор с региональным оператором. Образцы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договоров находятся на сайте 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www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pkgyp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-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te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ru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разделе «Деятельность». </a:t>
            </a:r>
            <a:endParaRPr lang="ru-RU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1615" y="2175569"/>
            <a:ext cx="6096000" cy="44986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E6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ДЛЯ ЖИТЕЛЕЙ</a:t>
            </a:r>
            <a:r>
              <a:rPr lang="ru-RU" sz="1050" dirty="0" smtClean="0">
                <a:solidFill>
                  <a:srgbClr val="E6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b="1" dirty="0" smtClean="0">
                <a:solidFill>
                  <a:srgbClr val="E6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E6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Жителям заключать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договор 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обязательно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услуга по обращению с ТКО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предоставляется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путём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публичной </a:t>
            </a: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оферты.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Договор можно найти в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"Бюллетене законов Пермского края, правовых актов губернатора Пермского края, исполнительных органов государственной власти Пермского края". Публикация от 31.12.2018 № 51. А также на сайте «Теплоэнерго» 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www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pkgyp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-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te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ru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 разделе «Деятельность</a:t>
            </a: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Жители многоквартирных домов вправе на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собрании собственников проголосовать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 заключение прямых договоров с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ПКГУП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«Теплоэнерго». До этого договоры будут заключаться с УК, ТСЖ, ЖСК и иными организациями, осуществляющими управление домами.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82" t="34431" r="26424" b="26919"/>
          <a:stretch/>
        </p:blipFill>
        <p:spPr>
          <a:xfrm>
            <a:off x="5611615" y="33800"/>
            <a:ext cx="1343676" cy="17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06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483" y="1806237"/>
            <a:ext cx="58828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Что грозит за неуплату?</a:t>
            </a:r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Согласно КоАП ст. </a:t>
            </a: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8.2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272" y="2762909"/>
            <a:ext cx="5143021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75"/>
              </a:spcAft>
            </a:pPr>
            <a:r>
              <a:rPr lang="ru-RU" b="1" dirty="0" smtClean="0">
                <a:solidFill>
                  <a:srgbClr val="E60000"/>
                </a:solidFill>
              </a:rPr>
              <a:t>ДЛЯ ЮРИДИЧЕСКИХ ЛИЦ</a:t>
            </a:r>
            <a:r>
              <a:rPr lang="ru-RU" dirty="0" smtClean="0">
                <a:solidFill>
                  <a:srgbClr val="E6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675"/>
              </a:spcAft>
              <a:buFontTx/>
              <a:buChar char="-"/>
            </a:pP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Для юридических лиц штраф  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 100 до 250 тысяч </a:t>
            </a: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рублей.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Либо приостановка деятельности на 90 дней Так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же региональный оператор вправе взыскать неустойку за неуплату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услуги.</a:t>
            </a:r>
          </a:p>
          <a:p>
            <a:pPr marL="285750" indent="-285750" algn="just">
              <a:spcAft>
                <a:spcPts val="675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ИП - от 30 до 50 тысяч</a:t>
            </a:r>
          </a:p>
          <a:p>
            <a:pPr marL="285750" indent="-285750" algn="just">
              <a:spcAft>
                <a:spcPts val="675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Для Должностных лиц – от 10 до 30 тысяч рублей</a:t>
            </a:r>
          </a:p>
          <a:p>
            <a:pPr marL="285750" indent="-285750" algn="just">
              <a:spcAft>
                <a:spcPts val="675"/>
              </a:spcAft>
              <a:buFontTx/>
              <a:buChar char="-"/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7410" y="27500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E6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ДЛЯ ЖИТЕЛЕЙ</a:t>
            </a:r>
            <a:r>
              <a:rPr lang="ru-RU" sz="1050" dirty="0" smtClean="0">
                <a:solidFill>
                  <a:srgbClr val="E6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b="1" dirty="0" smtClean="0">
                <a:solidFill>
                  <a:srgbClr val="E6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E6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Штраф  от 1000 до 2000 рублей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51" t="37558" r="26500" b="29182"/>
          <a:stretch/>
        </p:blipFill>
        <p:spPr>
          <a:xfrm>
            <a:off x="209006" y="69668"/>
            <a:ext cx="1416877" cy="1683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86" t="33397" r="24357" b="27746"/>
          <a:stretch/>
        </p:blipFill>
        <p:spPr>
          <a:xfrm>
            <a:off x="5611615" y="40549"/>
            <a:ext cx="1633916" cy="17122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155050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 несоблюдение экологических и санитарно-эпидемиологических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требований предусмотрена административная ответственность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8626" y="5668833"/>
            <a:ext cx="723073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Все долги будут списаны с 1 января 2019 года.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Кроме </a:t>
            </a:r>
            <a:r>
              <a:rPr lang="ru-RU" b="1" dirty="0">
                <a:solidFill>
                  <a:srgbClr val="FF0000"/>
                </a:solidFill>
              </a:rPr>
              <a:t>того, неплательщику будет начислены </a:t>
            </a:r>
            <a:r>
              <a:rPr lang="ru-RU" b="1" dirty="0" smtClean="0">
                <a:solidFill>
                  <a:srgbClr val="FF0000"/>
                </a:solidFill>
              </a:rPr>
              <a:t>пени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(неустойка</a:t>
            </a:r>
            <a:r>
              <a:rPr lang="ru-RU" b="1" dirty="0" smtClean="0">
                <a:solidFill>
                  <a:srgbClr val="FF0000"/>
                </a:solidFill>
              </a:rPr>
              <a:t>) за </a:t>
            </a:r>
            <a:r>
              <a:rPr lang="ru-RU" b="1" dirty="0">
                <a:solidFill>
                  <a:srgbClr val="FF0000"/>
                </a:solidFill>
              </a:rPr>
              <a:t>накопление </a:t>
            </a:r>
            <a:r>
              <a:rPr lang="ru-RU" b="1" dirty="0" smtClean="0">
                <a:solidFill>
                  <a:srgbClr val="FF0000"/>
                </a:solidFill>
              </a:rPr>
              <a:t>долгов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14" t="37461" r="26215" b="28126"/>
          <a:stretch/>
        </p:blipFill>
        <p:spPr>
          <a:xfrm>
            <a:off x="1985563" y="5668833"/>
            <a:ext cx="859892" cy="9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39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732" y="5905151"/>
            <a:ext cx="1598337" cy="7672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9523" y="1800956"/>
            <a:ext cx="5006029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Обратиться в свою управляющую компанию и ТСЖ, уточнить, перешли ли на прямые платежи. Если нет, то требовать платеж. Если да, то квитанция придет от компании ООО «КРЦ-</a:t>
            </a:r>
            <a:r>
              <a:rPr lang="ru-RU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Прикамье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673" y="1307250"/>
            <a:ext cx="498287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Квитанция 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 сих пор не пришла, что делать</a:t>
            </a: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US" b="1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130" y="3298560"/>
            <a:ext cx="1720771" cy="5847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Управляющие компании/ТСЖ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08" t="37807" r="25095" b="29113"/>
          <a:stretch/>
        </p:blipFill>
        <p:spPr>
          <a:xfrm>
            <a:off x="339523" y="37277"/>
            <a:ext cx="1226916" cy="1214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2669" y="4292200"/>
            <a:ext cx="1851949" cy="33855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Прямые платежи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 rot="2919026">
            <a:off x="2512241" y="4630700"/>
            <a:ext cx="389684" cy="646331"/>
          </a:xfrm>
          <a:prstGeom prst="downArrow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" name="Стрелка вниз 17"/>
          <p:cNvSpPr/>
          <p:nvPr/>
        </p:nvSpPr>
        <p:spPr>
          <a:xfrm>
            <a:off x="4069770" y="5595394"/>
            <a:ext cx="424658" cy="309757"/>
          </a:xfrm>
          <a:prstGeom prst="downArrow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Стрелка вниз 18"/>
          <p:cNvSpPr/>
          <p:nvPr/>
        </p:nvSpPr>
        <p:spPr>
          <a:xfrm>
            <a:off x="3120441" y="3881961"/>
            <a:ext cx="640242" cy="410239"/>
          </a:xfrm>
          <a:prstGeom prst="downArrow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TextBox 19"/>
          <p:cNvSpPr txBox="1"/>
          <p:nvPr/>
        </p:nvSpPr>
        <p:spPr>
          <a:xfrm>
            <a:off x="4004188" y="5262988"/>
            <a:ext cx="531680" cy="33855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Да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363580" y="5256841"/>
            <a:ext cx="531680" cy="33855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Нет</a:t>
            </a:r>
            <a:endParaRPr lang="ru-RU" sz="1600" dirty="0"/>
          </a:p>
        </p:txBody>
      </p:sp>
      <p:sp>
        <p:nvSpPr>
          <p:cNvPr id="22" name="Стрелка вниз 21"/>
          <p:cNvSpPr/>
          <p:nvPr/>
        </p:nvSpPr>
        <p:spPr>
          <a:xfrm rot="18788105">
            <a:off x="3953287" y="4655768"/>
            <a:ext cx="389684" cy="619514"/>
          </a:xfrm>
          <a:prstGeom prst="downArrow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Прямоугольник 45"/>
          <p:cNvSpPr/>
          <p:nvPr/>
        </p:nvSpPr>
        <p:spPr>
          <a:xfrm>
            <a:off x="6060883" y="20202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Проверить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данные плательщика, адрес и площадь помещения. </a:t>
            </a:r>
            <a:endParaRPr lang="ru-RU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данные представлены 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некорректно обратиться в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ООО «КРЦ-</a:t>
            </a:r>
            <a:r>
              <a:rPr lang="ru-RU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Прикамье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23006" y="1326548"/>
            <a:ext cx="59717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Что делать, если не согласны с </a:t>
            </a:r>
            <a:r>
              <a:rPr lang="ru-RU" b="1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суммой или </a:t>
            </a:r>
            <a:r>
              <a:rPr lang="ru-RU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данные представлены неверно?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64799" y="5350032"/>
            <a:ext cx="4594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Взять/Приложить копию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документа, подтверждающего право собственности или пользования помещением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4" t="35612" r="24240" b="25738"/>
          <a:stretch/>
        </p:blipFill>
        <p:spPr>
          <a:xfrm>
            <a:off x="6264446" y="3335312"/>
            <a:ext cx="829629" cy="8795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98" t="36456" r="24715" b="27764"/>
          <a:stretch/>
        </p:blipFill>
        <p:spPr>
          <a:xfrm>
            <a:off x="6222045" y="4384982"/>
            <a:ext cx="940845" cy="925547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7237199" y="4611552"/>
            <a:ext cx="4566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Прийти лично в отделение «КРЦ-</a:t>
            </a:r>
            <a:r>
              <a:rPr lang="ru-RU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Прикамье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23" t="36456" r="25190" b="32489"/>
          <a:stretch/>
        </p:blipFill>
        <p:spPr>
          <a:xfrm>
            <a:off x="6249571" y="5425265"/>
            <a:ext cx="799159" cy="735226"/>
          </a:xfrm>
          <a:prstGeom prst="rect">
            <a:avLst/>
          </a:prstGeom>
        </p:spPr>
      </p:pic>
      <p:cxnSp>
        <p:nvCxnSpPr>
          <p:cNvPr id="61" name="Соединительная линия уступом 60"/>
          <p:cNvCxnSpPr>
            <a:stCxn id="21" idx="1"/>
            <a:endCxn id="7" idx="1"/>
          </p:cNvCxnSpPr>
          <p:nvPr/>
        </p:nvCxnSpPr>
        <p:spPr>
          <a:xfrm rot="10800000" flipH="1">
            <a:off x="2363580" y="3590948"/>
            <a:ext cx="242550" cy="1835170"/>
          </a:xfrm>
          <a:prstGeom prst="bentConnector3">
            <a:avLst>
              <a:gd name="adj1" fmla="val -94249"/>
            </a:avLst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27383" y="3369446"/>
            <a:ext cx="474090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Написать письмо: 614039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г. Пермь, ул. 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Сибирская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67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); на электронную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почту </a:t>
            </a:r>
            <a:endParaRPr lang="ru-RU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rgbClr val="1155CC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tko-info@krc-prikam.ru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588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273477" y="1433580"/>
            <a:ext cx="5625297" cy="981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08" t="37807" r="25095" b="29113"/>
          <a:stretch/>
        </p:blipFill>
        <p:spPr>
          <a:xfrm>
            <a:off x="339523" y="37277"/>
            <a:ext cx="1226916" cy="12145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477" y="1433580"/>
            <a:ext cx="5633014" cy="981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 делать жителю, если ему пришла квитанция от «Теплоэнерго», а по факту услуга оказана не была, мусор не вывезли?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477" y="2555075"/>
            <a:ext cx="5470968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Жителю необходимо обратиться в Инспекцию государственного жилищного надзора Пермского края для проведения 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проверки.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4" t="35612" r="24240" b="25738"/>
          <a:stretch/>
        </p:blipFill>
        <p:spPr>
          <a:xfrm>
            <a:off x="177477" y="3583673"/>
            <a:ext cx="829629" cy="8795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7106" y="3680923"/>
            <a:ext cx="480338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Написать заявление: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614010, г. Пермь, ул. Клары Цеткин, д. 10а.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48" t="36118" r="23196" b="27257"/>
          <a:stretch/>
        </p:blipFill>
        <p:spPr>
          <a:xfrm>
            <a:off x="177477" y="4576098"/>
            <a:ext cx="910275" cy="8740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87752" y="4689944"/>
            <a:ext cx="392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Написать обращение через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ГИС ЖКХ </a:t>
            </a:r>
            <a:endParaRPr lang="ru-RU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www.dom.gosuslugi.ru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81821" y="1682619"/>
            <a:ext cx="5416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Где </a:t>
            </a:r>
            <a:r>
              <a:rPr lang="ru-RU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можно оплатить </a:t>
            </a:r>
            <a:r>
              <a:rPr lang="ru-RU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квитанции КРЦ-</a:t>
            </a:r>
            <a:r>
              <a:rPr lang="ru-RU" b="1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Прикамье</a:t>
            </a:r>
            <a:r>
              <a:rPr lang="ru-RU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r>
              <a:rPr lang="ru-RU" dirty="0" smtClean="0"/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49" t="34092" r="24810" b="29452"/>
          <a:stretch/>
        </p:blipFill>
        <p:spPr>
          <a:xfrm>
            <a:off x="6620718" y="20371"/>
            <a:ext cx="1377387" cy="12991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42298" y="2664043"/>
            <a:ext cx="5756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БЕЗ </a:t>
            </a:r>
            <a:r>
              <a:rPr lang="ru-RU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КОМИССИИ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можно оплатить в:</a:t>
            </a:r>
          </a:p>
          <a:p>
            <a:endParaRPr lang="ru-RU" dirty="0" smtClean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Сбербанке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Почтабанке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отделениях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Почты 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России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Ижкомбанке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Урал ФД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Россельхозбанке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Проинвестбанке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Газпромбанке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505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ТКО?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2817" y="2539557"/>
            <a:ext cx="531368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Обращение с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ТКО -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сбор,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транспортирование, обработка, обезвреживание, утилизация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захоронение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твёрдых коммунальных отходов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(бытового мусора), а также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ликвидация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несанкционированных свалок.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44" t="41222" r="27011" b="40473"/>
          <a:stretch/>
        </p:blipFill>
        <p:spPr>
          <a:xfrm>
            <a:off x="290829" y="1859895"/>
            <a:ext cx="6554472" cy="126938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44" t="63152" r="27011" b="15051"/>
          <a:stretch/>
        </p:blipFill>
        <p:spPr>
          <a:xfrm>
            <a:off x="333312" y="3195320"/>
            <a:ext cx="6469505" cy="1554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67" t="54222" r="52333" b="24000"/>
          <a:stretch/>
        </p:blipFill>
        <p:spPr>
          <a:xfrm>
            <a:off x="1148080" y="5086784"/>
            <a:ext cx="3413760" cy="1493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5919" y="1457543"/>
            <a:ext cx="640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ТКО – отходы от жизнедеятельности человека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45920" y="4717452"/>
            <a:ext cx="422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являются ТКО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29" t="40000" r="24553" b="30635"/>
          <a:stretch/>
        </p:blipFill>
        <p:spPr>
          <a:xfrm>
            <a:off x="4556341" y="5186679"/>
            <a:ext cx="1003089" cy="8712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57885" y="5933378"/>
            <a:ext cx="2717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Строительный</a:t>
            </a:r>
          </a:p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мусор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734040" y="5105400"/>
            <a:ext cx="1239520" cy="1671320"/>
            <a:chOff x="4257040" y="3444240"/>
            <a:chExt cx="1849120" cy="275336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000" t="52230" r="50833" b="1066"/>
            <a:stretch/>
          </p:blipFill>
          <p:spPr>
            <a:xfrm>
              <a:off x="4257040" y="3444240"/>
              <a:ext cx="1849120" cy="2753360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4917440" y="5252720"/>
              <a:ext cx="802640" cy="294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9777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69" t="38763" r="23995" b="28797"/>
          <a:stretch/>
        </p:blipFill>
        <p:spPr>
          <a:xfrm>
            <a:off x="0" y="75415"/>
            <a:ext cx="2162971" cy="1791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698" y="1759737"/>
            <a:ext cx="49828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Что будет со свалками? Кто их будет убирать? </a:t>
            </a:r>
            <a:endParaRPr lang="en-US" b="1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548" y="2174481"/>
            <a:ext cx="500602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Если </a:t>
            </a: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региональный оператор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обнаруживает свалку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Уведомляет собственника о свалке (Постановление 1156 п. 16)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698" y="3373256"/>
            <a:ext cx="5006029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05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Собственник </a:t>
            </a:r>
            <a:endParaRPr lang="ru-RU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течение 30 дней должен ликвидировать свалку или заключить договор с </a:t>
            </a:r>
            <a:r>
              <a:rPr lang="ru-RU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регоператором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(Постановление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1156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п.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16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Если собственник не устранил свалку, тогда Региональный оператор ликвидирует свалку и предъявляет сумму расходов собственнику земли (Постановление 1156 п. 17,18)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57" t="40508" r="23643" b="32825"/>
          <a:stretch/>
        </p:blipFill>
        <p:spPr>
          <a:xfrm>
            <a:off x="5444275" y="2032135"/>
            <a:ext cx="6168254" cy="37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29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217684"/>
            <a:ext cx="8742937" cy="25580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75915" y="1889795"/>
            <a:ext cx="8038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Спасибо за внимание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70982" y="4456906"/>
            <a:ext cx="9489440" cy="2075974"/>
            <a:chOff x="1270982" y="4456906"/>
            <a:chExt cx="9489440" cy="207597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270982" y="4456906"/>
              <a:ext cx="9489440" cy="2075974"/>
              <a:chOff x="8039758" y="3938569"/>
              <a:chExt cx="12016777" cy="275336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70" t="51544" r="359" b="1752"/>
              <a:stretch/>
            </p:blipFill>
            <p:spPr>
              <a:xfrm>
                <a:off x="8039758" y="3938569"/>
                <a:ext cx="12016777" cy="2753360"/>
              </a:xfrm>
              <a:prstGeom prst="rect">
                <a:avLst/>
              </a:prstGeom>
            </p:spPr>
          </p:pic>
          <p:sp>
            <p:nvSpPr>
              <p:cNvPr id="36" name="Прямоугольник 35"/>
              <p:cNvSpPr/>
              <p:nvPr/>
            </p:nvSpPr>
            <p:spPr>
              <a:xfrm>
                <a:off x="10734040" y="5669280"/>
                <a:ext cx="670560" cy="36808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4963250" y="5808150"/>
              <a:ext cx="529530" cy="2775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527890" y="5783355"/>
              <a:ext cx="732730" cy="256000"/>
            </a:xfrm>
            <a:prstGeom prst="rect">
              <a:avLst/>
            </a:prstGeom>
            <a:solidFill>
              <a:srgbClr val="E4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102690" y="5761825"/>
              <a:ext cx="645070" cy="266320"/>
            </a:xfrm>
            <a:prstGeom prst="rect">
              <a:avLst/>
            </a:prstGeom>
            <a:solidFill>
              <a:srgbClr val="FF7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689065" y="5813755"/>
              <a:ext cx="645070" cy="266320"/>
            </a:xfrm>
            <a:prstGeom prst="rect">
              <a:avLst/>
            </a:prstGeom>
            <a:solidFill>
              <a:srgbClr val="474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5266" y="5783355"/>
              <a:ext cx="529530" cy="277530"/>
            </a:xfrm>
            <a:prstGeom prst="rect">
              <a:avLst/>
            </a:prstGeom>
            <a:solidFill>
              <a:srgbClr val="2A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412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592" y="2902233"/>
            <a:ext cx="7630160" cy="220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75"/>
              </a:spcAft>
            </a:pPr>
            <a:r>
              <a:rPr lang="ru-RU" b="1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Контакты:</a:t>
            </a:r>
            <a:endParaRPr lang="en-US" b="1" dirty="0" smtClean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675"/>
              </a:spcAft>
            </a:pPr>
            <a:r>
              <a:rPr lang="ru-RU" b="1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333333"/>
                </a:solidFill>
                <a:ea typeface="Times New Roman" panose="02020603050405020304" pitchFamily="18" charset="0"/>
              </a:rPr>
              <a:t> (342) 236-90-55 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spcAft>
                <a:spcPts val="675"/>
              </a:spcAft>
            </a:pPr>
            <a:r>
              <a:rPr lang="ru-RU" u="sng" dirty="0" smtClean="0">
                <a:solidFill>
                  <a:srgbClr val="0088CC"/>
                </a:solidFill>
                <a:effectLst/>
                <a:ea typeface="Times New Roman" panose="02020603050405020304" pitchFamily="18" charset="0"/>
                <a:hlinkClick r:id="rId2"/>
              </a:rPr>
              <a:t>info@te.permkrai.ru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spcAft>
                <a:spcPts val="675"/>
              </a:spcAft>
            </a:pPr>
            <a:r>
              <a:rPr lang="ru-RU" dirty="0">
                <a:ea typeface="Times New Roman" panose="02020603050405020304" pitchFamily="18" charset="0"/>
              </a:rPr>
              <a:t>форма обратной связи на </a:t>
            </a:r>
            <a:r>
              <a:rPr lang="ru-RU" dirty="0" smtClean="0">
                <a:ea typeface="Times New Roman" panose="02020603050405020304" pitchFamily="18" charset="0"/>
              </a:rPr>
              <a:t>сайте</a:t>
            </a:r>
            <a:endParaRPr lang="en-US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675"/>
              </a:spcAft>
            </a:pP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pkgyp-te.ru/index.php/feedback</a:t>
            </a:r>
            <a:endParaRPr lang="ru-RU" dirty="0"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Кто занимается ТКО в Пермском крае?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775873"/>
            <a:ext cx="66730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ea typeface="Times New Roman" panose="02020603050405020304" pitchFamily="18" charset="0"/>
              </a:rPr>
              <a:t>Региональный оператор ПК ГУП «Теплоэнерго».</a:t>
            </a:r>
            <a:endParaRPr lang="ru-RU" sz="2400" b="1" dirty="0">
              <a:ea typeface="Times New Roman" panose="02020603050405020304" pitchFamily="18" charset="0"/>
            </a:endParaRPr>
          </a:p>
          <a:p>
            <a:endParaRPr lang="ru-RU" sz="24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734040" y="5105400"/>
            <a:ext cx="1239520" cy="1671320"/>
            <a:chOff x="4257040" y="3444240"/>
            <a:chExt cx="1849120" cy="27533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000" t="52230" r="50833" b="1066"/>
            <a:stretch/>
          </p:blipFill>
          <p:spPr>
            <a:xfrm>
              <a:off x="4257040" y="3444240"/>
              <a:ext cx="1849120" cy="2753360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917440" y="5252720"/>
              <a:ext cx="802640" cy="294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569" y="3163408"/>
            <a:ext cx="497711" cy="497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58280" y="2846071"/>
            <a:ext cx="6096000" cy="736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75"/>
              </a:spcAft>
            </a:pPr>
            <a:r>
              <a:rPr lang="ru-RU" b="1" dirty="0">
                <a:ea typeface="Times New Roman" panose="02020603050405020304" pitchFamily="18" charset="0"/>
              </a:rPr>
              <a:t>Социальные </a:t>
            </a:r>
            <a:r>
              <a:rPr lang="ru-RU" b="1" dirty="0" smtClean="0">
                <a:ea typeface="Times New Roman" panose="02020603050405020304" pitchFamily="18" charset="0"/>
              </a:rPr>
              <a:t>сети:</a:t>
            </a:r>
            <a:endParaRPr lang="ru-RU" b="1" dirty="0">
              <a:ea typeface="Times New Roman" panose="02020603050405020304" pitchFamily="18" charset="0"/>
            </a:endParaRPr>
          </a:p>
          <a:p>
            <a:pPr algn="just">
              <a:spcAft>
                <a:spcPts val="675"/>
              </a:spcAft>
            </a:pPr>
            <a:r>
              <a:rPr lang="ru-RU" u="sng" dirty="0">
                <a:solidFill>
                  <a:srgbClr val="0000FF"/>
                </a:solidFill>
                <a:ea typeface="Times New Roman" panose="02020603050405020304" pitchFamily="18" charset="0"/>
                <a:hlinkClick r:id="rId5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5"/>
              </a:rPr>
              <a:t>vk.com/tkoperm</a:t>
            </a:r>
            <a:endParaRPr lang="ru-RU" dirty="0"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569" y="3679232"/>
            <a:ext cx="517961" cy="515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147" y="4194891"/>
            <a:ext cx="578554" cy="5785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98701" y="42995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75"/>
              </a:spcAft>
            </a:pPr>
            <a:r>
              <a:rPr lang="ru-RU" u="sng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9"/>
              </a:rPr>
              <a:t>https</a:t>
            </a:r>
            <a:r>
              <a:rPr lang="ru-RU" u="sng" dirty="0">
                <a:solidFill>
                  <a:srgbClr val="0000FF"/>
                </a:solidFill>
                <a:ea typeface="Times New Roman" panose="02020603050405020304" pitchFamily="18" charset="0"/>
                <a:hlinkClick r:id="rId9"/>
              </a:rPr>
              <a:t>://www.facebook.com/groups/1195670657282005/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8280" y="3729780"/>
            <a:ext cx="1443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75"/>
              </a:spcAft>
            </a:pPr>
            <a:r>
              <a:rPr lang="en-US" u="sng" dirty="0">
                <a:solidFill>
                  <a:srgbClr val="0000FF"/>
                </a:solidFill>
                <a:ea typeface="Times New Roman" panose="02020603050405020304" pitchFamily="18" charset="0"/>
                <a:hlinkClick r:id="rId10"/>
              </a:rPr>
              <a:t>@</a:t>
            </a:r>
            <a:r>
              <a:rPr lang="ru-RU" u="sng" dirty="0" err="1">
                <a:solidFill>
                  <a:srgbClr val="0000FF"/>
                </a:solidFill>
                <a:ea typeface="Times New Roman" panose="02020603050405020304" pitchFamily="18" charset="0"/>
                <a:hlinkClick r:id="rId10"/>
              </a:rPr>
              <a:t>bashaev_ai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3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23" y="787078"/>
            <a:ext cx="5562600" cy="24306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897" y="1339637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Тариф на обращение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ТКО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167377" y="2002419"/>
            <a:ext cx="2662177" cy="3374020"/>
            <a:chOff x="10109200" y="3925094"/>
            <a:chExt cx="1920240" cy="275336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33" t="52230" r="66416" b="1066"/>
            <a:stretch/>
          </p:blipFill>
          <p:spPr>
            <a:xfrm>
              <a:off x="10109200" y="3925094"/>
              <a:ext cx="1920240" cy="275336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0734040" y="5669280"/>
              <a:ext cx="670560" cy="3680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5192" y="6055920"/>
            <a:ext cx="11821532" cy="472202"/>
            <a:chOff x="289367" y="6055920"/>
            <a:chExt cx="11821532" cy="47220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8883067" y="6064867"/>
              <a:ext cx="3227832" cy="44286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5655235" y="6058547"/>
              <a:ext cx="3227832" cy="4607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2357955" y="6055920"/>
              <a:ext cx="3227832" cy="46075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321" t="92793" r="60187" b="-206"/>
            <a:stretch/>
          </p:blipFill>
          <p:spPr>
            <a:xfrm>
              <a:off x="289367" y="6055920"/>
              <a:ext cx="2010718" cy="472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267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840682315"/>
              </p:ext>
            </p:extLst>
          </p:nvPr>
        </p:nvGraphicFramePr>
        <p:xfrm>
          <a:off x="338182" y="1260310"/>
          <a:ext cx="6282537" cy="501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44243" y="2797881"/>
            <a:ext cx="5704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Тариф устанавливается Министерством Тарифного регулирования и </a:t>
            </a:r>
            <a:r>
              <a:rPr lang="ru-RU" b="1" dirty="0" smtClean="0"/>
              <a:t>энергетики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69% </a:t>
            </a:r>
            <a:r>
              <a:rPr lang="ru-RU" dirty="0" smtClean="0"/>
              <a:t>занимает транспортирование расходов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1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7400" y="96905"/>
            <a:ext cx="5673932" cy="2972661"/>
            <a:chOff x="1126348" y="3901522"/>
            <a:chExt cx="5258539" cy="299245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126348" y="3901522"/>
              <a:ext cx="5258539" cy="2992455"/>
              <a:chOff x="1907764" y="3265796"/>
              <a:chExt cx="4972594" cy="2992455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07764" y="3265796"/>
                <a:ext cx="4972594" cy="2992455"/>
                <a:chOff x="1925181" y="3036247"/>
                <a:chExt cx="4972594" cy="2992455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1925181" y="3036247"/>
                  <a:ext cx="4972594" cy="29924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19506" y="3053932"/>
                  <a:ext cx="2926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bg1"/>
                      </a:solidFill>
                    </a:rPr>
                    <a:t>Расчет тарифа в квартире</a:t>
                  </a:r>
                  <a:endParaRPr lang="ru-RU" b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198375" y="3655537"/>
                  <a:ext cx="2856411" cy="3717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bg1"/>
                      </a:solidFill>
                    </a:rPr>
                    <a:t>10,6 кг на кв. метр (норматив) 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982499" y="3857738"/>
                  <a:ext cx="317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chemeClr val="bg1"/>
                      </a:solidFill>
                    </a:rPr>
                    <a:t>Х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 flipV="1">
                  <a:off x="2022513" y="4327606"/>
                  <a:ext cx="229104" cy="371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chemeClr val="bg1"/>
                      </a:solidFill>
                    </a:rPr>
                    <a:t>Х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249186" y="4039372"/>
                  <a:ext cx="28564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bg1"/>
                      </a:solidFill>
                    </a:rPr>
                    <a:t> Площадь квартиры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218888" y="4485586"/>
                  <a:ext cx="28564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bg1"/>
                      </a:solidFill>
                    </a:rPr>
                    <a:t>3,79 р (Тариф за тонну/1000)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119648" y="5145023"/>
                <a:ext cx="1758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12 месяцев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472756" y="4843978"/>
              <a:ext cx="1671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= 3,35 </a:t>
              </a:r>
            </a:p>
            <a:p>
              <a:r>
                <a:rPr lang="ru-RU" sz="3600" b="1" dirty="0" smtClean="0">
                  <a:solidFill>
                    <a:schemeClr val="bg1"/>
                  </a:solidFill>
                </a:rPr>
                <a:t>за кв. м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3700" y="3273612"/>
            <a:ext cx="5701332" cy="3341914"/>
            <a:chOff x="1728297" y="2770313"/>
            <a:chExt cx="5003428" cy="334191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759131" y="2770313"/>
              <a:ext cx="4972594" cy="3341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38096" y="2782749"/>
              <a:ext cx="292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Расчет тарифа в частном доме</a:t>
              </a:r>
              <a:endParaRPr lang="ru-RU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30049" y="3223244"/>
              <a:ext cx="3378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224 кг (норматив)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28297" y="3485379"/>
              <a:ext cx="186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3092" y="4021860"/>
              <a:ext cx="31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Х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9145" y="3518455"/>
              <a:ext cx="2856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Число прописанных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(не более 2 чел)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30049" y="4142171"/>
              <a:ext cx="2856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3,79 р ( Тариф за тонну/1000)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581258" y="3814473"/>
            <a:ext cx="185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= 70,82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</a:rPr>
              <a:t> чел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7670" y="1641078"/>
            <a:ext cx="5564044" cy="220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Тарифы выросли, но теперь в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них входит </a:t>
            </a:r>
          </a:p>
          <a:p>
            <a:pPr>
              <a:spcAft>
                <a:spcPts val="675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больше услуг,</a:t>
            </a:r>
            <a:r>
              <a:rPr lang="ru-RU" sz="105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чем раньше: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Сбор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Транспортирование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Обработка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и захоронение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Плата за негативное воздействие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69066" y="5325994"/>
            <a:ext cx="325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МАКСИМУМ: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142 руб. с дома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28" y="1672580"/>
            <a:ext cx="2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022" y="4729534"/>
            <a:ext cx="2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909" y="4864327"/>
            <a:ext cx="2006827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 месяцев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1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23" y="787078"/>
            <a:ext cx="5562600" cy="2430684"/>
          </a:xfrm>
          <a:prstGeom prst="rect">
            <a:avLst/>
          </a:prstGeom>
          <a:solidFill>
            <a:srgbClr val="616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90" y="133963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с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перевозчиками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5192" y="6055920"/>
            <a:ext cx="11821532" cy="472202"/>
            <a:chOff x="289367" y="6055920"/>
            <a:chExt cx="11821532" cy="47220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8883067" y="6064867"/>
              <a:ext cx="3227832" cy="44286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5655235" y="6058547"/>
              <a:ext cx="3227832" cy="4607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2357955" y="6055920"/>
              <a:ext cx="3227832" cy="46075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321" t="92793" r="60187" b="-206"/>
            <a:stretch/>
          </p:blipFill>
          <p:spPr>
            <a:xfrm>
              <a:off x="289367" y="6055920"/>
              <a:ext cx="2010718" cy="47220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667018" y="2084222"/>
            <a:ext cx="2314936" cy="3421763"/>
            <a:chOff x="9305145" y="4456906"/>
            <a:chExt cx="1455277" cy="207597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525" t="51544" r="359" b="1752"/>
            <a:stretch/>
          </p:blipFill>
          <p:spPr>
            <a:xfrm>
              <a:off x="9305145" y="4456906"/>
              <a:ext cx="1455277" cy="207597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9700640" y="5813755"/>
              <a:ext cx="645070" cy="266320"/>
            </a:xfrm>
            <a:prstGeom prst="rect">
              <a:avLst/>
            </a:prstGeom>
            <a:solidFill>
              <a:srgbClr val="474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4570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225" y="1176860"/>
            <a:ext cx="8041993" cy="56811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2987" y="243068"/>
            <a:ext cx="11181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Работой с </a:t>
            </a:r>
            <a:r>
              <a:rPr lang="ru-RU" sz="2400" b="1" dirty="0"/>
              <a:t>перевозчиками занимается региональный оператор «Теплоэнерго». Вся территория Пермского края поделена на 11 участков (лотов). </a:t>
            </a:r>
          </a:p>
        </p:txBody>
      </p:sp>
    </p:spTree>
    <p:extLst>
      <p:ext uri="{BB962C8B-B14F-4D97-AF65-F5344CB8AC3E}">
        <p14:creationId xmlns:p14="http://schemas.microsoft.com/office/powerpoint/2010/main" xmlns="" val="29431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23" y="787078"/>
            <a:ext cx="5562600" cy="2430684"/>
          </a:xfrm>
          <a:prstGeom prst="rect">
            <a:avLst/>
          </a:prstGeom>
          <a:solidFill>
            <a:srgbClr val="FF7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77" y="133963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Кто за что отвечает?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5192" y="6055920"/>
            <a:ext cx="11821532" cy="472202"/>
            <a:chOff x="289367" y="6055920"/>
            <a:chExt cx="11821532" cy="47220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8883067" y="6064867"/>
              <a:ext cx="3227832" cy="44286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5655235" y="6058547"/>
              <a:ext cx="3227832" cy="4607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38" t="92793" r="60187" b="-26"/>
            <a:stretch/>
          </p:blipFill>
          <p:spPr>
            <a:xfrm>
              <a:off x="2357955" y="6055920"/>
              <a:ext cx="3227832" cy="46075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321" t="92793" r="60187" b="-206"/>
            <a:stretch/>
          </p:blipFill>
          <p:spPr>
            <a:xfrm>
              <a:off x="289367" y="6055920"/>
              <a:ext cx="2010718" cy="47220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890191" y="2136142"/>
            <a:ext cx="3194613" cy="3727037"/>
            <a:chOff x="7522645" y="4456906"/>
            <a:chExt cx="1713053" cy="207597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009" t="51544" r="16197" b="1752"/>
            <a:stretch/>
          </p:blipFill>
          <p:spPr>
            <a:xfrm>
              <a:off x="7522645" y="4456906"/>
              <a:ext cx="1713053" cy="207597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8139932" y="5761825"/>
              <a:ext cx="645070" cy="266320"/>
            </a:xfrm>
            <a:prstGeom prst="rect">
              <a:avLst/>
            </a:prstGeom>
            <a:solidFill>
              <a:srgbClr val="FF7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8550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8899</TotalTime>
  <Words>770</Words>
  <Application>Microsoft Office PowerPoint</Application>
  <PresentationFormat>Произвольный</PresentationFormat>
  <Paragraphs>144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Что такое ТКО?</vt:lpstr>
      <vt:lpstr>Кто занимается ТКО в Пермском крае? </vt:lpstr>
      <vt:lpstr>Тариф на обращение с ТКО</vt:lpstr>
      <vt:lpstr>Слайд 5</vt:lpstr>
      <vt:lpstr>Слайд 6</vt:lpstr>
      <vt:lpstr>Работа с  перевозчиками</vt:lpstr>
      <vt:lpstr>Слайд 8</vt:lpstr>
      <vt:lpstr>Кто за что отвечает?</vt:lpstr>
      <vt:lpstr>Слайд 10</vt:lpstr>
      <vt:lpstr>Слайд 11</vt:lpstr>
      <vt:lpstr>Слайд 12</vt:lpstr>
      <vt:lpstr>Слайд 13</vt:lpstr>
      <vt:lpstr>Частые вопросы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Customer</cp:lastModifiedBy>
  <cp:revision>79</cp:revision>
  <dcterms:created xsi:type="dcterms:W3CDTF">2019-04-10T12:22:14Z</dcterms:created>
  <dcterms:modified xsi:type="dcterms:W3CDTF">2019-06-18T05:21:11Z</dcterms:modified>
</cp:coreProperties>
</file>