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  <p:sldMasterId id="2147483674" r:id="rId2"/>
    <p:sldMasterId id="2147483687" r:id="rId3"/>
  </p:sldMasterIdLst>
  <p:notesMasterIdLst>
    <p:notesMasterId r:id="rId20"/>
  </p:notesMasterIdLst>
  <p:handoutMasterIdLst>
    <p:handoutMasterId r:id="rId21"/>
  </p:handoutMasterIdLst>
  <p:sldIdLst>
    <p:sldId id="350" r:id="rId4"/>
    <p:sldId id="367" r:id="rId5"/>
    <p:sldId id="368" r:id="rId6"/>
    <p:sldId id="352" r:id="rId7"/>
    <p:sldId id="337" r:id="rId8"/>
    <p:sldId id="338" r:id="rId9"/>
    <p:sldId id="371" r:id="rId10"/>
    <p:sldId id="393" r:id="rId11"/>
    <p:sldId id="394" r:id="rId12"/>
    <p:sldId id="395" r:id="rId13"/>
    <p:sldId id="396" r:id="rId14"/>
    <p:sldId id="397" r:id="rId15"/>
    <p:sldId id="391" r:id="rId16"/>
    <p:sldId id="384" r:id="rId17"/>
    <p:sldId id="392" r:id="rId18"/>
    <p:sldId id="398" r:id="rId19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FF0066"/>
    <a:srgbClr val="6600FF"/>
    <a:srgbClr val="1D6DE3"/>
    <a:srgbClr val="FF66CC"/>
    <a:srgbClr val="3399FF"/>
    <a:srgbClr val="7F3FFF"/>
    <a:srgbClr val="44DC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12" autoAdjust="0"/>
    <p:restoredTop sz="86738" autoAdjust="0"/>
  </p:normalViewPr>
  <p:slideViewPr>
    <p:cSldViewPr>
      <p:cViewPr>
        <p:scale>
          <a:sx n="75" d="100"/>
          <a:sy n="75" d="100"/>
        </p:scale>
        <p:origin x="-25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"/>
    </p:cViewPr>
  </p:outlineViewPr>
  <p:notesTextViewPr>
    <p:cViewPr>
      <p:scale>
        <a:sx n="1" d="1"/>
        <a:sy n="1" d="1"/>
      </p:scale>
      <p:origin x="0" y="162"/>
    </p:cViewPr>
  </p:notesTextViewPr>
  <p:notesViewPr>
    <p:cSldViewPr>
      <p:cViewPr varScale="1">
        <p:scale>
          <a:sx n="76" d="100"/>
          <a:sy n="76" d="100"/>
        </p:scale>
        <p:origin x="-2226" y="-96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70B9A0-724D-4687-B85F-D4385B6DD37A}" type="datetimeFigureOut">
              <a:rPr lang="ru-RU"/>
              <a:pPr>
                <a:defRPr/>
              </a:pPr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9BE4F9-C566-4B9C-85EC-6DB2B79115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838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79ADD7-5132-45B4-9886-09830EF76376}" type="datetimeFigureOut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0" tIns="45295" rIns="90590" bIns="4529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590" tIns="45295" rIns="90590" bIns="4529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83E2E0-07DC-40BA-9A45-4BFD46A093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9370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az-Cyrl-AZ" baseline="0" dirty="0" smtClean="0"/>
              <a:t>      </a:t>
            </a:r>
            <a:r>
              <a:rPr lang="az-Cyrl-AZ" dirty="0" smtClean="0"/>
              <a:t>В</a:t>
            </a:r>
            <a:r>
              <a:rPr lang="az-Cyrl-AZ" baseline="0" dirty="0" smtClean="0"/>
              <a:t> муниципальном образовании “Город Березники” образована комиссия по делам несовершеннолетних и защите их прав, которая является постоянно действующим коллегиальным органом.  В состав комиссии входит 16 человек – представители органов и учреждений субъектов системы профилактики безнадзорности и правонарушений несовершеннолетних.</a:t>
            </a:r>
          </a:p>
          <a:p>
            <a:pPr algn="just" eaLnBrk="1" hangingPunct="1">
              <a:spcBef>
                <a:spcPct val="0"/>
              </a:spcBef>
            </a:pPr>
            <a:r>
              <a:rPr lang="az-Cyrl-AZ" baseline="0" dirty="0" smtClean="0"/>
              <a:t>       Для осуществления организационно-планового, документационного, информационно-аналитического, методического и иного обеспечения при администрации города создано структурное подразделение – отдел по обеспечению деятельности Комиссии, штатная численность которого составляет 11 человек.</a:t>
            </a:r>
            <a:endParaRPr lang="az-Cyrl-AZ" dirty="0" smtClean="0"/>
          </a:p>
        </p:txBody>
      </p:sp>
      <p:sp>
        <p:nvSpPr>
          <p:cNvPr id="45059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90" tIns="45295" rIns="90590" bIns="45295" anchor="b"/>
          <a:lstStyle/>
          <a:p>
            <a:pPr algn="r"/>
            <a:fld id="{8797AD85-9D84-4D6E-90DD-33B68E5B09CA}" type="slidenum">
              <a:rPr lang="ru-RU" sz="1200"/>
              <a:pPr algn="r"/>
              <a:t>1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xmlns="" val="389919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 результатам реабилитационной работы с семьями, находящимися в социально опасном положении, в течение 2021 г. сняты с учета 110 семьей (191 несовершеннолетний), при этом 66 семей (60%</a:t>
            </a:r>
            <a:r>
              <a:rPr lang="ru-RU" baseline="0" dirty="0" smtClean="0"/>
              <a:t> от общего количества снятых), в которых воспитывается 105 детей сняты в результате положительной реабилитации (улучшение ситуации в семье, налаживание детско-родительских отношений, снятие несовершеннолетних с учета в органах внутренних дел, исправление, улучшение жилищных условий).</a:t>
            </a:r>
            <a:endParaRPr lang="ru-RU" dirty="0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5F53D9-FE0E-4B28-B3BE-435527B1002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595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 2021 г. продолжено сотрудничество с Пермским благотворительным фондом «Я помогаю детям!». В августе 2021 г. в рамках акции «Помоги пойти учиться!» 97 несовершеннолетних</a:t>
            </a:r>
            <a:r>
              <a:rPr lang="ru-RU" baseline="0" dirty="0" smtClean="0"/>
              <a:t>, состоящих на учете социально опасного положения, получили от фонда канцелярские наборы.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83E2E0-07DC-40BA-9A45-4BFD46A093F3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новому</a:t>
            </a:r>
            <a:r>
              <a:rPr lang="ru-RU" baseline="0" dirty="0" smtClean="0"/>
              <a:t> 2022 г. 242 ребенка учетной категории социально опасного положения получили сладкие подарки, предоставленные благотворительным фондом «Я помогаю детям!»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83E2E0-07DC-40BA-9A45-4BFD46A093F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Согласно мониторингу жестокого обращения с несовершеннолетними  в течение 2021 г. в отдел по обеспечению деятельности комиссии по делам несовершеннолетних и защите их прав муниципального образования «Город Березники» поступило </a:t>
            </a:r>
            <a:r>
              <a:rPr lang="ru-RU" baseline="0" dirty="0" smtClean="0"/>
              <a:t> 50 </a:t>
            </a:r>
            <a:r>
              <a:rPr lang="ru-RU" dirty="0" smtClean="0"/>
              <a:t>обращений в отношении 44 детей. По всем фактам проведены проверки. Возраст пострадавших детей от 0 до 17 лет. По результатам проверок в отношении родителей (законных представителей) возбуждены 41 административное  производство. Кроме того, возбуждены 4 уголовных дела (ст.ст. 115, 116, 117 УК РФ). Дети из семей не изымались.</a:t>
            </a:r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FAD90D-E050-4E25-A28F-E2611C4CE33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459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Согласно мониторингу детской смертности по итогам 2021 года отмечается уменьшение детской смертности, при этом</a:t>
            </a:r>
            <a:r>
              <a:rPr lang="ru-RU" baseline="0" dirty="0" smtClean="0"/>
              <a:t> зарегистрировано 7</a:t>
            </a:r>
            <a:r>
              <a:rPr lang="ru-RU" dirty="0" smtClean="0"/>
              <a:t> случаев гибели несовершеннолетних в результате заболевания. В результате отравления и падения с высоты погибли двое подростков. Несовершеннолетних, погибших в результате преступных действий, нет. </a:t>
            </a:r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D547C0-F021-420F-8CFD-3F5E85AE1E0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174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В 2021 г. значительно </a:t>
            </a:r>
            <a:r>
              <a:rPr lang="ru-RU" baseline="0" dirty="0" smtClean="0"/>
              <a:t>у</a:t>
            </a:r>
            <a:r>
              <a:rPr lang="ru-RU" dirty="0" smtClean="0"/>
              <a:t>величилось количество, так называемых суицидальных попыток, совершенных несовершеннолетними.  Снизился (до 11 лет) возраст детей. В ходе анализа каждой ситуации истинных суицидальных попыток установлено не было.</a:t>
            </a:r>
            <a:r>
              <a:rPr lang="ru-RU" baseline="0" dirty="0" smtClean="0"/>
              <a:t> Все суицидальные попытки заключались в демонстрации определенных действий, фраз и т.д. Значительная часть несовершеннолетних указанной категории на момент совершения действий не стояли на каких-либо профилактических учетах. </a:t>
            </a:r>
            <a:r>
              <a:rPr lang="ru-RU" dirty="0" smtClean="0"/>
              <a:t>Оконченных суицидов не зарегистрировано.  </a:t>
            </a:r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459B7D-D3E0-4894-9591-868BDFA4305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9051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Команда</a:t>
            </a:r>
            <a:r>
              <a:rPr lang="ru-RU" baseline="0" dirty="0" smtClean="0"/>
              <a:t> наставников во главе с координатором и </a:t>
            </a:r>
            <a:r>
              <a:rPr lang="ru-RU" baseline="0" dirty="0" err="1" smtClean="0"/>
              <a:t>тьюторами</a:t>
            </a:r>
            <a:r>
              <a:rPr lang="ru-RU" baseline="0" dirty="0" smtClean="0"/>
              <a:t> воплощают в жизнь краевой проект Наставничество. 9 граждан, жителей г. Березники, имеющих активную жизненную позицию, жизненный потенциал пробуют себя  в роли наставников над несовершеннолетними, вступившими в конфликт  с законом. </a:t>
            </a:r>
            <a:r>
              <a:rPr lang="ru-RU" b="1" baseline="0" dirty="0" smtClean="0"/>
              <a:t>Уверены, что таких неравнодушных людей в городе </a:t>
            </a:r>
            <a:r>
              <a:rPr lang="ru-RU" b="1" baseline="0" dirty="0" smtClean="0"/>
              <a:t>немало</a:t>
            </a:r>
            <a:r>
              <a:rPr lang="ru-RU" b="1" baseline="0" dirty="0" smtClean="0"/>
              <a:t>, и приглашаем их к сотрудничеству! </a:t>
            </a:r>
            <a:r>
              <a:rPr lang="ru-RU" b="1" baseline="0" dirty="0" smtClean="0"/>
              <a:t>По вопросам обращаться к координатору проекта </a:t>
            </a:r>
            <a:r>
              <a:rPr lang="ru-RU" b="1" baseline="0" dirty="0" err="1" smtClean="0"/>
              <a:t>Шамбуровой</a:t>
            </a:r>
            <a:r>
              <a:rPr lang="ru-RU" b="1" baseline="0" dirty="0" smtClean="0"/>
              <a:t> Надежде Викторовне, тел. 23 61 08, в </a:t>
            </a:r>
            <a:r>
              <a:rPr lang="ru-RU" b="1" baseline="0" smtClean="0"/>
              <a:t>будние дни с 09.00 до 17.00.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83E2E0-07DC-40BA-9A45-4BFD46A093F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В течение 2021 г. проведено </a:t>
            </a:r>
            <a:r>
              <a:rPr lang="ru-RU" b="0" dirty="0" smtClean="0"/>
              <a:t>46 заседаний</a:t>
            </a:r>
            <a:r>
              <a:rPr lang="ru-RU" dirty="0" smtClean="0"/>
              <a:t> муниципальной комиссии по делам несовершеннолетних и защите их прав, в том числе </a:t>
            </a:r>
            <a:r>
              <a:rPr lang="ru-RU" b="0" dirty="0" smtClean="0"/>
              <a:t>13 расширенных заседания</a:t>
            </a:r>
            <a:r>
              <a:rPr lang="ru-RU" dirty="0" smtClean="0"/>
              <a:t>, на которых рассмотрено</a:t>
            </a:r>
            <a:r>
              <a:rPr lang="ru-RU" b="0" dirty="0" smtClean="0"/>
              <a:t> 626 тематических и профилактических вопросов, заслушано 156 должностных лиц</a:t>
            </a:r>
            <a:r>
              <a:rPr lang="ru-RU" dirty="0" smtClean="0"/>
              <a:t>, для исполнения руководителям органов и учреждений субъектов системы профилактики безнадзорности и правонарушений несовершеннолетних </a:t>
            </a:r>
            <a:r>
              <a:rPr lang="ru-RU" b="0" dirty="0" smtClean="0"/>
              <a:t>вынесено 107 поручений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70037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В 2021 г. в отдел по обеспечению деятельности муниципальной комиссии по делам несовершеннолетних</a:t>
            </a:r>
            <a:r>
              <a:rPr lang="ru-RU" baseline="0" dirty="0" smtClean="0"/>
              <a:t> и защите их прав</a:t>
            </a:r>
            <a:r>
              <a:rPr lang="ru-RU" dirty="0" smtClean="0"/>
              <a:t> </a:t>
            </a:r>
            <a:r>
              <a:rPr lang="ru-RU" b="0" dirty="0" smtClean="0"/>
              <a:t>поступило на рассмотрение всего 998 административных материалов, из них: 237 материалов в отношении несовершеннолетних, 767 материалов в отношении родителей (законных представителей)</a:t>
            </a:r>
            <a:r>
              <a:rPr lang="ru-RU" dirty="0" smtClean="0"/>
              <a:t>. По результатам рассмотрения административных материалов на заседаниях </a:t>
            </a:r>
            <a:r>
              <a:rPr lang="ru-RU" b="0" dirty="0" smtClean="0"/>
              <a:t>к административной ответственности привлечено 729 родителей (законных представителей), 171 несовершеннолетний.  По различным основаниям прекращены 72 административных протокола.</a:t>
            </a:r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7B4466-BA71-476C-B64D-2E5939A58F0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88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Представлен сравнительный анализ административных  протоколов, рассмотренных на заседаниях комиссии по делам несовершеннолетних</a:t>
            </a:r>
            <a:r>
              <a:rPr lang="ru-RU" baseline="0" dirty="0" smtClean="0"/>
              <a:t> и защите их прав муниципального образования «Город Березники»</a:t>
            </a:r>
            <a:r>
              <a:rPr lang="ru-RU" dirty="0" smtClean="0"/>
              <a:t> в течение 2021 г. В общем отмечается</a:t>
            </a:r>
            <a:r>
              <a:rPr lang="ru-RU" baseline="0" dirty="0" smtClean="0"/>
              <a:t> уменьшение количества рассмотренных в 2021 г. материалов по сравнению с 2020, за исключением ст.61.1. (побои), ст. 20.1 (мелкое хулиганство) по которым произошел рост. </a:t>
            </a:r>
            <a:endParaRPr lang="ru-RU" dirty="0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16B0D-6167-439A-871B-6BCB0085214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582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Из рассмотренных в 2021 г.</a:t>
            </a:r>
            <a:r>
              <a:rPr lang="ru-RU" baseline="0" dirty="0" smtClean="0"/>
              <a:t> 767 протоколов в отношении родителей: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baseline="0" dirty="0" smtClean="0"/>
              <a:t>598 – за ненадлежащее исполнение родительских обязанностей по воспитанию, содержанию детей, защите их прав (оставление детей в опасных условиях, пренебрежение нуждами, пьянство родителей);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baseline="0" dirty="0" smtClean="0"/>
              <a:t> 263 – за неисполнение обязанностей по обучению детей;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baseline="0" dirty="0" smtClean="0"/>
              <a:t> 99 – за появление несовершеннолетних в возрасте до 16 лет в общественном месте в состоянии алкогольного опьянения.</a:t>
            </a:r>
            <a:endParaRPr lang="ru-RU" dirty="0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CF0F1F-58B8-4459-A527-236B7177F79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965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В 2021 г. отмечается уменьшение количества (с 338 до 237) административных протоколов, рассмотренных в отношении несовершеннолетних. При этом значительное уменьшение (на 81,6%) связано с тем, что в 2020 г. родители</a:t>
            </a:r>
            <a:r>
              <a:rPr lang="ru-RU" baseline="0" dirty="0" smtClean="0"/>
              <a:t> (законные представители) и несовершеннолетние привлекались по ст.20.6.1</a:t>
            </a:r>
            <a:r>
              <a:rPr lang="ru-RU" dirty="0" smtClean="0"/>
              <a:t> </a:t>
            </a:r>
            <a:r>
              <a:rPr lang="ru-RU" dirty="0" err="1" smtClean="0"/>
              <a:t>КоАП</a:t>
            </a:r>
            <a:r>
              <a:rPr lang="ru-RU" dirty="0" smtClean="0"/>
              <a:t> РФ (за нарушение ограничительных мер в период угрозы распространения новой </a:t>
            </a:r>
            <a:r>
              <a:rPr lang="ru-RU" dirty="0" err="1" smtClean="0"/>
              <a:t>коронавирусной</a:t>
            </a:r>
            <a:r>
              <a:rPr lang="ru-RU" baseline="0" dirty="0" smtClean="0"/>
              <a:t> инфекции).</a:t>
            </a:r>
            <a:endParaRPr lang="ru-RU" b="1" dirty="0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A2AACF-2AAB-4BDB-89FD-93694E6C1FB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733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В 2021 г. отмечен</a:t>
            </a:r>
            <a:r>
              <a:rPr lang="ru-RU" b="1" dirty="0" smtClean="0"/>
              <a:t> </a:t>
            </a:r>
            <a:r>
              <a:rPr lang="ru-RU" b="0" dirty="0" smtClean="0"/>
              <a:t>рост подростковой преступности</a:t>
            </a:r>
            <a:r>
              <a:rPr lang="ru-RU" dirty="0" smtClean="0"/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dirty="0" smtClean="0"/>
              <a:t>по количеству совершенных преступлений – на 43,5%,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dirty="0" smtClean="0"/>
              <a:t>по количеству лиц, совершивших преступления – 47,4%.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Преступлений, совершенных подростками в группах, не зарегистрировано. Один несовершеннолетний совершил преступление в состоянии алкогольного опьянения.</a:t>
            </a:r>
          </a:p>
          <a:p>
            <a:pPr algn="just"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4B5A82-E7F0-45DA-BCC1-E79C14E8D3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745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При</a:t>
            </a:r>
            <a:r>
              <a:rPr lang="ru-RU" baseline="0" dirty="0" smtClean="0"/>
              <a:t> комиссии по делам несовершеннолетних и защите их прав организована и работает межведомственная локальная рабочая группа, в состав которой входят представители органов и учреждений субъектов системы профилактики безнадзорности и правонарушений несовершеннолетних, на заседаниях которой рассматриваются все поступающие информации о детском и семейном неблагополучии. В течение</a:t>
            </a:r>
            <a:r>
              <a:rPr lang="ru-RU" dirty="0" smtClean="0"/>
              <a:t> 2021 года проведено всего 24 заседания межведомственной локальной рабочей группы, на которых рассмотрены 662 информации о неблагополучии семей, детей, из них:</a:t>
            </a:r>
            <a:r>
              <a:rPr lang="ru-RU" b="1" dirty="0" smtClean="0"/>
              <a:t> </a:t>
            </a:r>
            <a:r>
              <a:rPr lang="ru-RU" b="0" dirty="0" smtClean="0"/>
              <a:t>334 – по вопросам разработки индивидуальных программ реабилитации семей.</a:t>
            </a:r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6F1B5-04CB-45EF-A77F-E4373A00E8B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7945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В течение 2021 г. на межведомственный учет детей и семей, находящихся в социально опасном положении поставлено 126 семей, в которых воспитывается 200 детей.</a:t>
            </a:r>
            <a:r>
              <a:rPr lang="ru-RU" b="1" dirty="0" smtClean="0"/>
              <a:t> </a:t>
            </a:r>
            <a:r>
              <a:rPr lang="ru-RU" b="0" dirty="0" smtClean="0"/>
              <a:t>В</a:t>
            </a:r>
            <a:r>
              <a:rPr lang="ru-RU" b="0" baseline="0" dirty="0" smtClean="0"/>
              <a:t> текущем году  индивидуальными программами реабилитации охвачены 525 несовершеннолетних из 301 семьи. </a:t>
            </a:r>
            <a:r>
              <a:rPr lang="ru-RU" dirty="0" smtClean="0"/>
              <a:t>На 01.01.2022 на указанном</a:t>
            </a:r>
            <a:r>
              <a:rPr lang="ru-RU" baseline="0" dirty="0" smtClean="0"/>
              <a:t> межведомственном учете состоит 191 семья, 334 ребенка, что на 2,7% больше 2020 г. </a:t>
            </a:r>
            <a:endParaRPr lang="ru-RU" dirty="0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3811AA-8559-4E69-AE91-D667DCCB361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70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8ACD-F323-4EB4-8AB4-FEB667873B95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C1189-459A-4D68-8DA6-A61A7468B5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8487-0422-486C-B367-8C5A3FF273E8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BC25-D423-4E7E-A85E-8C637A59CC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003E-B769-41F8-AE6F-99A100151C34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68E42-A8AD-4FAF-95D6-EF3F62306D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EDEF-204F-4B3B-900C-C17B0D26F338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C10E-007A-4354-B66A-0BFA3068C3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E9C5A-8A72-462E-87AE-4089E7A99F90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D8EB2-5D32-4003-95DA-B6520F0378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9FDC-EC97-4C96-979C-059760799B4E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4D560-79B9-4685-9F1C-5768F4FC39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4C0D2-A60A-4FD9-8DB5-2CE9F861152A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EA16-EB80-42DD-B1FB-F40FAB4438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639B-0476-4F55-9B01-E00A1FE85572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A805-A422-4DBE-BDE6-0B0C998F25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ED0D8-110C-407E-BD03-4F53740ECC14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D455-F39D-435E-87E5-BDF0165EA3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7B720-A25E-4A3B-BE84-B7EC6CBB7780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E4045-6E56-4CC7-B6D1-8AA2D697E7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4330E-DA68-4E83-BE60-BFB57A0F4DF5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EDA6-A863-46C7-B05A-006E20B7A7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A24B-D527-48FB-8F0A-8049F96820BC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35CAD-B009-439A-A47F-22A17E440E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1631-CDFD-4398-A1A5-D67830F30EE0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EB4DE-D07E-44F8-B807-AD946E31DA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51C7-8DD6-43EF-9178-A09F72D0C8CC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7C1B-AE71-4FC8-A3BA-DF4F93DB05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4ED36-D824-42CC-BD4C-824B1D4781C1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161F7-FE79-4D45-BD63-6873AE6F62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87126-4EE6-4EAB-8E96-2A252FE170FE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FBFB2-A2B7-4608-8FAB-A8EFC0DF33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9161-6228-4AFB-933D-57F349F433D5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497C-FB47-4FA1-AD74-5C4D352BAD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4ADF-AB71-4042-A341-0EDBE9DC3D3A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BB3F-4E9F-440B-B5A6-4CC8A9B182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E7EAF-E520-4441-AA87-8513FF6FA232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6C22-4D0F-4B84-AC98-F6FAC22536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2346E-7678-49BD-AD15-2475AF18C882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4CAB-A35F-470C-81FE-2A6B6B9048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976F-D9BC-49AC-B57A-D5985B8901DD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CEA64-0D17-47E5-A1DE-0068E03642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98F2-0F6B-4E8E-AE59-1FFE0B602B90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C78C-5004-4DE9-B55C-F96BBA3FF5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5F1B4-1EE9-479A-93C2-A7FFA47DDB9A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8CE64-A884-49EE-9B34-D8E2D9B633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B8374-41B9-428C-8E6C-93263F8F2160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4FEFF-7212-4E00-86D8-43D6FFE81A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F79F6-54E4-4D35-B285-D16073E4B105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5209-B9B7-4F20-94D4-524730A26F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8969-F37F-430F-9002-E9021FF69C1F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B1443-A7FA-4B21-ACB8-9A56E73606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3BBE8-AC59-4517-AD87-0C46554F9DBF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61BF6-6748-43F9-A5E3-671D1A9575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897D-A665-4E33-AD9D-4CBE63706EBC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8EB5-A20A-488E-964F-518E54BFA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7DD60-BA6E-487B-B97C-8E9576413409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089C5-559F-46E4-A0FA-7FFC5353B3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C066F-D012-4DA0-A636-817822BE7F78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AB0EB-023E-43B2-96A3-58482D0165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B141A-011F-44F5-BF17-A222A06515F5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E5B89-C440-43F4-8639-E61B15EBE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69F2C-BC78-4DF9-8C42-74A2D12952EB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1583-1967-4E18-9699-BC9277B8C6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B6B7E-FF1A-43A6-BED4-61209A2E55AA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90912-9EC6-487B-968E-2D77FF1F76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2558-FC0C-4B53-A5AB-C7B80432D06B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22CB-E579-4613-A768-0CDFC6CD11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B765-E6C9-4B86-A023-F62212249B46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C5C8B-A835-403F-B0BD-3E7D1BE621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35291-5CE8-44ED-9782-B53E78ED9A8B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66F70-23C2-4291-B774-D096AAE68A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7" name="Picture 125" descr="Рисунок1"/>
          <p:cNvPicPr>
            <a:picLocks noChangeAspect="1" noChangeArrowheads="1"/>
          </p:cNvPicPr>
          <p:nvPr/>
        </p:nvPicPr>
        <p:blipFill>
          <a:blip r:embed="rId16">
            <a:lum bright="62000" contrast="-58000"/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8" name="Picture 124" descr="Рисунок1"/>
          <p:cNvPicPr>
            <a:picLocks noChangeAspect="1" noChangeArrowheads="1"/>
          </p:cNvPicPr>
          <p:nvPr/>
        </p:nvPicPr>
        <p:blipFill>
          <a:blip r:embed="rId16">
            <a:lum bright="42000" contrast="-38000"/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9" name="Picture 68" descr="Рисунок1"/>
          <p:cNvPicPr>
            <a:picLocks noChangeAspect="1" noChangeArrowheads="1"/>
          </p:cNvPicPr>
          <p:nvPr/>
        </p:nvPicPr>
        <p:blipFill>
          <a:blip r:embed="rId16">
            <a:lum bright="22000" contrast="-16000"/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B4C2D7-38FA-4F63-9A8A-4ADC4ECEDD48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3388" y="62245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41969D"/>
                </a:solidFill>
                <a:latin typeface="Modern No. 20" pitchFamily="18" charset="0"/>
                <a:cs typeface="+mn-cs"/>
              </a:defRPr>
            </a:lvl1pPr>
          </a:lstStyle>
          <a:p>
            <a:pPr>
              <a:defRPr/>
            </a:pPr>
            <a:fld id="{7016740C-6120-455B-A5AD-FD6674E1A1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1285" name="Object 261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p:oleObj spid="_x0000_s1292" name="CorelDRAW" r:id="rId17" imgW="3520800" imgH="4203360" progId="">
              <p:embed/>
            </p:oleObj>
          </a:graphicData>
        </a:graphic>
      </p:graphicFrame>
      <p:pic>
        <p:nvPicPr>
          <p:cNvPr id="1293" name="Picture 123" descr="Рисунок2"/>
          <p:cNvPicPr>
            <a:picLocks noChangeAspect="1" noChangeArrowheads="1"/>
          </p:cNvPicPr>
          <p:nvPr/>
        </p:nvPicPr>
        <p:blipFill>
          <a:blip r:embed="rId18">
            <a:lum bright="78000" contrast="-82000"/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ADB404-7288-4C0F-8D52-A8F8B4EA3A17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B7D5E1-8086-4D61-BA7F-A0EE9ABEDA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81C4B2-E938-483A-911E-06ECFD43CA6A}" type="datetime1">
              <a:rPr lang="ru-RU"/>
              <a:pPr>
                <a:defRPr/>
              </a:pPr>
              <a:t>08.02.2022</a:t>
            </a:fld>
            <a:endParaRPr lang="ru-RU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C2A2B-7DAA-4F58-BDEB-F78884B66D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314" name="Picture 5" descr="Рисунок1"/>
          <p:cNvPicPr>
            <a:picLocks noChangeAspect="1" noChangeArrowheads="1"/>
          </p:cNvPicPr>
          <p:nvPr/>
        </p:nvPicPr>
        <p:blipFill>
          <a:blip r:embed="rId14">
            <a:lum bright="80000" contrast="-78000"/>
          </a:blip>
          <a:srcRect/>
          <a:stretch>
            <a:fillRect/>
          </a:stretch>
        </p:blipFill>
        <p:spPr bwMode="auto">
          <a:xfrm rot="245331">
            <a:off x="2268538" y="1268413"/>
            <a:ext cx="46513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09" name="Object 261"/>
          <p:cNvGraphicFramePr>
            <a:graphicFrameLocks noChangeAspect="1"/>
          </p:cNvGraphicFramePr>
          <p:nvPr/>
        </p:nvGraphicFramePr>
        <p:xfrm>
          <a:off x="63500" y="0"/>
          <a:ext cx="736600" cy="938213"/>
        </p:xfrm>
        <a:graphic>
          <a:graphicData uri="http://schemas.openxmlformats.org/presentationml/2006/ole">
            <p:oleObj spid="_x0000_s2316" name="CorelDRAW" r:id="rId15" imgW="3520800" imgH="4203360" progId="">
              <p:embed/>
            </p:oleObj>
          </a:graphicData>
        </a:graphic>
      </p:graphicFrame>
      <p:pic>
        <p:nvPicPr>
          <p:cNvPr id="2315" name="Picture 7" descr="герб"/>
          <p:cNvPicPr>
            <a:picLocks noChangeAspect="1" noChangeArrowheads="1"/>
          </p:cNvPicPr>
          <p:nvPr/>
        </p:nvPicPr>
        <p:blipFill>
          <a:blip r:embed="rId16">
            <a:lum bright="82000" contrast="-58000"/>
          </a:blip>
          <a:srcRect l="67769" t="2353" r="3287" b="72090"/>
          <a:stretch>
            <a:fillRect/>
          </a:stretch>
        </p:blipFill>
        <p:spPr bwMode="auto">
          <a:xfrm>
            <a:off x="5580063" y="1341438"/>
            <a:ext cx="1077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_____Microsoft_Office_Excel_97-200310.xls"/><Relationship Id="rId4" Type="http://schemas.openxmlformats.org/officeDocument/2006/relationships/oleObject" Target="../embeddings/_____Microsoft_Office_Excel_97-20039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Microsoft_Office_Excel_97-20031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5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6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7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8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14313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539750" y="1714500"/>
            <a:ext cx="8134350" cy="4738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ДЕЯТЕЛЬНОСТИ КОМИССИИ ПО ДЕЛАМ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НЕСОВЕРШЕННОЛЕТНИХ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ЗАЩИТЕ ИХ ПРАВ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«ГОРОД БЕРЕЗНИКИ»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2021 год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Bookman Old Style" pitchFamily="18" charset="0"/>
              </a:rPr>
              <a:t/>
            </a:r>
            <a:br>
              <a:rPr lang="ru-RU" sz="1200" b="1" dirty="0" smtClean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                                                                 </a:t>
            </a:r>
            <a:br>
              <a:rPr lang="ru-RU" sz="1200" b="1" i="1" dirty="0" smtClean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                                                                                          </a:t>
            </a:r>
            <a:r>
              <a:rPr lang="ru-RU" sz="1200" b="1" i="1" dirty="0" smtClean="0"/>
              <a:t>Заместитель председателя комиссии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                             по делам несовершеннолетних  и 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                                 защите их прав муниципального  					            образования «Город Березники»  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b="1" i="1" dirty="0" smtClean="0"/>
              <a:t>                                                                                                                                                           Я.С. </a:t>
            </a:r>
            <a:r>
              <a:rPr lang="ru-RU" sz="1200" b="1" i="1" dirty="0" err="1" smtClean="0"/>
              <a:t>Видякова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b="1" i="1" dirty="0" smtClean="0">
                <a:latin typeface="Bookman Old Style" pitchFamily="18" charset="0"/>
              </a:rPr>
              <a:t/>
            </a:r>
            <a:br>
              <a:rPr lang="ru-RU" sz="1200" b="1" i="1" dirty="0" smtClean="0">
                <a:latin typeface="Bookman Old Style" pitchFamily="18" charset="0"/>
              </a:rPr>
            </a:br>
            <a:endParaRPr lang="ru-RU" sz="1200" b="1" i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88" name="Object 24"/>
          <p:cNvGraphicFramePr>
            <a:graphicFrameLocks noGrp="1"/>
          </p:cNvGraphicFramePr>
          <p:nvPr>
            <p:ph sz="half" idx="1"/>
          </p:nvPr>
        </p:nvGraphicFramePr>
        <p:xfrm>
          <a:off x="382588" y="1379538"/>
          <a:ext cx="4119562" cy="4532312"/>
        </p:xfrm>
        <a:graphic>
          <a:graphicData uri="http://schemas.openxmlformats.org/presentationml/2006/ole">
            <p:oleObj spid="_x0000_s81922" name="Worksheet" r:id="rId4" imgW="3990944" imgH="4391010" progId="Excel.Sheet.8">
              <p:embed/>
            </p:oleObj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01122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Результаты проведения реабилитационной работы с семьями, состоящими на межведомственном учете семей, детей, находящихся в социально опасном положении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2489" name="Object 25"/>
          <p:cNvGraphicFramePr>
            <a:graphicFrameLocks noGrp="1"/>
          </p:cNvGraphicFramePr>
          <p:nvPr>
            <p:ph sz="half" idx="2"/>
          </p:nvPr>
        </p:nvGraphicFramePr>
        <p:xfrm>
          <a:off x="4603750" y="1423988"/>
          <a:ext cx="3881438" cy="4641850"/>
        </p:xfrm>
        <a:graphic>
          <a:graphicData uri="http://schemas.openxmlformats.org/presentationml/2006/ole">
            <p:oleObj spid="_x0000_s81923" name="Worksheet" r:id="rId5" imgW="3990944" imgH="4771980" progId="Excel.Sheet.8">
              <p:embed/>
            </p:oleObj>
          </a:graphicData>
        </a:graphic>
      </p:graphicFrame>
      <p:sp>
        <p:nvSpPr>
          <p:cNvPr id="624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Сотрудничество с благотворительными фондами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E5B89-C440-43F4-8639-E61B15EBED3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79874" name="Picture 2" descr="C:\Users\Rasputina_M\Desktop\фотоотчеты\1 сент 2021\позже отчета\IMG_20210922_1748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64108" cy="4485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9875" name="Picture 3" descr="C:\Users\Rasputina_M\Desktop\фотоотчеты\2022\нг\IMG_32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8829" y="2071678"/>
            <a:ext cx="4407971" cy="3305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Сотрудничество с благотворительными фондами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E5B89-C440-43F4-8639-E61B15EBED3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80898" name="Picture 2" descr="C:\Users\Rasputina_M\Desktop\фотоотчеты\2022\нг\IMG_20211224_1127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0899" name="Picture 3" descr="C:\Users\Rasputina_M\Desktop\фотоотчеты\2022\нг\IMG_32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8829" y="2071678"/>
            <a:ext cx="4407971" cy="3305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6" name="Заголовок 1"/>
          <p:cNvSpPr>
            <a:spLocks noGrp="1"/>
          </p:cNvSpPr>
          <p:nvPr>
            <p:ph type="title"/>
          </p:nvPr>
        </p:nvSpPr>
        <p:spPr bwMode="auto">
          <a:xfrm>
            <a:off x="571472" y="274638"/>
            <a:ext cx="8115328" cy="58259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Факты жестокого обращения с несовершеннолетними </a:t>
            </a:r>
          </a:p>
        </p:txBody>
      </p:sp>
      <p:graphicFrame>
        <p:nvGraphicFramePr>
          <p:cNvPr id="64525" name="Object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5828804"/>
              </p:ext>
            </p:extLst>
          </p:nvPr>
        </p:nvGraphicFramePr>
        <p:xfrm>
          <a:off x="479425" y="838200"/>
          <a:ext cx="7916863" cy="5118100"/>
        </p:xfrm>
        <a:graphic>
          <a:graphicData uri="http://schemas.openxmlformats.org/presentationml/2006/ole">
            <p:oleObj spid="_x0000_s64532" name="Лист" r:id="rId4" imgW="8162877" imgH="5276880" progId="Excel.Sheet.8">
              <p:embed/>
            </p:oleObj>
          </a:graphicData>
        </a:graphic>
      </p:graphicFrame>
      <p:sp>
        <p:nvSpPr>
          <p:cNvPr id="64527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17497"/>
            <a:ext cx="8229600" cy="7969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  <a:t>Сравнительный анализ </a:t>
            </a:r>
            <a:b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  <a:t>фактов детской смертности </a:t>
            </a:r>
            <a:endParaRPr lang="ru-RU" sz="2000" dirty="0" smtClean="0"/>
          </a:p>
        </p:txBody>
      </p:sp>
      <p:sp>
        <p:nvSpPr>
          <p:cNvPr id="665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7938390"/>
              </p:ext>
            </p:extLst>
          </p:nvPr>
        </p:nvGraphicFramePr>
        <p:xfrm>
          <a:off x="1571604" y="1571612"/>
          <a:ext cx="6029326" cy="3042920"/>
        </p:xfrm>
        <a:graphic>
          <a:graphicData uri="http://schemas.openxmlformats.org/drawingml/2006/table">
            <a:tbl>
              <a:tblPr/>
              <a:tblGrid>
                <a:gridCol w="2993581"/>
                <a:gridCol w="1077430"/>
                <a:gridCol w="1077430"/>
                <a:gridCol w="880885"/>
              </a:tblGrid>
              <a:tr h="260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месяцев </a:t>
                      </a: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месяцев </a:t>
                      </a: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+/-%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Зарегистрировано </a:t>
                      </a: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фактов гибели детей, всего: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результате заболевания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-42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результате неестественных причин: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пожара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-100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утопления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убийства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суицида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ДТП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отравления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падение с высоты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4"/>
          <p:cNvSpPr>
            <a:spLocks noGrp="1"/>
          </p:cNvSpPr>
          <p:nvPr>
            <p:ph type="title"/>
          </p:nvPr>
        </p:nvSpPr>
        <p:spPr>
          <a:xfrm>
            <a:off x="971550" y="260350"/>
            <a:ext cx="7416800" cy="4318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суицидальных попыток</a:t>
            </a:r>
          </a:p>
        </p:txBody>
      </p:sp>
      <p:sp>
        <p:nvSpPr>
          <p:cNvPr id="686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86563" y="6381750"/>
            <a:ext cx="2133600" cy="47625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8611" name="Rectangle 1"/>
          <p:cNvSpPr>
            <a:spLocks noChangeArrowheads="1"/>
          </p:cNvSpPr>
          <p:nvPr/>
        </p:nvSpPr>
        <p:spPr bwMode="auto">
          <a:xfrm>
            <a:off x="0" y="7143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8675" name="Group 67"/>
          <p:cNvGraphicFramePr>
            <a:graphicFrameLocks noGrp="1"/>
          </p:cNvGraphicFramePr>
          <p:nvPr/>
        </p:nvGraphicFramePr>
        <p:xfrm>
          <a:off x="1619250" y="836613"/>
          <a:ext cx="6192838" cy="5423536"/>
        </p:xfrm>
        <a:graphic>
          <a:graphicData uri="http://schemas.openxmlformats.org/drawingml/2006/table">
            <a:tbl>
              <a:tblPr/>
              <a:tblGrid>
                <a:gridCol w="2033588"/>
                <a:gridCol w="2197100"/>
                <a:gridCol w="196215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 2020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месяцев 2021 г.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попыток / суицидов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7/0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15/0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(лет)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11-17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Девушки / юноши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7/0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15/0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Школьники / учащиеся техникумов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5/1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/у,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15/0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Способ: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нанесение резаных ран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медикаментозное отравление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газом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уксусом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выпрыгнула из окна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                 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 совершения попыток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демонстративное поведение, эмоциональная неустойчивость подростков, ссоры с друзьями, конфликты в семье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Категория учёта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 – 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риска – 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 – 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 – 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риска –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СОП –2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Статус семьи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полная –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неполная – 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попечения родителей – 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полная – 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неполная – 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отчимом – 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приёмная – 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Наставничество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EEDA6-A863-46C7-B05A-006E20B7A784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71612"/>
            <a:ext cx="681425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00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28596" y="274638"/>
            <a:ext cx="8175654" cy="10826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Заседания комиссии по делам несовершеннолетних и защите их прав муниципального образования «Город Березники»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82" name="Text Box 6"/>
          <p:cNvSpPr txBox="1">
            <a:spLocks noGrp="1" noChangeArrowheads="1"/>
          </p:cNvSpPr>
          <p:nvPr>
            <p:ph type="body" sz="half" idx="4294967295"/>
          </p:nvPr>
        </p:nvSpPr>
        <p:spPr bwMode="auto">
          <a:xfrm>
            <a:off x="0" y="1628775"/>
            <a:ext cx="4038600" cy="4525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4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Tahoma" pitchFamily="34" charset="0"/>
            </a:endParaRPr>
          </a:p>
        </p:txBody>
      </p:sp>
      <p:graphicFrame>
        <p:nvGraphicFramePr>
          <p:cNvPr id="46099" name="Objec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38432172"/>
              </p:ext>
            </p:extLst>
          </p:nvPr>
        </p:nvGraphicFramePr>
        <p:xfrm>
          <a:off x="214282" y="1714488"/>
          <a:ext cx="8643998" cy="2921012"/>
        </p:xfrm>
        <a:graphic>
          <a:graphicData uri="http://schemas.openxmlformats.org/presentationml/2006/ole">
            <p:oleObj spid="_x0000_s46106" name="Worksheet" r:id="rId4" imgW="8058275" imgH="283835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56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Применение административной практики</a:t>
            </a:r>
          </a:p>
        </p:txBody>
      </p:sp>
      <p:graphicFrame>
        <p:nvGraphicFramePr>
          <p:cNvPr id="48154" name="Object 2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75121204"/>
              </p:ext>
            </p:extLst>
          </p:nvPr>
        </p:nvGraphicFramePr>
        <p:xfrm>
          <a:off x="4735513" y="927100"/>
          <a:ext cx="4014787" cy="5295900"/>
        </p:xfrm>
        <a:graphic>
          <a:graphicData uri="http://schemas.openxmlformats.org/presentationml/2006/ole">
            <p:oleObj spid="_x0000_s48168" name="Worksheet" r:id="rId4" imgW="3762436" imgH="4962459" progId="Excel.Sheet.8">
              <p:embed/>
            </p:oleObj>
          </a:graphicData>
        </a:graphic>
      </p:graphicFrame>
      <p:graphicFrame>
        <p:nvGraphicFramePr>
          <p:cNvPr id="48155" name="Object 2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598071050"/>
              </p:ext>
            </p:extLst>
          </p:nvPr>
        </p:nvGraphicFramePr>
        <p:xfrm>
          <a:off x="304800" y="992188"/>
          <a:ext cx="4178300" cy="4810125"/>
        </p:xfrm>
        <a:graphic>
          <a:graphicData uri="http://schemas.openxmlformats.org/presentationml/2006/ole">
            <p:oleObj spid="_x0000_s48169" name="Worksheet" r:id="rId5" imgW="4476699" imgH="5153032" progId="Excel.Sheet.8">
              <p:embed/>
            </p:oleObj>
          </a:graphicData>
        </a:graphic>
      </p:graphicFrame>
      <p:sp>
        <p:nvSpPr>
          <p:cNvPr id="4815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Сравнительный анализ  административных материалов, </a:t>
            </a:r>
            <a:b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рассмотренных на заседаниях комиссии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01CE19-3213-45D5-8782-C07EC0D3EC9A}" type="slidenum">
              <a:rPr lang="ru-RU" smtClean="0">
                <a:latin typeface="Modern No. 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1154009"/>
              </p:ext>
            </p:extLst>
          </p:nvPr>
        </p:nvGraphicFramePr>
        <p:xfrm>
          <a:off x="571472" y="785794"/>
          <a:ext cx="8352928" cy="5726854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691157"/>
                <a:gridCol w="1217413"/>
                <a:gridCol w="1217413"/>
                <a:gridCol w="1226945"/>
              </a:tblGrid>
              <a:tr h="571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АППГ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месяцев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+/- 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0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административных материалов (всего):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-36,5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5.35 ч.1 и ч.2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-37,7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9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20.22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-17,5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6.10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-18,8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2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20.20, 20.21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6.1.1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+ 57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6.24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-100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6.9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-20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7.17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-83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7.27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ст. 20.1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+75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71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в области дорожного движения (глава 12 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КоАП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-8,6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6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по статьям Закона ПК от 06.04.2015 №460-ПК «Об административных правонарушениях»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-54,5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Прочие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правонарушения (ст. 20.6.1 ч. 1, ст.19.15, ст. 19.16)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-75,2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1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07375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Рассмотрение административных дел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отношении родителей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2240" name="Object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3912479"/>
              </p:ext>
            </p:extLst>
          </p:nvPr>
        </p:nvGraphicFramePr>
        <p:xfrm>
          <a:off x="1003300" y="1663700"/>
          <a:ext cx="7188200" cy="3567113"/>
        </p:xfrm>
        <a:graphic>
          <a:graphicData uri="http://schemas.openxmlformats.org/presentationml/2006/ole">
            <p:oleObj spid="_x0000_s52248" name="Worksheet" r:id="rId4" imgW="7810624" imgH="387666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1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административных дел </a:t>
            </a:r>
            <a:b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отношении несовершеннолетних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9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4290" name="Object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27735461"/>
              </p:ext>
            </p:extLst>
          </p:nvPr>
        </p:nvGraphicFramePr>
        <p:xfrm>
          <a:off x="431800" y="1258888"/>
          <a:ext cx="8293100" cy="3629025"/>
        </p:xfrm>
        <a:graphic>
          <a:graphicData uri="http://schemas.openxmlformats.org/presentationml/2006/ole">
            <p:oleObj spid="_x0000_s54298" name="Worksheet" r:id="rId4" imgW="8077245" imgH="353376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7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07375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Мониторинг подростковой преступности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3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6336" name="Object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1463855"/>
              </p:ext>
            </p:extLst>
          </p:nvPr>
        </p:nvGraphicFramePr>
        <p:xfrm>
          <a:off x="762000" y="863600"/>
          <a:ext cx="7772400" cy="4633913"/>
        </p:xfrm>
        <a:graphic>
          <a:graphicData uri="http://schemas.openxmlformats.org/presentationml/2006/ole">
            <p:oleObj spid="_x0000_s56344" name="Worksheet" r:id="rId4" imgW="8324957" imgH="49626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3" name="Заголовок 7"/>
          <p:cNvSpPr>
            <a:spLocks noGrp="1"/>
          </p:cNvSpPr>
          <p:nvPr>
            <p:ph type="title"/>
          </p:nvPr>
        </p:nvSpPr>
        <p:spPr bwMode="auto">
          <a:xfrm>
            <a:off x="428596" y="274638"/>
            <a:ext cx="8258204" cy="1368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Проведено 24 заседаний межведомственной локальной рабочей группы при муниципальной комиссии по делам несовершеннолетних и защите их прав, рассмотрено 662 информаций о детском и семейном неблагополучии</a:t>
            </a:r>
          </a:p>
        </p:txBody>
      </p:sp>
      <p:sp>
        <p:nvSpPr>
          <p:cNvPr id="5838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8382" name="Object 14"/>
          <p:cNvGraphicFramePr>
            <a:graphicFrameLocks noGrp="1"/>
          </p:cNvGraphicFramePr>
          <p:nvPr>
            <p:ph sz="half" idx="1"/>
          </p:nvPr>
        </p:nvGraphicFramePr>
        <p:xfrm>
          <a:off x="417513" y="1643063"/>
          <a:ext cx="8491537" cy="4341812"/>
        </p:xfrm>
        <a:graphic>
          <a:graphicData uri="http://schemas.openxmlformats.org/presentationml/2006/ole">
            <p:oleObj spid="_x0000_s79874" name="Worksheet" r:id="rId4" imgW="8420044" imgH="430542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течение  2021 года на межведомственный учет семей, детей, находящихся в социально опасном положении, поставлено  </a:t>
            </a:r>
            <a:br>
              <a:rPr lang="ru-RU" sz="20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126 семей, в них  200 детей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429" name="Object 13"/>
          <p:cNvGraphicFramePr>
            <a:graphicFrameLocks noGrp="1"/>
          </p:cNvGraphicFramePr>
          <p:nvPr>
            <p:ph idx="1"/>
          </p:nvPr>
        </p:nvGraphicFramePr>
        <p:xfrm>
          <a:off x="417513" y="1852613"/>
          <a:ext cx="8320087" cy="3946525"/>
        </p:xfrm>
        <a:graphic>
          <a:graphicData uri="http://schemas.openxmlformats.org/presentationml/2006/ole">
            <p:oleObj spid="_x0000_s80898" name="Worksheet" r:id="rId4" imgW="8153423" imgH="386721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13433</TotalTime>
  <Words>1519</Words>
  <Application>Microsoft Office PowerPoint</Application>
  <PresentationFormat>Экран (4:3)</PresentationFormat>
  <Paragraphs>221</Paragraphs>
  <Slides>16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Тема1</vt:lpstr>
      <vt:lpstr>1_Оформление по умолчанию</vt:lpstr>
      <vt:lpstr>2_Оформление по умолчанию</vt:lpstr>
      <vt:lpstr>CorelDRAW</vt:lpstr>
      <vt:lpstr>Worksheet</vt:lpstr>
      <vt:lpstr>Лист</vt:lpstr>
      <vt:lpstr> ОТЧЕТ  О ДЕЯТЕЛЬНОСТИ КОМИССИИ ПО ДЕЛАМ  НЕСОВЕРШЕННОЛЕТНИХ  И ЗАЩИТЕ ИХ ПРАВ  МУНИЦИПАЛЬНОГО ОБРАЗОВАНИЯ  «ГОРОД БЕРЕЗНИКИ» за 2021 год                                                                                                                                                               Заместитель председателя комиссии                                                                                                      по делам несовершеннолетних  и                                                                                                           защите их прав муниципального                   образования «Город Березники»                                                                                                                                                              Я.С. Видякова  </vt:lpstr>
      <vt:lpstr>Заседания комиссии по делам несовершеннолетних и защите их прав муниципального образования «Город Березники»  </vt:lpstr>
      <vt:lpstr>Применение административной практики</vt:lpstr>
      <vt:lpstr>Сравнительный анализ  административных материалов,  рассмотренных на заседаниях комиссии</vt:lpstr>
      <vt:lpstr>Рассмотрение административных дел  в отношении родителей  </vt:lpstr>
      <vt:lpstr>Рассмотрение административных дел  в отношении несовершеннолетних</vt:lpstr>
      <vt:lpstr>Мониторинг подростковой преступности </vt:lpstr>
      <vt:lpstr>Проведено 24 заседаний межведомственной локальной рабочей группы при муниципальной комиссии по делам несовершеннолетних и защите их прав, рассмотрено 662 информаций о детском и семейном неблагополучии</vt:lpstr>
      <vt:lpstr>В течение  2021 года на межведомственный учет семей, детей, находящихся в социально опасном положении, поставлено   126 семей, в них  200 детей</vt:lpstr>
      <vt:lpstr>Результаты проведения реабилитационной работы с семьями, состоящими на межведомственном учете семей, детей, находящихся в социально опасном положении </vt:lpstr>
      <vt:lpstr> Сотрудничество с благотворительными фондами</vt:lpstr>
      <vt:lpstr> Сотрудничество с благотворительными фондами</vt:lpstr>
      <vt:lpstr>Факты жестокого обращения с несовершеннолетними </vt:lpstr>
      <vt:lpstr>Сравнительный анализ  фактов детской смертности </vt:lpstr>
      <vt:lpstr>Сравнительный анализ суицидальных попыток</vt:lpstr>
      <vt:lpstr>Наставничество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работе отдела (комиссии)  по делам несовершеннолетних  и защите их прав  администрации города Березники  за 4 квартал 2011г. и за 2011г.                                                              Заведующий отделом                                                                                       Конюкова Е.В.                                                                                                                                 16.03.2012г.  г.Березники</dc:title>
  <dc:creator>Админ</dc:creator>
  <cp:lastModifiedBy>Конюкова Екатерина Васильевна</cp:lastModifiedBy>
  <cp:revision>786</cp:revision>
  <cp:lastPrinted>2015-02-13T03:11:48Z</cp:lastPrinted>
  <dcterms:created xsi:type="dcterms:W3CDTF">2012-03-13T04:12:20Z</dcterms:created>
  <dcterms:modified xsi:type="dcterms:W3CDTF">2022-02-08T05:30:56Z</dcterms:modified>
</cp:coreProperties>
</file>