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63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0" r:id="rId12"/>
    <p:sldId id="296" r:id="rId13"/>
    <p:sldId id="297" r:id="rId14"/>
    <p:sldId id="271" r:id="rId15"/>
    <p:sldId id="272" r:id="rId16"/>
    <p:sldId id="273" r:id="rId17"/>
    <p:sldId id="279" r:id="rId18"/>
    <p:sldId id="284" r:id="rId19"/>
    <p:sldId id="295" r:id="rId20"/>
    <p:sldId id="286" r:id="rId21"/>
    <p:sldId id="287" r:id="rId22"/>
    <p:sldId id="299" r:id="rId23"/>
    <p:sldId id="289" r:id="rId24"/>
    <p:sldId id="290" r:id="rId25"/>
    <p:sldId id="291" r:id="rId26"/>
    <p:sldId id="292" r:id="rId27"/>
    <p:sldId id="293" r:id="rId28"/>
    <p:sldId id="294" r:id="rId29"/>
    <p:sldId id="280" r:id="rId30"/>
    <p:sldId id="281" r:id="rId31"/>
    <p:sldId id="282" r:id="rId32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1" autoAdjust="0"/>
    <p:restoredTop sz="94619" autoAdjust="0"/>
  </p:normalViewPr>
  <p:slideViewPr>
    <p:cSldViewPr>
      <p:cViewPr varScale="1">
        <p:scale>
          <a:sx n="105" d="100"/>
          <a:sy n="105" d="100"/>
        </p:scale>
        <p:origin x="1374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D1EF2-29EB-4954-B18C-607C3292889F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AA3EB-E688-4EE9-8ABC-A4E2D95A8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7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3159761"/>
            <a:ext cx="4953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010" y="1219200"/>
            <a:ext cx="817245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1400" y="3375491"/>
            <a:ext cx="668655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1400" y="685802"/>
            <a:ext cx="62738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" y="609601"/>
            <a:ext cx="23114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36900" y="685801"/>
            <a:ext cx="54483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22800" y="4074498"/>
            <a:ext cx="4953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0" y="4267368"/>
            <a:ext cx="404495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6500" y="1905000"/>
            <a:ext cx="653796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56182" y="658368"/>
            <a:ext cx="3546348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448300" y="658369"/>
            <a:ext cx="3546348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880" y="661976"/>
            <a:ext cx="3546348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182" y="1371600"/>
            <a:ext cx="354965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48300" y="661976"/>
            <a:ext cx="3546348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48300" y="1371600"/>
            <a:ext cx="3546348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4693" y="520192"/>
            <a:ext cx="4953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8637" y="520192"/>
            <a:ext cx="4953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72997" y="1774588"/>
            <a:ext cx="4953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685801"/>
            <a:ext cx="470535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0" y="685801"/>
            <a:ext cx="28067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0800" y="612776"/>
            <a:ext cx="72644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1800" y="3453047"/>
            <a:ext cx="54483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8298" y="3331464"/>
            <a:ext cx="4953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>
                <a:lumMod val="99000"/>
              </a:schemeClr>
            </a:gs>
            <a:gs pos="86000">
              <a:schemeClr val="accent1">
                <a:tint val="44500"/>
                <a:satMod val="160000"/>
                <a:alpha val="17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487656" y="1038441"/>
            <a:ext cx="7844005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66292" y="979190"/>
            <a:ext cx="5538472" cy="485383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551118" y="116855"/>
            <a:ext cx="701930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010" y="4876800"/>
            <a:ext cx="817245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0" y="685802"/>
            <a:ext cx="6604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5473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8E80666-FB37-4B36-9149-507F3B0178E3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1540" y="6154739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" y="5842000"/>
            <a:ext cx="23114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481" y="1628800"/>
            <a:ext cx="9433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«Строительство установки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частичного обессоливания воды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цехе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ПВСиТК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филиала «Азот»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«ОХК «УРАЛХИМ»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Березники»</a:t>
            </a:r>
            <a:endParaRPr lang="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76936" y="6021288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Березники 2024 г.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368808"/>
            <a:ext cx="237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схема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150095" y="6467856"/>
            <a:ext cx="411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782923"/>
            <a:ext cx="8352928" cy="50318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8504" y="188640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технологическая, принципиальная (часть 1 из 3-х)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40953" y="6467856"/>
            <a:ext cx="420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28A79C-8560-31BE-D0AC-147EDC633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064"/>
            <a:ext cx="9906000" cy="349587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8504" y="18864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Схема технологическая, принципиальная (часть 2 из 3-х)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40953" y="6467856"/>
            <a:ext cx="420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63BA02-8FA8-2EBB-AC91-74C73800D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882"/>
            <a:ext cx="9906000" cy="34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60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8504" y="188640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Схема технологическая, принципиальная (часть 3 из 3-х)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40953" y="6467856"/>
            <a:ext cx="420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6305C5-999B-3E64-18BF-69CBC3E87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557337"/>
            <a:ext cx="79343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9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344" y="368808"/>
            <a:ext cx="3209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предприятия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344" y="1008292"/>
            <a:ext cx="9023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круглосуточный. Два оператора в смене 12 часов. Начальник отделения – режим работы девной (8 часов).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40952" y="6467856"/>
            <a:ext cx="348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665" y="60960"/>
            <a:ext cx="577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схема планировочной организации земельного участка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1:500</a:t>
            </a:r>
            <a:endParaRPr lang="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13519" y="6473952"/>
            <a:ext cx="4782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C35DCF-B5A3-15F6-7B74-3AF2EE6A6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624723"/>
            <a:ext cx="8369281" cy="59083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345" y="368808"/>
            <a:ext cx="3913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размещаемых объектов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345" y="865632"/>
            <a:ext cx="902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площадке запроектированы следующие здания и сооружения: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29563" y="1783729"/>
            <a:ext cx="4736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40952" y="6467856"/>
            <a:ext cx="348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6345" y="1331679"/>
            <a:ext cx="9023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Предприятием планирует размещение установки по очистке воды на территории своей хозяйственной деятельности. Установка произведена Научно-производственной компанией АО «НПК Медиана-Фильтр».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235" name="Прямоугольник 3234"/>
          <p:cNvSpPr/>
          <p:nvPr/>
        </p:nvSpPr>
        <p:spPr>
          <a:xfrm>
            <a:off x="463296" y="837273"/>
            <a:ext cx="8425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ТЕХНОЛОГИЧЕСКОЙ СХЕМЫ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ЧАСТИЧНО ОБЕССОЛЕННОЙ ВОД</a:t>
            </a:r>
          </a:p>
        </p:txBody>
      </p:sp>
      <p:sp>
        <p:nvSpPr>
          <p:cNvPr id="3237" name="Прямоугольник 3236"/>
          <p:cNvSpPr/>
          <p:nvPr/>
        </p:nvSpPr>
        <p:spPr>
          <a:xfrm>
            <a:off x="463296" y="1625863"/>
            <a:ext cx="90827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Исходной водой для производства частично-обессоленной воды является как вода реки Кама, так и смесь речной воды р. Кама с оборотной водой ВОЦ.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Подпиточной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водой для ВОЦ является вода реки Кама.  Показатели качества исходной воды приведены в таблице 1 и таблице 2.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установки по частично-обессоленной воде 600 м3/час (пик 780 м3/ч в течение 7 дней), потребность в исходной воде до 1080 м3/ч. Производительность установки должна обеспечивать потребность подачи воды с учетом расходов воды на собственные нужды по всем ступеням очистки. Показатели качества частично-обессоленной воды приведены в таблице 3.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Исходная вода с температурой +5…+30 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 давлением 0,55 МПа поступает в бак исходной воды (поз. 1).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бака исходной воды (поз. 1) насосами исходной воды 2.1 - 2.3 (2 в работе, 1 в резерве) осуществляется подача воды на три параллельно работающие установки механической фильтрации 3.1-3.3.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" y="1196752"/>
            <a:ext cx="9026208" cy="415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92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Технология </a:t>
            </a:r>
            <a:r>
              <a:rPr kumimoji="0" lang="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очистки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468" y="980728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D8FBB-64AA-2E87-7F32-2111C2D63A24}"/>
              </a:ext>
            </a:extLst>
          </p:cNvPr>
          <p:cNvSpPr txBox="1"/>
          <p:nvPr/>
        </p:nvSpPr>
        <p:spPr>
          <a:xfrm>
            <a:off x="463296" y="889844"/>
            <a:ext cx="8954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Фильтрат с трех автоматических станций механической фильтрации объединяется в общий коллектор и поступает на узел подогрева воды поз.4 (4.1-4.3), где проводится подогрев воды до температуры 20-25</a:t>
            </a:r>
            <a:r>
              <a:rPr lang="ru-RU" baseline="30000" dirty="0"/>
              <a:t>0</a:t>
            </a:r>
            <a:r>
              <a:rPr lang="ru-RU" dirty="0"/>
              <a:t>С. Подогретая вода подается в баки коагулированной воды (поз. 6.1, 6.2).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поток подогретой исходной воды проводится дозирование раствора щелочи для увеличения щелочности воды и оптимизации процесса коагуляции. Раствор щелочи подается из существующего хранилища центробежными насосами (Q=40 м</a:t>
            </a:r>
            <a:r>
              <a:rPr lang="ru-RU" baseline="30000" dirty="0"/>
              <a:t>3</a:t>
            </a:r>
            <a:r>
              <a:rPr lang="ru-RU" dirty="0"/>
              <a:t>/ч, Р=3 кгс/см</a:t>
            </a:r>
            <a:r>
              <a:rPr lang="ru-RU" baseline="30000" dirty="0"/>
              <a:t>2</a:t>
            </a:r>
            <a:r>
              <a:rPr lang="ru-RU" dirty="0"/>
              <a:t>) по трубопроводу от существующей сети реагентов через гребенку, размещаемую в здании установки обессоливания.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27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368808"/>
            <a:ext cx="168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052736"/>
            <a:ext cx="90323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Введение.......................................................................................................................................................................................3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задачи...............................................................................................................................................................................4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участка.....................................................................................................................................................5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участка под размещение полигона</a:t>
            </a: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..............................................................................................................6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показателей...................................................................................................................................................................7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места размещения полигона................................................................................................................................8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площадки.........................................................................................................................................................9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схема..................................................................................................................................................................10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технологическая, принципиальная...............................................................................................................................11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предприятия......................................................................................................................................................12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схема планировочной организации земельного участка полигона..............................................................13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размещаемых объектов............................................................................................................................................14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утилизации...................................................................................................................................................................15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труда и ТБ.....................................................................................................................................................................16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Нормативно-техническая документация.................................................................................................................................17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Выводы........................................................................................................................................................................................18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20201" y="6467856"/>
            <a:ext cx="109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/>
              <a:t>2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8849"/>
          <a:stretch/>
        </p:blipFill>
        <p:spPr>
          <a:xfrm>
            <a:off x="463296" y="847283"/>
            <a:ext cx="9026208" cy="500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00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" y="885850"/>
            <a:ext cx="9026208" cy="52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05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Технология </a:t>
            </a:r>
            <a:r>
              <a:rPr kumimoji="0" lang="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очистки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7A339-CF20-B05F-3F4A-DC54614EC03B}"/>
              </a:ext>
            </a:extLst>
          </p:cNvPr>
          <p:cNvSpPr txBox="1"/>
          <p:nvPr/>
        </p:nvSpPr>
        <p:spPr>
          <a:xfrm>
            <a:off x="463296" y="889843"/>
            <a:ext cx="902620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/>
            <a:r>
              <a:rPr lang="ru-RU" dirty="0"/>
              <a:t>Для проведения химичащих промывок установок ультрафильтрации устанавливаются дозирующие станции  гипохлорита натрия и щелочи (очистка с высоким значением рН).</a:t>
            </a:r>
          </a:p>
          <a:p>
            <a:pPr indent="447675" algn="just"/>
            <a:r>
              <a:rPr lang="ru-RU" dirty="0"/>
              <a:t>Раствор гипохлорита натрия подается на станции дозирования из расходных баков гипохлорита натрия объёмом 500 л, 24.1-24.2. Расходные баки гипохлорита натрия состоят из двух бесшовных вертикальных цилиндрических резервуаров – внешнего и помещенного в него внутреннего. Внешний резервуар играет роль поддона и исключает розлив жидкости при аварийном разрушении резервуара. Готовый раствор гипохлорита натрия перекачивается в расходный бак из поставляемой тары бочковым насосом. Расходные баки оборудованы фильтрами дыхания для поглощения паров гипохлорита натрия. Контроль уровня в баках ведется по показаниям уровнемеров, для контроля протечки в поддоне установлено реле уровня.</a:t>
            </a:r>
          </a:p>
          <a:p>
            <a:pPr indent="447675" algn="just"/>
            <a:r>
              <a:rPr lang="ru-RU" dirty="0"/>
              <a:t>На промывку установки ультрафильтрации раствор щелочи подается через гребенку, размещаемую на напорном трубопроводе.</a:t>
            </a:r>
          </a:p>
          <a:p>
            <a:pPr indent="447675" algn="just"/>
            <a:r>
              <a:rPr lang="ru-RU" dirty="0"/>
              <a:t>Готовый раствор щелочи подаётся на гребенку из существующего хранилища центробежными насосами (Q=40 м</a:t>
            </a:r>
            <a:r>
              <a:rPr lang="ru-RU" baseline="30000" dirty="0"/>
              <a:t>3</a:t>
            </a:r>
            <a:r>
              <a:rPr lang="ru-RU" dirty="0"/>
              <a:t>/ч, Р=3 кгс/см</a:t>
            </a:r>
            <a:r>
              <a:rPr lang="ru-RU" baseline="30000" dirty="0"/>
              <a:t>2</a:t>
            </a:r>
            <a:r>
              <a:rPr lang="ru-RU" dirty="0"/>
              <a:t>) по трубопроводу от существующей сети реагентов. </a:t>
            </a:r>
          </a:p>
        </p:txBody>
      </p:sp>
    </p:spTree>
    <p:extLst>
      <p:ext uri="{BB962C8B-B14F-4D97-AF65-F5344CB8AC3E}">
        <p14:creationId xmlns:p14="http://schemas.microsoft.com/office/powerpoint/2010/main" val="2732085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8353"/>
          <a:stretch/>
        </p:blipFill>
        <p:spPr>
          <a:xfrm>
            <a:off x="463296" y="1002792"/>
            <a:ext cx="9082718" cy="42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72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" y="944309"/>
            <a:ext cx="9082718" cy="49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3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" y="909400"/>
            <a:ext cx="9026208" cy="51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36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2520" y="371856"/>
            <a:ext cx="2125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836712"/>
            <a:ext cx="9001000" cy="247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59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0512" y="1172069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A3F111-05DC-AB81-50F3-B34C5E585DF9}"/>
              </a:ext>
            </a:extLst>
          </p:cNvPr>
          <p:cNvSpPr/>
          <p:nvPr/>
        </p:nvSpPr>
        <p:spPr>
          <a:xfrm>
            <a:off x="463296" y="833515"/>
            <a:ext cx="744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Таблица 1. Показатели качества речной воды</a:t>
            </a:r>
            <a:endParaRPr kumimoji="0" lang="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7929AF-BC3C-C8D7-8F60-68F13AC40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866" y="1295173"/>
            <a:ext cx="7055534" cy="460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6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61" y="1029179"/>
            <a:ext cx="7917579" cy="51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45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1" y="36880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труда и ТБ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1088136"/>
            <a:ext cx="896029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 установки- это совокупность мероприятий организационного и технического характера, которые направлены на предотвращение на производстве несчастных случаев и на формирование безопасных условий труда.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проектируемом объекте организм человека может быть подвержен воздействию физических, химических и вредных производственных факторов.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физически опасные и вредные производственные факторы: движущиеся машины, повышенная или пониженная влажность воздуха, повышенная или пониженная температура воздуха, недостаточная освещенность рабочей зоны.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опасный химический фактор: токсичность нефтепродуктов и их паров (загазованность рабочей зоны).</a:t>
            </a:r>
          </a:p>
          <a:p>
            <a:pPr algn="just"/>
            <a:endParaRPr lang="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охране труда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автоматизации процессов дает возможность свести к минимуму пребывание людей в зонах с возможными выделениями вредных продуктов.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Компоновка технологического оборудования и местных приборов выполнена с учетом безопасности обслуживания, удобства ремонта, ревизий.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факторами, определяющими опасность предприятия, является пожароопасность, токсичность  участвующих в технологическом процессе сред.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 безопасности объекта, исходя из факторов опасности, является поддержание рабочих параметров технологического процесса в регламентированных пределах.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этих условий обеспечивается за счет: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рационального размещения производственного оборудования и организация рабочих мест;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соблюдения персоналом требований внутренних технологических регламентов,правил внутреннего трудового распорядка;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обучения работников, проверки их знаний и навыков безопасности труда;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систем автоматизации и контроля;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соблюдения соответствующих норм для технологических процессов.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34855" y="6467856"/>
            <a:ext cx="426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344" y="371856"/>
            <a:ext cx="1390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344" y="1213104"/>
            <a:ext cx="90231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Рассматриваемая установка предназначена для очистки речной воды. Полученная частично обессоленная  вода используется в производственных процессах предприятия Филиал «Азот» АО «ОХК «УРАЛХИМ» в городе Березники.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Исходной водой для производства обессоленной воды является как вода реки Кама, так и смесь речной воды р. Кама с оборотной водой ВОЦ (водооборотный цикл).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Подпиточной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водой для ВОЦ является вода реки Кама.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Предприятием планируется  эксплуатировать установку по очистке воды только на территории своей хозяйственной деятельности. Установка произведена Научно-производственной компанией АО «НПК Медиана-Фильтр».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технология подготовки воды в период эксплуатации не оказывает негативное воздействие на окружающую среду. </a:t>
            </a:r>
            <a:endParaRPr lang="ru" sz="16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20201" y="6467856"/>
            <a:ext cx="109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343" y="371856"/>
            <a:ext cx="455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Нормативно-техническая документация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343" y="1052736"/>
            <a:ext cx="9023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 июля 1997 г. № 116-ФЗ "О промышленной безопасности опасных производственных объектов";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 декабря 2009 г. № 384-ФЗ "Технический регламент о безопасности зданий и сооружений";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10 января 2002 г.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7-ФЗ "Об охране окружающей среды"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от 27.12.2009);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23 ноября 1995 г. № 174-ФЗ «Об экологической экспертизе»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от 17.12.2009);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30.03.1999 г. №52-ФЗ «О санитарно-эпидемиологическом благополучии населения»;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Градостроительный кодекс Российской Федерации от 29 декабря 2004 г.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190-ФЗ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и дополнениями);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оценке воздействия намечаемой хозяйственной и иной деятельности на окружающую среду в Российской Федерации (утвержденное приказом Госкомэкологии от 16.05.2000 г. №372)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34855" y="6467856"/>
            <a:ext cx="426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344" y="371856"/>
            <a:ext cx="117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344" y="1176528"/>
            <a:ext cx="9023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 В проектной документации учтены требования нормативнотехнической документации на размещение установки.</a:t>
            </a:r>
          </a:p>
          <a:p>
            <a:pPr algn="just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Детализированы и конкретизированы проектные решения по конструкции установки.</a:t>
            </a:r>
          </a:p>
          <a:p>
            <a:pPr algn="just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 Даны рекомендации по получению частично обессоленной воды.</a:t>
            </a:r>
          </a:p>
          <a:p>
            <a:pPr algn="just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  При компоновке генерального плана соблюден принцип группирования объектов по функциональному назначению и размещение их в самостоятельных зонах (производственной и вспомогательной), что в свою очередь обеспечивает промышленную и пожарную безопасность.</a:t>
            </a:r>
          </a:p>
          <a:p>
            <a:pPr algn="just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 При выборе технологического оборудования учтены требования экологической безопасности.</a:t>
            </a:r>
          </a:p>
          <a:p>
            <a:pPr algn="just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  Система организации рельефа площадки определена гидрологическими условиями местности.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34855" y="6467856"/>
            <a:ext cx="426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343" y="371856"/>
            <a:ext cx="197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342" y="952446"/>
            <a:ext cx="9023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</a:t>
            </a:r>
            <a:r>
              <a:rPr lang="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планируемой деятельности является перевооружение  систем очистки воды на предприятии с ионообменных смол на обратный осмос, являющейся более экологически безопасным. </a:t>
            </a:r>
            <a:endParaRPr lang="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343" y="1910165"/>
            <a:ext cx="902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реализации планируемой деятельности связано с уменьшением экологического воздействия от предприятия. </a:t>
            </a:r>
            <a:endParaRPr lang="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342" y="3573016"/>
            <a:ext cx="2161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установки: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6343" y="4105656"/>
            <a:ext cx="4414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установки по частично обессоленной воде 600 м3/час (пик 690 м3/ч в течение 7 дней), потребность в исходной воде до 1100 м3/ч. Производительность установки должна обеспечивать потребность подачи воды с учетом расходов воды на собственные нужды по всем ступеням очистки. </a:t>
            </a:r>
            <a:endParaRPr lang="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31843" y="3628762"/>
            <a:ext cx="44281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достижения цели:</a:t>
            </a:r>
          </a:p>
          <a:p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позволит получать необходимое количество чистой воды, забор которой будет происходить из реки Кама, а также будет происходить нейтрализация образующихся сточных вод на предприятии.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217153" y="6467856"/>
            <a:ext cx="115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1" y="368808"/>
            <a:ext cx="3425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участка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1307592"/>
            <a:ext cx="90323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Проектируемое здание установки частичного обессоливания воды  (БОУ) расположено  на земельном участке, который является  собственностью предприятия (кадастровый номер 59:03:0000000:52), общей площадью 1377016 кв.м.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участка для размещения проектируемого объекта проводился по следующим направлениям:</a:t>
            </a:r>
          </a:p>
          <a:p>
            <a:pPr algn="just"/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расположение участка на наличие существующих объектов;</a:t>
            </a:r>
          </a:p>
          <a:p>
            <a:pPr algn="just"/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расположение участка с возможностью подъезда и подключения к  инженерным </a:t>
            </a:r>
          </a:p>
          <a:p>
            <a:pPr algn="just"/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сетям;</a:t>
            </a:r>
          </a:p>
          <a:p>
            <a:pPr algn="just"/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геологические и гидрометеорологические условия;</a:t>
            </a:r>
          </a:p>
          <a:p>
            <a:pPr algn="just"/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схема планировочной организации земельного участка;</a:t>
            </a:r>
          </a:p>
          <a:p>
            <a:pPr algn="just"/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мероприятия по охране окружающей среды;</a:t>
            </a:r>
          </a:p>
          <a:p>
            <a:pPr algn="just"/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мероприятия по обеспечению пожарной безопасности;</a:t>
            </a:r>
          </a:p>
          <a:p>
            <a:pPr algn="just"/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инженерно-технических мероприятия гражданской обороны и мероприятия по</a:t>
            </a:r>
          </a:p>
          <a:p>
            <a:pPr algn="just"/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предупреждению чрезвычайных ситуаций;</a:t>
            </a:r>
          </a:p>
          <a:p>
            <a:pPr algn="just"/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сведения о земельном участке, размере, категории земель.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20201" y="6467856"/>
            <a:ext cx="109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344" y="368808"/>
            <a:ext cx="610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участка под размещение установки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712" y="889213"/>
            <a:ext cx="4741196" cy="52565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20201" y="6479758"/>
            <a:ext cx="109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4152" y="380710"/>
            <a:ext cx="2435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показателей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7304" y="776950"/>
            <a:ext cx="1257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80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639688"/>
              </p:ext>
            </p:extLst>
          </p:nvPr>
        </p:nvGraphicFramePr>
        <p:xfrm>
          <a:off x="454152" y="719399"/>
          <a:ext cx="9107360" cy="1452880"/>
        </p:xfrm>
        <a:graphic>
          <a:graphicData uri="http://schemas.openxmlformats.org/drawingml/2006/table">
            <a:tbl>
              <a:tblPr/>
              <a:tblGrid>
                <a:gridCol w="3700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1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777">
                <a:tc>
                  <a:txBody>
                    <a:bodyPr/>
                    <a:lstStyle/>
                    <a:p>
                      <a:pPr indent="0" algn="ctr"/>
                      <a:r>
                        <a:rPr lang="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420"/>
                        </a:spcAft>
                      </a:pPr>
                      <a:r>
                        <a:rPr lang="ru" sz="13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marL="0" indent="0" algn="ctr" defTabSz="914400" rtl="0" eaLnBrk="1" latinLnBrk="0" hangingPunct="1"/>
                      <a:r>
                        <a:rPr lang="ru" sz="13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изм.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440"/>
                        </a:lnSpc>
                      </a:pPr>
                      <a:r>
                        <a:rPr lang="ru" sz="13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Участок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791">
                <a:tc>
                  <a:txBody>
                    <a:bodyPr/>
                    <a:lstStyle/>
                    <a:p>
                      <a:pPr indent="0"/>
                      <a:r>
                        <a:rPr lang="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Местоположение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Западная часть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промузла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города Березники на левом берегу реки Камы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791">
                <a:tc>
                  <a:txBody>
                    <a:bodyPr/>
                    <a:lstStyle/>
                    <a:p>
                      <a:pPr indent="0"/>
                      <a:r>
                        <a:rPr lang="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земель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210"/>
                        </a:spcAft>
                      </a:pPr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Земли населенных пунктов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791">
                <a:tc>
                  <a:txBody>
                    <a:bodyPr/>
                    <a:lstStyle/>
                    <a:p>
                      <a:pPr indent="0"/>
                      <a:r>
                        <a:rPr lang="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вновь</a:t>
                      </a:r>
                      <a:r>
                        <a:rPr lang="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исправшиваемых земель</a:t>
                      </a:r>
                      <a:endParaRPr lang="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 требуется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791">
                <a:tc>
                  <a:txBody>
                    <a:bodyPr/>
                    <a:lstStyle/>
                    <a:p>
                      <a:pPr indent="0"/>
                      <a:r>
                        <a:rPr lang="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</a:t>
                      </a:r>
                      <a:r>
                        <a:rPr lang="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земельного участка под строительство</a:t>
                      </a:r>
                      <a:endParaRPr lang="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1377016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Пощадь застройки</a:t>
                      </a:r>
                    </a:p>
                    <a:p>
                      <a:pPr indent="0"/>
                      <a:endParaRPr lang="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2358,4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04613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20201" y="6479758"/>
            <a:ext cx="109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36493"/>
              </p:ext>
            </p:extLst>
          </p:nvPr>
        </p:nvGraphicFramePr>
        <p:xfrm>
          <a:off x="454152" y="2172279"/>
          <a:ext cx="9107360" cy="4110953"/>
        </p:xfrm>
        <a:graphic>
          <a:graphicData uri="http://schemas.openxmlformats.org/drawingml/2006/table">
            <a:tbl>
              <a:tblPr/>
              <a:tblGrid>
                <a:gridCol w="370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800">
                <a:tc gridSpan="3">
                  <a:txBody>
                    <a:bodyPr/>
                    <a:lstStyle/>
                    <a:p>
                      <a:pPr indent="0"/>
                      <a:r>
                        <a:rPr lang="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существующей инфраструктуры: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757">
                <a:tc>
                  <a:txBody>
                    <a:bodyPr/>
                    <a:lstStyle/>
                    <a:p>
                      <a:pPr marL="317500"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производственные</a:t>
                      </a:r>
                      <a:r>
                        <a:rPr lang="ru" sz="11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здания 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757">
                <a:tc>
                  <a:txBody>
                    <a:bodyPr/>
                    <a:lstStyle/>
                    <a:p>
                      <a:pPr marL="317500"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технологические</a:t>
                      </a:r>
                      <a:r>
                        <a:rPr lang="ru" sz="11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эстакады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м\к</a:t>
                      </a:r>
                      <a:r>
                        <a:rPr lang="ru" sz="11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ж\бетонным опорам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757">
                <a:tc>
                  <a:txBody>
                    <a:bodyPr/>
                    <a:lstStyle/>
                    <a:p>
                      <a:pPr marL="317500"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проезды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Автодорога с твердым покрытием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757">
                <a:tc>
                  <a:txBody>
                    <a:bodyPr/>
                    <a:lstStyle/>
                    <a:p>
                      <a:pPr indent="0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Глубина промерзания для глинистых грунтов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757">
                <a:tc>
                  <a:txBody>
                    <a:bodyPr/>
                    <a:lstStyle/>
                    <a:p>
                      <a:pPr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затопления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Территория площадки</a:t>
                      </a:r>
                      <a:r>
                        <a:rPr lang="ru" sz="11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не затапливается  при 1% обеспеченности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514">
                <a:tc>
                  <a:txBody>
                    <a:bodyPr/>
                    <a:lstStyle/>
                    <a:p>
                      <a:pPr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Близость водных объектов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Цех расположен на удаленном расстоянии от ближайшего</a:t>
                      </a:r>
                      <a:r>
                        <a:rPr lang="ru" sz="11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водотока р.Кама на расстоянии 425м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757">
                <a:tc gridSpan="3">
                  <a:txBody>
                    <a:bodyPr/>
                    <a:lstStyle/>
                    <a:p>
                      <a:pPr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территорий с особым статусом и ограниченным режимом природопользования: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757">
                <a:tc>
                  <a:txBody>
                    <a:bodyPr/>
                    <a:lstStyle/>
                    <a:p>
                      <a:pPr marL="533400" indent="-22860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особо-охряняемые территории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514">
                <a:tc>
                  <a:txBody>
                    <a:bodyPr/>
                    <a:lstStyle/>
                    <a:p>
                      <a:pPr marL="533400" indent="-22860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зоны санитарной охраны источников водоснабжения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757">
                <a:tc>
                  <a:txBody>
                    <a:bodyPr/>
                    <a:lstStyle/>
                    <a:p>
                      <a:pPr marL="533400" indent="-22860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водоохранные зоны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pPr marL="533400" indent="-228600">
                        <a:lnSpc>
                          <a:spcPts val="1200"/>
                        </a:lnSpc>
                      </a:pPr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места проживания и природопользования (родовые угодья) Малочисленных народов Севера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308">
                <a:tc>
                  <a:txBody>
                    <a:bodyPr/>
                    <a:lstStyle/>
                    <a:p>
                      <a:pPr marL="533400" indent="-228600">
                        <a:lnSpc>
                          <a:spcPts val="1200"/>
                        </a:lnSpc>
                      </a:pPr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объекты археологического и культурно-исторического наследия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757">
                <a:tc>
                  <a:txBody>
                    <a:bodyPr/>
                    <a:lstStyle/>
                    <a:p>
                      <a:pPr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Близлежайший населенный пункт и расстояние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восточной стороны по ул.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Березниковская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65 на расстоянии 1,18 км от границы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промплощадки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южной стороны поселок Чкалово на расстоянии 1,28 км от границы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промплощадки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предприятия;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западной стороны через р. Кама в г. Усолье, ул. Ломоносова, 1а на расстоянии 2,3 м от границы площадки предприятия;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-с северной стороны жилых домов нет.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371856"/>
            <a:ext cx="4754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места размещения цеха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20201" y="6467856"/>
            <a:ext cx="109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817761"/>
            <a:ext cx="457200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56" y="2830969"/>
            <a:ext cx="4283968" cy="32129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1105" y="371856"/>
            <a:ext cx="302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площадки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1105" y="1307592"/>
            <a:ext cx="903839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Выбранный участок имеет определенные преимущества и является из всех предложенных вариантов наиболее оптимальным участком для размещения установки: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административном отношении участок изысканий расположен Пермский край,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Березники, ул.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Чуртанское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шоссе, 75, промышленная площадка Филиал «Азот»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«ОХК «УРАЛХИМ».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застроена различными производственными сооружениями с большим количеством подземных и наземных коммуникаций.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находится в центре предприятия.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 площадке выполнена техническая рекультивация (спланирована, травяной покров и щебень). В геоморфологическом отношении площадка изысканий расположена на поверхности I левобережной надпойменной террасы р. Камы и находится в зоне подпора Камского водохранилища.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 участка работ ровный, практически повсеместно спланирован насыпными грунтами, высотные отметки поверхности изменяются в пределах 109,67-110,45м в Балтийской системе высот.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Уклон естественной поверхности земли на участке изысканий отсутствует.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гидрографии на участке изысканий отсутствуют.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40952" y="6467856"/>
            <a:ext cx="348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1911</Words>
  <Application>Microsoft Office PowerPoint</Application>
  <PresentationFormat>Лист A4 (210x297 мм)</PresentationFormat>
  <Paragraphs>234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Palatino Linotype</vt:lpstr>
      <vt:lpstr>Times New Roman</vt:lpstr>
      <vt:lpstr>Wingdings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Викторовна Лаптева</dc:creator>
  <cp:lastModifiedBy>Наталья Меньшикова</cp:lastModifiedBy>
  <cp:revision>74</cp:revision>
  <cp:lastPrinted>2022-09-02T02:40:55Z</cp:lastPrinted>
  <dcterms:modified xsi:type="dcterms:W3CDTF">2024-04-09T05:37:45Z</dcterms:modified>
</cp:coreProperties>
</file>