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4" r:id="rId2"/>
    <p:sldMasterId id="2147483687" r:id="rId3"/>
  </p:sldMasterIdLst>
  <p:notesMasterIdLst>
    <p:notesMasterId r:id="rId16"/>
  </p:notesMasterIdLst>
  <p:handoutMasterIdLst>
    <p:handoutMasterId r:id="rId17"/>
  </p:handoutMasterIdLst>
  <p:sldIdLst>
    <p:sldId id="350" r:id="rId4"/>
    <p:sldId id="367" r:id="rId5"/>
    <p:sldId id="368" r:id="rId6"/>
    <p:sldId id="352" r:id="rId7"/>
    <p:sldId id="337" r:id="rId8"/>
    <p:sldId id="338" r:id="rId9"/>
    <p:sldId id="371" r:id="rId10"/>
    <p:sldId id="374" r:id="rId11"/>
    <p:sldId id="375" r:id="rId12"/>
    <p:sldId id="377" r:id="rId13"/>
    <p:sldId id="391" r:id="rId14"/>
    <p:sldId id="384" r:id="rId15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00"/>
    <a:srgbClr val="FF0066"/>
    <a:srgbClr val="6600FF"/>
    <a:srgbClr val="1D6DE3"/>
    <a:srgbClr val="FF66CC"/>
    <a:srgbClr val="3399FF"/>
    <a:srgbClr val="7F3FFF"/>
    <a:srgbClr val="44DC5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039" autoAdjust="0"/>
    <p:restoredTop sz="76492" autoAdjust="0"/>
  </p:normalViewPr>
  <p:slideViewPr>
    <p:cSldViewPr>
      <p:cViewPr>
        <p:scale>
          <a:sx n="93" d="100"/>
          <a:sy n="93" d="100"/>
        </p:scale>
        <p:origin x="-225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226" y="-96"/>
      </p:cViewPr>
      <p:guideLst>
        <p:guide orient="horz" pos="3107"/>
        <p:guide pos="212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59A20D3-23F3-4E00-BD15-DC08D40F4E91}" type="datetimeFigureOut">
              <a:rPr lang="ru-RU"/>
              <a:pPr>
                <a:defRPr/>
              </a:pPr>
              <a:t>05.02.2024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D13F9C7-860C-4D8F-B6F6-5883F703C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5914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D26749-B018-4F95-8AC7-7A00BAD559EB}" type="datetimeFigureOut">
              <a:rPr lang="ru-RU"/>
              <a:pPr>
                <a:defRPr/>
              </a:pPr>
              <a:t>05.02.2024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0775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90" tIns="45295" rIns="90590" bIns="45295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0590" tIns="45295" rIns="90590" bIns="45295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BB9D90-9531-4FA9-ADCB-CBF341A08E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52311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az-Cyrl-AZ" dirty="0" smtClean="0"/>
              <a:t>В</a:t>
            </a:r>
            <a:r>
              <a:rPr lang="az-Cyrl-AZ" baseline="0" dirty="0" smtClean="0"/>
              <a:t> муниципальном образовании “Город Березники” осуществляет свою деятельность комиссия по делам несовершеннолетних и защите их прав, которая является постоянно действующим коллегиальным органом.  </a:t>
            </a:r>
          </a:p>
          <a:p>
            <a:pPr algn="just" eaLnBrk="1" hangingPunct="1">
              <a:spcBef>
                <a:spcPct val="0"/>
              </a:spcBef>
            </a:pPr>
            <a:r>
              <a:rPr lang="az-Cyrl-AZ" baseline="0" dirty="0" smtClean="0"/>
              <a:t>В состав комиссии входит 16 представителей органов и учреждений субъектов системы профилактики безнадзорности и правонарушений несовершеннолетних.</a:t>
            </a:r>
          </a:p>
          <a:p>
            <a:pPr algn="just" eaLnBrk="1" hangingPunct="1">
              <a:spcBef>
                <a:spcPct val="0"/>
              </a:spcBef>
            </a:pPr>
            <a:r>
              <a:rPr lang="az-Cyrl-AZ" baseline="0" dirty="0" smtClean="0"/>
              <a:t>Для осуществления организационно-планового, документационного, информационно-аналитического, методического и иного обеспечения в составе администрации города Березники создано структурное подразделение – отдел по обеспечению деятельности комиссии по делам несовершеннолетних и защите их прав муниципального образования “Город Березники”.</a:t>
            </a:r>
            <a:endParaRPr lang="az-Cyrl-AZ" dirty="0" smtClean="0"/>
          </a:p>
        </p:txBody>
      </p:sp>
      <p:sp>
        <p:nvSpPr>
          <p:cNvPr id="45059" name="Номер слайда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90" tIns="45295" rIns="90590" bIns="45295" anchor="b"/>
          <a:lstStyle/>
          <a:p>
            <a:pPr algn="r"/>
            <a:fld id="{72EE7942-0002-4A47-92E8-96804E2B8A3A}" type="slidenum">
              <a:rPr lang="ru-RU" sz="1200"/>
              <a:pPr algn="r"/>
              <a:t>1</a:t>
            </a:fld>
            <a:endParaRPr lang="ru-RU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В</a:t>
            </a:r>
            <a:r>
              <a:rPr lang="ru-RU" baseline="0" dirty="0" smtClean="0"/>
              <a:t> течение 2023 года в результате проведения профилактической, реабилитационной работы с учета семей и детей, находящихся в социально опасном положении, снято 189 семей, в них 286 несовершеннолетних. </a:t>
            </a:r>
            <a:endParaRPr lang="ru-RU" baseline="0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baseline="0" dirty="0" smtClean="0"/>
              <a:t>При </a:t>
            </a:r>
            <a:r>
              <a:rPr lang="ru-RU" baseline="0" dirty="0" smtClean="0"/>
              <a:t>этом в результате положительной реабилитации, в связи с улучшением ситуации  в семье, жилищных условий, налаживания детско-родительских отношений, исправления несовершеннолетних с учета снято 132 семьи (196 несовершеннолетних), что составляет 70% от общего количества снятых.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baseline="0" dirty="0" smtClean="0"/>
              <a:t>На 01.01.2024 на учете состоят 172 семьи, 258 детей.</a:t>
            </a:r>
            <a:endParaRPr lang="ru-RU" dirty="0" smtClean="0"/>
          </a:p>
        </p:txBody>
      </p:sp>
      <p:sp>
        <p:nvSpPr>
          <p:cNvPr id="634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71F0DA-653F-4311-B22B-56DB06FD7B8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В 2023</a:t>
            </a:r>
            <a:r>
              <a:rPr lang="ru-RU" baseline="0" dirty="0" smtClean="0"/>
              <a:t> году  отмечено 32  о факта пренебрежения нуждами детей, преступлений в отношении них, жестокого обращения в семье, при этом большую часть составляет физическое насилие в отношение детей. </a:t>
            </a:r>
            <a:endParaRPr lang="ru-RU" baseline="0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baseline="0" dirty="0" smtClean="0"/>
              <a:t>Возраст </a:t>
            </a:r>
            <a:r>
              <a:rPr lang="ru-RU" baseline="0" dirty="0" smtClean="0"/>
              <a:t>пострадавших детей от 0 до 17 лет. </a:t>
            </a:r>
            <a:endParaRPr lang="ru-RU" baseline="0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baseline="0" dirty="0" smtClean="0"/>
              <a:t>По </a:t>
            </a:r>
            <a:r>
              <a:rPr lang="ru-RU" baseline="0" dirty="0" smtClean="0"/>
              <a:t>24 выявленным фактам возбуждены административные производства, по 2 – уголовные дела, 6 фактов не подтвердились.</a:t>
            </a:r>
            <a:endParaRPr lang="ru-RU" dirty="0" smtClean="0"/>
          </a:p>
        </p:txBody>
      </p:sp>
      <p:sp>
        <p:nvSpPr>
          <p:cNvPr id="6553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2867D1-0558-4914-849B-9287FE52C4D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Сравнительный анализ случаев детской смертности по итогам 2023 года показывает снижение гибели детей как в результате заболеваний, так и от неестественных</a:t>
            </a:r>
            <a:r>
              <a:rPr lang="ru-RU" baseline="0" dirty="0" smtClean="0"/>
              <a:t> причин. </a:t>
            </a:r>
            <a:endParaRPr lang="ru-RU" baseline="0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baseline="0" dirty="0" smtClean="0"/>
              <a:t>Следует </a:t>
            </a:r>
            <a:r>
              <a:rPr lang="ru-RU" baseline="0" dirty="0" smtClean="0"/>
              <a:t>отметить, что в течение 2023 года  при пожаре, дорожно-транспортном происшествии, на водоемах, в результате суицида дети не погибли.</a:t>
            </a:r>
            <a:r>
              <a:rPr lang="ru-RU" dirty="0" smtClean="0"/>
              <a:t> </a:t>
            </a:r>
            <a:r>
              <a:rPr lang="ru-RU" baseline="0" dirty="0" smtClean="0"/>
              <a:t> </a:t>
            </a:r>
            <a:endParaRPr lang="ru-RU" baseline="0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baseline="0" dirty="0" smtClean="0"/>
              <a:t>Не допущена гибель детей, состоящих на учете как находящиеся в социально </a:t>
            </a:r>
            <a:r>
              <a:rPr lang="ru-RU" baseline="0" smtClean="0"/>
              <a:t>опасном положении.</a:t>
            </a:r>
            <a:endParaRPr lang="ru-RU" dirty="0" smtClean="0"/>
          </a:p>
        </p:txBody>
      </p:sp>
      <p:sp>
        <p:nvSpPr>
          <p:cNvPr id="675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B3DF84-F740-4A2C-8143-94623BC5E3F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В течение 2023 года проведено 40 заседаний комиссии</a:t>
            </a:r>
            <a:r>
              <a:rPr lang="ru-RU" baseline="0" dirty="0" smtClean="0"/>
              <a:t> по делам несовершеннолетних и защите их прав муниципального образования «Город Березники» (далее – муниципальная комиссия), в том числе 12 заседаний, на которых были рассмотрены вопросы профилактики безнадзорности и правонарушений несовершеннолетних. На заседаниях рассмотрен 481 вопрос, заслушано 181 должностное лицо, вынесено 117 поручений. </a:t>
            </a:r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В 2023 году в муниципальную комиссию поступил 641 административный материал. 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Рассмотрен в отношении несовершеннолетних 191 материал, в отношении родителей (иных законных представителей) – 419.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 результатам рассмотрения к административной ответственности привлечено 399 родителей (законных</a:t>
            </a:r>
            <a:r>
              <a:rPr lang="ru-RU" baseline="0" dirty="0" smtClean="0"/>
              <a:t> представителей), 157 несовершеннолетних.</a:t>
            </a:r>
            <a:r>
              <a:rPr lang="ru-RU" dirty="0" smtClean="0"/>
              <a:t> </a:t>
            </a:r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891508-0731-4226-A841-A5EA8925F8C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Сравнительный анализ административных материалов, рассмотренных на заседаниях муниципальной комиссии в течение</a:t>
            </a:r>
            <a:r>
              <a:rPr lang="ru-RU" baseline="0" dirty="0" smtClean="0"/>
              <a:t> 2023 года, показывает значительный рост правонарушений в области нарушения Правил дорожного движения, совершенных несовершеннолетними, нарушения установленного федеральным законом запрета курения табака, потребления </a:t>
            </a:r>
            <a:r>
              <a:rPr lang="ru-RU" baseline="0" dirty="0" err="1" smtClean="0"/>
              <a:t>никотинсодержащей</a:t>
            </a:r>
            <a:r>
              <a:rPr lang="ru-RU" baseline="0" dirty="0" smtClean="0"/>
              <a:t> продукции на отдельных территориях, в помещениях и на объектах.</a:t>
            </a:r>
            <a:endParaRPr lang="ru-RU" dirty="0" smtClean="0"/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1B3122-F746-4213-BAE5-FBDBA50499A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В течение 2023 года отношении родителей (иных законных представителей) рассмотрено 419 протоколов, что на 35,2% меньше 2022 года: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ru-RU" baseline="0" dirty="0" smtClean="0"/>
              <a:t>221 протокол – за ненадлежащее исполнение родительских обязанностей по воспитанию, содержанию детей, защите их прав (оставление детей в опасных условиях, пренебрежение нуждами ребенка, употребление родителями спиртного);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ru-RU" baseline="0" dirty="0" smtClean="0"/>
              <a:t> 133 протокола за неисполнение обязанностей по обучению детей (уклонение несовершеннолетних от обучения);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ru-RU" baseline="0" dirty="0" smtClean="0"/>
              <a:t> 61 – за появление несовершеннолетних в возрасте до 16 лет в общественном месте в состоянии опьянения.</a:t>
            </a:r>
            <a:endParaRPr lang="ru-RU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Рассмотрено 4 протокола в отношении иных взрослых лиц за вовлечение несовершеннолетних в употребление спиртных напитков и одурманивающих веществ (2022 год</a:t>
            </a:r>
            <a:r>
              <a:rPr lang="ru-RU" baseline="0" dirty="0" smtClean="0"/>
              <a:t> – 9).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baseline="0" dirty="0" smtClean="0"/>
              <a:t>По результатам рассмотрения к административной ответственности привлечено всего 399 родителей (иных законных представителей).</a:t>
            </a:r>
          </a:p>
          <a:p>
            <a:pPr algn="just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C6D99D-0C53-40FF-B753-4E9D165D963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В 2023 году</a:t>
            </a:r>
            <a:r>
              <a:rPr lang="ru-RU" baseline="0" dirty="0" smtClean="0"/>
              <a:t> рассмотрено 190 протоколов в отношении несовершеннолетних. К административной ответственности привлечено 157 несовершеннолетних, что на 11,3% больше, чем 2022 году (141).</a:t>
            </a:r>
            <a:endParaRPr lang="ru-RU" dirty="0" smtClean="0"/>
          </a:p>
        </p:txBody>
      </p:sp>
      <p:sp>
        <p:nvSpPr>
          <p:cNvPr id="552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B56173-1F3F-4D81-A687-E328A694746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За 12 месяцев 2023 года на территории муниципального образования «Город Березники» Пермского края</a:t>
            </a:r>
            <a:r>
              <a:rPr lang="ru-RU" baseline="0" dirty="0" smtClean="0"/>
              <a:t> несовершеннолетними совершено 55 преступлений, что соответствует уровню 2022 года. При этом 27 преступлений (в сфере незаконного оборота наркотических средств) совершено иногородним жителем.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baseline="0" dirty="0" smtClean="0"/>
              <a:t>С 15 до 14 уменьшилось количество преступлений, совершенных подростками в группах.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baseline="0" dirty="0" smtClean="0"/>
              <a:t>Количество несовершеннолетних, совершивших преступления, снизилось на </a:t>
            </a:r>
            <a:r>
              <a:rPr lang="ru-RU" baseline="0" dirty="0" smtClean="0"/>
              <a:t>6,4</a:t>
            </a:r>
            <a:r>
              <a:rPr lang="ru-RU" baseline="0" dirty="0" smtClean="0"/>
              <a:t>% (с 37 до 31).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baseline="0" dirty="0" smtClean="0"/>
              <a:t>Увеличилось с 4 до 6 количество несовершеннолетних, совершивших преступления в состоянии алкогольного опьянения.</a:t>
            </a:r>
          </a:p>
          <a:p>
            <a:pPr algn="just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73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48B271-2C23-4EE1-A8F7-B80E1972588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Профилактика</a:t>
            </a:r>
            <a:r>
              <a:rPr lang="ru-RU" baseline="0" dirty="0" smtClean="0"/>
              <a:t> детского и семейного неблагополучия является одним из основных направлений в деятельности субъектов системы профилактики безнадзорности и правонарушений несовершеннолетних. 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baseline="0" dirty="0" smtClean="0"/>
              <a:t>В 2023 году проведено 26 заседаний межведомственной локальной рабочей группы, созданной при муниципальной комиссии.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baseline="0" dirty="0" smtClean="0"/>
              <a:t>Рассмотрено </a:t>
            </a:r>
            <a:r>
              <a:rPr lang="ru-RU" baseline="0" dirty="0" smtClean="0"/>
              <a:t>500 информаций </a:t>
            </a:r>
            <a:r>
              <a:rPr lang="ru-RU" baseline="0" dirty="0" smtClean="0"/>
              <a:t>о детском и семейном неблагополучии.</a:t>
            </a:r>
            <a:endParaRPr lang="ru-RU" dirty="0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290621-F8A7-4867-AA58-C46542A5855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01.01.2023 на межведомственном учете семей и детей, находящихся в социально опасном положении, состояла 221 семья (339 детей).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В течение 2023 года на учет поставлено 140 семей (205 детей).</a:t>
            </a:r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792D80-3BFC-4A2B-89E2-181280DBA18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4EFC2-C2A8-48D9-829A-72D40932627F}" type="datetime1">
              <a:rPr lang="ru-RU"/>
              <a:pPr>
                <a:defRPr/>
              </a:pPr>
              <a:t>05.02.2024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C76C3-B63B-439A-A2C9-AE65546EE7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DD5CC-A0E4-4182-AEC5-974B7864DB1C}" type="datetime1">
              <a:rPr lang="ru-RU"/>
              <a:pPr>
                <a:defRPr/>
              </a:pPr>
              <a:t>05.02.2024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5A3AF-546C-49CD-B47E-65C742B1DE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0B661-35E7-4CCF-BF5A-F25875F40482}" type="datetime1">
              <a:rPr lang="ru-RU"/>
              <a:pPr>
                <a:defRPr/>
              </a:pPr>
              <a:t>05.02.2024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04F52-3408-442D-8F5F-8362F6F5F7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A3EBF-4B60-4713-BD23-2ECFF8C1C970}" type="datetime1">
              <a:rPr lang="ru-RU"/>
              <a:pPr>
                <a:defRPr/>
              </a:pPr>
              <a:t>05.02.2024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E67F6-00CA-4418-BF6C-AEEFA99F6E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dirty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8DF31-8954-48CD-816A-93245E014D87}" type="datetime1">
              <a:rPr lang="ru-RU"/>
              <a:pPr>
                <a:defRPr/>
              </a:pPr>
              <a:t>05.02.2024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0D1FF-1CCA-4809-8257-F0229BF220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6CE48-0FF4-4245-B187-928411F486A0}" type="datetime1">
              <a:rPr lang="ru-RU"/>
              <a:pPr>
                <a:defRPr/>
              </a:pPr>
              <a:t>05.02.2024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1616A-1C9F-4C57-BFB3-D7E1C8597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85D7B-1C2D-4DB0-A198-C9CF76D7FCF2}" type="datetime1">
              <a:rPr lang="ru-RU"/>
              <a:pPr>
                <a:defRPr/>
              </a:pPr>
              <a:t>05.02.2024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91973-463C-4723-AABA-264D384A4B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02F5-3E56-47EE-9C89-876855CE734F}" type="datetime1">
              <a:rPr lang="ru-RU"/>
              <a:pPr>
                <a:defRPr/>
              </a:pPr>
              <a:t>05.02.2024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2C552-2D2D-4186-9744-995A7A88EC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0E4F7-CA3D-4BD5-9724-45DE5CE6619F}" type="datetime1">
              <a:rPr lang="ru-RU"/>
              <a:pPr>
                <a:defRPr/>
              </a:pPr>
              <a:t>05.02.2024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6845F-79E0-4A25-AF64-F546EE5382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D6224-0A78-49D4-96F2-91791D412498}" type="datetime1">
              <a:rPr lang="ru-RU"/>
              <a:pPr>
                <a:defRPr/>
              </a:pPr>
              <a:t>05.02.2024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9A507-358D-460A-BF78-75366AF74E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7DD8A-8579-4CA6-A635-B2C3D492F794}" type="datetime1">
              <a:rPr lang="ru-RU"/>
              <a:pPr>
                <a:defRPr/>
              </a:pPr>
              <a:t>05.02.2024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2F8CD-AAFE-438E-A6DC-D1F4B78904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9BFC0-6380-4187-BFCC-E732A0A66093}" type="datetime1">
              <a:rPr lang="ru-RU"/>
              <a:pPr>
                <a:defRPr/>
              </a:pPr>
              <a:t>05.02.2024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2995F-BB32-4BDF-81D3-FC919CD75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E2938-4CB9-48A3-BF0A-46DCA5E7C889}" type="datetime1">
              <a:rPr lang="ru-RU"/>
              <a:pPr>
                <a:defRPr/>
              </a:pPr>
              <a:t>05.02.2024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D1C71-8B2B-4A47-99B6-5E4C0EEA73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87844-2F8C-4F63-A752-C1917E73F041}" type="datetime1">
              <a:rPr lang="ru-RU"/>
              <a:pPr>
                <a:defRPr/>
              </a:pPr>
              <a:t>05.02.2024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C84E3-1668-4D94-AC41-BD1B4E6777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4B6D8-6A9A-40BE-87EA-6966FDF78EC8}" type="datetime1">
              <a:rPr lang="ru-RU"/>
              <a:pPr>
                <a:defRPr/>
              </a:pPr>
              <a:t>05.02.2024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786F9-0D41-456E-8980-4915E4A941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98C48-5E33-43D7-9D07-B0D7D69D740B}" type="datetime1">
              <a:rPr lang="ru-RU"/>
              <a:pPr>
                <a:defRPr/>
              </a:pPr>
              <a:t>05.02.2024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206C9-7C13-4DB0-AA09-605B87E056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1DB74-2698-4604-9BC5-421D8B9B46C9}" type="datetime1">
              <a:rPr lang="ru-RU"/>
              <a:pPr>
                <a:defRPr/>
              </a:pPr>
              <a:t>05.02.2024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0F938-5F5A-4DE6-BCE1-B69FBF6A86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5BE82-21AB-4CB0-8655-8151DE5EB47E}" type="datetime1">
              <a:rPr lang="ru-RU"/>
              <a:pPr>
                <a:defRPr/>
              </a:pPr>
              <a:t>05.02.2024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7737C-08F0-4A15-B8AD-AE6B53FE6C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C716C-51AF-4A94-81F0-1015C264C0DA}" type="datetime1">
              <a:rPr lang="ru-RU"/>
              <a:pPr>
                <a:defRPr/>
              </a:pPr>
              <a:t>05.02.2024</a:t>
            </a:fld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C4E77-318C-406B-9796-2956F7A498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AEE61-7A95-4C66-A081-15D02BE9DE3C}" type="datetime1">
              <a:rPr lang="ru-RU"/>
              <a:pPr>
                <a:defRPr/>
              </a:pPr>
              <a:t>05.02.2024</a:t>
            </a:fld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51D79-57EC-447A-8066-0BF2D6595C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B5726-3802-4682-B33A-C38494C4A5B9}" type="datetime1">
              <a:rPr lang="ru-RU"/>
              <a:pPr>
                <a:defRPr/>
              </a:pPr>
              <a:t>05.02.2024</a:t>
            </a:fld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C5350-F995-4059-A527-A524C8B01E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E18A5-08A4-4744-A4D9-7E004FA34F80}" type="datetime1">
              <a:rPr lang="ru-RU"/>
              <a:pPr>
                <a:defRPr/>
              </a:pPr>
              <a:t>05.02.2024</a:t>
            </a:fld>
            <a:endParaRPr lang="ru-RU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77DBC-EDED-426D-A23E-2F9A600EDF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26817-9F00-467B-9445-7D2C9743F350}" type="datetime1">
              <a:rPr lang="ru-RU"/>
              <a:pPr>
                <a:defRPr/>
              </a:pPr>
              <a:t>05.02.2024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9DA4B-9F95-47ED-9310-D69AB19FDE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A3AAB-5B7D-450E-B5CD-B44E64FB235B}" type="datetime1">
              <a:rPr lang="ru-RU"/>
              <a:pPr>
                <a:defRPr/>
              </a:pPr>
              <a:t>05.02.2024</a:t>
            </a:fld>
            <a:endParaRPr lang="ru-RU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57197-22D3-4356-B6D9-2F6021D64C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11D45-02F2-4A04-9B47-1930BB36DB70}" type="datetime1">
              <a:rPr lang="ru-RU"/>
              <a:pPr>
                <a:defRPr/>
              </a:pPr>
              <a:t>05.02.2024</a:t>
            </a:fld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DB71D-A49C-4E57-996A-23C046CD76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CFCB8-35F1-4E80-8DFE-4A72A17AC6D3}" type="datetime1">
              <a:rPr lang="ru-RU"/>
              <a:pPr>
                <a:defRPr/>
              </a:pPr>
              <a:t>05.02.2024</a:t>
            </a:fld>
            <a:endParaRPr lang="ru-RU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B316C-6597-493B-B9F3-8DD06E483B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3A2AC-922C-4568-B8DB-9329243E0273}" type="datetime1">
              <a:rPr lang="ru-RU"/>
              <a:pPr>
                <a:defRPr/>
              </a:pPr>
              <a:t>05.02.2024</a:t>
            </a:fld>
            <a:endParaRPr lang="ru-RU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881C0-AF6E-490A-976D-4C4AFB898B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E6DA2-C66F-4805-A2E5-1EE628FE2050}" type="datetime1">
              <a:rPr lang="ru-RU"/>
              <a:pPr>
                <a:defRPr/>
              </a:pPr>
              <a:t>05.02.2024</a:t>
            </a:fld>
            <a:endParaRPr lang="ru-RU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FDD30-D5FD-4924-B983-60CA19F15A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966E6-6CEC-4DF1-B13B-0A5D1BBF56A4}" type="datetime1">
              <a:rPr lang="ru-RU"/>
              <a:pPr>
                <a:defRPr/>
              </a:pPr>
              <a:t>05.02.2024</a:t>
            </a:fld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4616E-60EE-4C00-A1C6-CECE5AECAD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A0A9A-8FA7-4F87-99F9-D66008564B3A}" type="datetime1">
              <a:rPr lang="ru-RU"/>
              <a:pPr>
                <a:defRPr/>
              </a:pPr>
              <a:t>05.02.2024</a:t>
            </a:fld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9BB6A-9916-45C7-820C-7A15C92817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0364F-0490-4CEB-AFAF-4083FD1A6826}" type="datetime1">
              <a:rPr lang="ru-RU"/>
              <a:pPr>
                <a:defRPr/>
              </a:pPr>
              <a:t>05.02.2024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FCF05-69BD-4467-9E91-65A36A7447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43864-CC3D-43F8-A614-99816172EE64}" type="datetime1">
              <a:rPr lang="ru-RU"/>
              <a:pPr>
                <a:defRPr/>
              </a:pPr>
              <a:t>05.02.2024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F7DD5-685E-42F7-9759-D03374276F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BCF62-44CE-4A46-957F-D920D225722F}" type="datetime1">
              <a:rPr lang="ru-RU"/>
              <a:pPr>
                <a:defRPr/>
              </a:pPr>
              <a:t>05.02.2024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6D9AF-35D3-444F-A13D-A5DB05B950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208A5-F2AE-4E94-A824-2B4F1278B96E}" type="datetime1">
              <a:rPr lang="ru-RU"/>
              <a:pPr>
                <a:defRPr/>
              </a:pPr>
              <a:t>05.02.2024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83CB6-C86E-487B-9A9C-0F8CE9BAA2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E389F-887F-4646-B77D-A43C0A18049C}" type="datetime1">
              <a:rPr lang="ru-RU"/>
              <a:pPr>
                <a:defRPr/>
              </a:pPr>
              <a:t>05.02.2024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A72A1-D4EE-44CB-9E6A-4A3589E171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A774F-0B68-449E-89DB-4C1C49BE2BE5}" type="datetime1">
              <a:rPr lang="ru-RU"/>
              <a:pPr>
                <a:defRPr/>
              </a:pPr>
              <a:t>05.02.2024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EE31A-F968-4E0B-A793-2AFCD8FEDB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6" name="Picture 125" descr="Рисунок1"/>
          <p:cNvPicPr>
            <a:picLocks noChangeAspect="1" noChangeArrowheads="1"/>
          </p:cNvPicPr>
          <p:nvPr/>
        </p:nvPicPr>
        <p:blipFill>
          <a:blip r:embed="rId16">
            <a:lum bright="62000" contrast="-58000"/>
          </a:blip>
          <a:srcRect/>
          <a:stretch>
            <a:fillRect/>
          </a:stretch>
        </p:blipFill>
        <p:spPr bwMode="auto">
          <a:xfrm>
            <a:off x="8378825" y="6038850"/>
            <a:ext cx="360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7" name="Picture 124" descr="Рисунок1"/>
          <p:cNvPicPr>
            <a:picLocks noChangeAspect="1" noChangeArrowheads="1"/>
          </p:cNvPicPr>
          <p:nvPr/>
        </p:nvPicPr>
        <p:blipFill>
          <a:blip r:embed="rId16">
            <a:lum bright="42000" contrast="-38000"/>
          </a:blip>
          <a:srcRect/>
          <a:stretch>
            <a:fillRect/>
          </a:stretch>
        </p:blipFill>
        <p:spPr bwMode="auto">
          <a:xfrm>
            <a:off x="8450263" y="61102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8" name="Picture 68" descr="Рисунок1"/>
          <p:cNvPicPr>
            <a:picLocks noChangeAspect="1" noChangeArrowheads="1"/>
          </p:cNvPicPr>
          <p:nvPr/>
        </p:nvPicPr>
        <p:blipFill>
          <a:blip r:embed="rId16">
            <a:lum bright="22000" contrast="-16000"/>
          </a:blip>
          <a:srcRect/>
          <a:stretch>
            <a:fillRect/>
          </a:stretch>
        </p:blipFill>
        <p:spPr bwMode="auto">
          <a:xfrm>
            <a:off x="8535988" y="6205538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B8E854-8C47-456E-A057-4DC2300E8518}" type="datetime1">
              <a:rPr lang="ru-RU"/>
              <a:pPr>
                <a:defRPr/>
              </a:pPr>
              <a:t>05.02.2024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3388" y="62245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41969D"/>
                </a:solidFill>
                <a:latin typeface="Modern No. 20" pitchFamily="18" charset="0"/>
                <a:cs typeface="+mn-cs"/>
              </a:defRPr>
            </a:lvl1pPr>
          </a:lstStyle>
          <a:p>
            <a:pPr>
              <a:defRPr/>
            </a:pPr>
            <a:fld id="{1B6DF613-6884-4254-AE09-6A07E59735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aphicFrame>
        <p:nvGraphicFramePr>
          <p:cNvPr id="1274" name="Object 250"/>
          <p:cNvGraphicFramePr>
            <a:graphicFrameLocks noChangeAspect="1"/>
          </p:cNvGraphicFramePr>
          <p:nvPr/>
        </p:nvGraphicFramePr>
        <p:xfrm>
          <a:off x="30163" y="33338"/>
          <a:ext cx="574675" cy="731837"/>
        </p:xfrm>
        <a:graphic>
          <a:graphicData uri="http://schemas.openxmlformats.org/presentationml/2006/ole">
            <p:oleObj spid="_x0000_s1303" name="CorelDRAW" r:id="rId17" imgW="3520800" imgH="4203360" progId="">
              <p:embed/>
            </p:oleObj>
          </a:graphicData>
        </a:graphic>
      </p:graphicFrame>
      <p:pic>
        <p:nvPicPr>
          <p:cNvPr id="1282" name="Picture 123" descr="Рисунок2"/>
          <p:cNvPicPr>
            <a:picLocks noChangeAspect="1" noChangeArrowheads="1"/>
          </p:cNvPicPr>
          <p:nvPr/>
        </p:nvPicPr>
        <p:blipFill>
          <a:blip r:embed="rId18">
            <a:lum bright="78000" contrast="-82000"/>
          </a:blip>
          <a:srcRect/>
          <a:stretch>
            <a:fillRect/>
          </a:stretch>
        </p:blipFill>
        <p:spPr bwMode="auto">
          <a:xfrm>
            <a:off x="2247900" y="1363663"/>
            <a:ext cx="4648200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C40EF2-DBCC-49BF-977B-915461BAC43D}" type="datetime1">
              <a:rPr lang="ru-RU"/>
              <a:pPr>
                <a:defRPr/>
              </a:pPr>
              <a:t>05.02.2024</a:t>
            </a:fld>
            <a:endParaRPr lang="ru-RU" dirty="0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272B5A-3D38-4984-8FFF-1923159F79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588005-8B9C-44C4-905F-E89C4FAC7703}" type="datetime1">
              <a:rPr lang="ru-RU"/>
              <a:pPr>
                <a:defRPr/>
              </a:pPr>
              <a:t>05.02.2024</a:t>
            </a:fld>
            <a:endParaRPr lang="ru-RU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71FDDB-E006-436F-B4EE-091ACE05B8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303" name="Picture 5" descr="Рисунок1"/>
          <p:cNvPicPr>
            <a:picLocks noChangeAspect="1" noChangeArrowheads="1"/>
          </p:cNvPicPr>
          <p:nvPr/>
        </p:nvPicPr>
        <p:blipFill>
          <a:blip r:embed="rId14">
            <a:lum bright="80000" contrast="-78000"/>
          </a:blip>
          <a:srcRect/>
          <a:stretch>
            <a:fillRect/>
          </a:stretch>
        </p:blipFill>
        <p:spPr bwMode="auto">
          <a:xfrm rot="245331">
            <a:off x="2268538" y="1268413"/>
            <a:ext cx="4651375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98" name="Object 250"/>
          <p:cNvGraphicFramePr>
            <a:graphicFrameLocks noChangeAspect="1"/>
          </p:cNvGraphicFramePr>
          <p:nvPr/>
        </p:nvGraphicFramePr>
        <p:xfrm>
          <a:off x="63500" y="0"/>
          <a:ext cx="736600" cy="938213"/>
        </p:xfrm>
        <a:graphic>
          <a:graphicData uri="http://schemas.openxmlformats.org/presentationml/2006/ole">
            <p:oleObj spid="_x0000_s2327" name="CorelDRAW" r:id="rId15" imgW="3520800" imgH="4203360" progId="">
              <p:embed/>
            </p:oleObj>
          </a:graphicData>
        </a:graphic>
      </p:graphicFrame>
      <p:pic>
        <p:nvPicPr>
          <p:cNvPr id="2304" name="Picture 7" descr="герб"/>
          <p:cNvPicPr>
            <a:picLocks noChangeAspect="1" noChangeArrowheads="1"/>
          </p:cNvPicPr>
          <p:nvPr/>
        </p:nvPicPr>
        <p:blipFill>
          <a:blip r:embed="rId16">
            <a:lum bright="82000" contrast="-58000"/>
          </a:blip>
          <a:srcRect l="67769" t="2353" r="3287" b="72090"/>
          <a:stretch>
            <a:fillRect/>
          </a:stretch>
        </p:blipFill>
        <p:spPr bwMode="auto">
          <a:xfrm>
            <a:off x="5580063" y="1341438"/>
            <a:ext cx="1077912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_____Microsoft_Office_Excel_97-200310.xls"/><Relationship Id="rId4" Type="http://schemas.openxmlformats.org/officeDocument/2006/relationships/oleObject" Target="../embeddings/_____Microsoft_Office_Excel_97-20039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_____Microsoft_Office_Excel_97-200311.xls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_97-20031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_____Microsoft_Office_Excel_97-20033.xls"/><Relationship Id="rId4" Type="http://schemas.openxmlformats.org/officeDocument/2006/relationships/oleObject" Target="../embeddings/_____Microsoft_Office_Excel_97-20032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_____Microsoft_Office_Excel_97-20034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_____Microsoft_Office_Excel_97-20035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_____Microsoft_Office_Excel_97-20036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_____Microsoft_Office_Excel_97-20037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_____Microsoft_Office_Excel_97-20038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 descr="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85728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539750" y="1714500"/>
            <a:ext cx="8134350" cy="47386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ОТЧЕТ </a:t>
            </a: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 ОТДЕЛА </a:t>
            </a: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ПО ОБЕСПЕЧЕНИЮ ДЕЯТЕЛЬНОСТИ КОМИССИИ ПО ДЕЛАМ </a:t>
            </a:r>
            <a:b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НЕСОВЕРШЕННОЛЕТНИХ И ЗАЩИТЕ </a:t>
            </a:r>
            <a:b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ИХ ПРАВ </a:t>
            </a: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МУНИЦИПАЛЬНОГО </a:t>
            </a: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ОБРАЗОВАНИЯ «ГОРОД БЕРЕЗНИКИ»</a:t>
            </a:r>
            <a:b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за 2023 год </a:t>
            </a:r>
            <a:r>
              <a:rPr lang="ru-RU" sz="2800" b="1" i="1" dirty="0" smtClean="0">
                <a:latin typeface="Bookman Old Style" pitchFamily="18" charset="0"/>
              </a:rPr>
              <a:t/>
            </a:r>
            <a:br>
              <a:rPr lang="ru-RU" sz="2800" b="1" i="1" dirty="0" smtClean="0">
                <a:latin typeface="Bookman Old Style" pitchFamily="18" charset="0"/>
              </a:rPr>
            </a:br>
            <a:r>
              <a:rPr lang="ru-RU" sz="1200" b="1" i="1" dirty="0" smtClean="0">
                <a:latin typeface="Bookman Old Style" pitchFamily="18" charset="0"/>
              </a:rPr>
              <a:t>                                                      </a:t>
            </a:r>
            <a:br>
              <a:rPr lang="ru-RU" sz="1200" b="1" i="1" dirty="0" smtClean="0">
                <a:latin typeface="Bookman Old Style" pitchFamily="18" charset="0"/>
              </a:rPr>
            </a:br>
            <a:r>
              <a:rPr lang="ru-RU" sz="1200" b="1" i="1" dirty="0" smtClean="0">
                <a:latin typeface="Bookman Old Style" pitchFamily="18" charset="0"/>
              </a:rPr>
              <a:t>                                                                                          </a:t>
            </a:r>
            <a:r>
              <a:rPr lang="ru-RU" sz="1200" b="1" i="1" dirty="0" smtClean="0"/>
              <a:t>Заведующий отделом по обеспечению   				                 деятельности комиссии  по делам    </a:t>
            </a:r>
            <a:br>
              <a:rPr lang="ru-RU" sz="1200" b="1" i="1" dirty="0" smtClean="0"/>
            </a:br>
            <a:r>
              <a:rPr lang="ru-RU" sz="1200" b="1" i="1" dirty="0" smtClean="0"/>
              <a:t>                                                                                                  несовершеннолетних  и защите </a:t>
            </a:r>
            <a:br>
              <a:rPr lang="ru-RU" sz="1200" b="1" i="1" dirty="0" smtClean="0"/>
            </a:br>
            <a:r>
              <a:rPr lang="ru-RU" sz="1200" b="1" i="1" dirty="0" smtClean="0"/>
              <a:t>				                      их прав муниципального образования</a:t>
            </a:r>
            <a:br>
              <a:rPr lang="ru-RU" sz="1200" b="1" i="1" dirty="0" smtClean="0"/>
            </a:br>
            <a:r>
              <a:rPr lang="ru-RU" sz="1200" b="1" i="1" dirty="0" smtClean="0"/>
              <a:t>                                                                        «Город Березники»  </a:t>
            </a: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b="1" i="1" dirty="0" smtClean="0"/>
              <a:t>                                                                                                                                                           Я.С. </a:t>
            </a:r>
            <a:r>
              <a:rPr lang="ru-RU" sz="1200" b="1" i="1" dirty="0" err="1" smtClean="0"/>
              <a:t>Видякова</a:t>
            </a: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b="1" i="1" dirty="0" smtClean="0">
                <a:latin typeface="Bookman Old Style" pitchFamily="18" charset="0"/>
              </a:rPr>
              <a:t/>
            </a:r>
            <a:br>
              <a:rPr lang="ru-RU" sz="1200" b="1" i="1" dirty="0" smtClean="0">
                <a:latin typeface="Bookman Old Style" pitchFamily="18" charset="0"/>
              </a:rPr>
            </a:br>
            <a:endParaRPr lang="ru-RU" sz="1200" b="1" i="1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b="1" i="1" kern="1200" dirty="0" smtClean="0">
                <a:solidFill>
                  <a:srgbClr val="000000"/>
                </a:solidFill>
                <a:latin typeface="Bookman Old Style" pitchFamily="18" charset="0"/>
              </a:rPr>
              <a:t>Результаты проведения реабилитационной работы с семьями, находящимися в социально опасном положении</a:t>
            </a:r>
            <a:endParaRPr lang="ru-RU" sz="2000" dirty="0"/>
          </a:p>
        </p:txBody>
      </p:sp>
      <p:graphicFrame>
        <p:nvGraphicFramePr>
          <p:cNvPr id="62466" name="Содержимое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157692952"/>
              </p:ext>
            </p:extLst>
          </p:nvPr>
        </p:nvGraphicFramePr>
        <p:xfrm>
          <a:off x="431800" y="1778000"/>
          <a:ext cx="4264025" cy="3409950"/>
        </p:xfrm>
        <a:graphic>
          <a:graphicData uri="http://schemas.openxmlformats.org/presentationml/2006/ole">
            <p:oleObj spid="_x0000_s62556" name="Worksheet" r:id="rId4" imgW="5572125" imgH="4457700" progId="Excel.Sheet.8">
              <p:embed/>
            </p:oleObj>
          </a:graphicData>
        </a:graphic>
      </p:graphicFrame>
      <p:graphicFrame>
        <p:nvGraphicFramePr>
          <p:cNvPr id="62560" name="Object 96"/>
          <p:cNvGraphicFramePr>
            <a:graphicFrameLocks noGrp="1"/>
          </p:cNvGraphicFramePr>
          <p:nvPr/>
        </p:nvGraphicFramePr>
        <p:xfrm>
          <a:off x="4756150" y="1785938"/>
          <a:ext cx="4387850" cy="3411537"/>
        </p:xfrm>
        <a:graphic>
          <a:graphicData uri="http://schemas.openxmlformats.org/presentationml/2006/ole">
            <p:oleObj spid="_x0000_s62560" name="Worksheet" r:id="rId5" imgW="5648134" imgH="4390834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Заголовок 1"/>
          <p:cNvSpPr>
            <a:spLocks noGrp="1"/>
          </p:cNvSpPr>
          <p:nvPr>
            <p:ph type="title"/>
          </p:nvPr>
        </p:nvSpPr>
        <p:spPr bwMode="auto">
          <a:xfrm>
            <a:off x="500034" y="285728"/>
            <a:ext cx="8229600" cy="100013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b="1" i="1" dirty="0" smtClean="0">
                <a:latin typeface="Bookman Old Style" pitchFamily="18" charset="0"/>
              </a:rPr>
              <a:t>Факты жестокого обращения </a:t>
            </a:r>
            <a:br>
              <a:rPr lang="ru-RU" sz="2000" b="1" i="1" dirty="0" smtClean="0">
                <a:latin typeface="Bookman Old Style" pitchFamily="18" charset="0"/>
              </a:rPr>
            </a:br>
            <a:r>
              <a:rPr lang="ru-RU" sz="2000" b="1" i="1" dirty="0" smtClean="0">
                <a:latin typeface="Bookman Old Style" pitchFamily="18" charset="0"/>
              </a:rPr>
              <a:t>с несовершеннолетними   </a:t>
            </a:r>
          </a:p>
        </p:txBody>
      </p:sp>
      <p:sp>
        <p:nvSpPr>
          <p:cNvPr id="64516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Modern No. 20"/>
              <a:cs typeface="Arial" charset="0"/>
            </a:endParaRPr>
          </a:p>
        </p:txBody>
      </p:sp>
      <p:graphicFrame>
        <p:nvGraphicFramePr>
          <p:cNvPr id="64514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58715076"/>
              </p:ext>
            </p:extLst>
          </p:nvPr>
        </p:nvGraphicFramePr>
        <p:xfrm>
          <a:off x="1054100" y="1514475"/>
          <a:ext cx="7134225" cy="4208463"/>
        </p:xfrm>
        <a:graphic>
          <a:graphicData uri="http://schemas.openxmlformats.org/presentationml/2006/ole">
            <p:oleObj spid="_x0000_s64545" name="Лист" r:id="rId4" imgW="7686633" imgH="453384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9690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b="1" i="1" dirty="0" smtClean="0">
                <a:latin typeface="Bookman Old Style" pitchFamily="18" charset="0"/>
                <a:cs typeface="Times New Roman" pitchFamily="18" charset="0"/>
              </a:rPr>
              <a:t>Сравнительный анализ </a:t>
            </a:r>
            <a:br>
              <a:rPr lang="ru-RU" sz="2000" b="1" i="1" dirty="0" smtClean="0">
                <a:latin typeface="Bookman Old Style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Bookman Old Style" pitchFamily="18" charset="0"/>
                <a:cs typeface="Times New Roman" pitchFamily="18" charset="0"/>
              </a:rPr>
              <a:t>случаев детской смертности </a:t>
            </a:r>
            <a:endParaRPr lang="ru-RU" sz="2000" dirty="0" smtClean="0"/>
          </a:p>
        </p:txBody>
      </p:sp>
      <p:sp>
        <p:nvSpPr>
          <p:cNvPr id="6656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Modern No. 20"/>
              <a:cs typeface="Arial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15521828"/>
              </p:ext>
            </p:extLst>
          </p:nvPr>
        </p:nvGraphicFramePr>
        <p:xfrm>
          <a:off x="1571604" y="1571612"/>
          <a:ext cx="6029326" cy="2973705"/>
        </p:xfrm>
        <a:graphic>
          <a:graphicData uri="http://schemas.openxmlformats.org/drawingml/2006/table">
            <a:tbl>
              <a:tblPr/>
              <a:tblGrid>
                <a:gridCol w="2993581"/>
                <a:gridCol w="1077430"/>
                <a:gridCol w="1077430"/>
                <a:gridCol w="880885"/>
              </a:tblGrid>
              <a:tr h="2609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Наименование показателя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2022 </a:t>
                      </a:r>
                      <a:r>
                        <a:rPr lang="ru-RU" sz="1100" b="1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г.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2023 </a:t>
                      </a:r>
                      <a:r>
                        <a:rPr lang="ru-RU" sz="1100" b="1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г.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+/-%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dirty="0" smtClean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Зарегистрировано </a:t>
                      </a:r>
                      <a:r>
                        <a:rPr lang="ru-RU" sz="1100" b="1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фактов гибели детей, всего: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19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12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-37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0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В результате заболевания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12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11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-8,4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В результате неестественных причин: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7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1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-85,8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727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пожара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Simplified Arabic" pitchFamily="18" charset="-78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утопления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1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0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-100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ножевое</a:t>
                      </a:r>
                      <a:r>
                        <a:rPr lang="ru-RU" sz="1100" b="1" baseline="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 ранение</a:t>
                      </a:r>
                      <a:endParaRPr lang="ru-RU" sz="1100" b="1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0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-100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суицида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0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-100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ДТП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2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0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-200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отравления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0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-200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падение с </a:t>
                      </a:r>
                      <a:r>
                        <a:rPr lang="ru-RU" sz="1100" b="1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высоты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Иные</a:t>
                      </a:r>
                      <a:r>
                        <a:rPr lang="ru-RU" sz="1100" b="1" baseline="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 причины</a:t>
                      </a:r>
                      <a:endParaRPr lang="ru-RU" sz="1100" b="1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0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1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+100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Номер слайда 6"/>
          <p:cNvSpPr txBox="1">
            <a:spLocks noGrp="1"/>
          </p:cNvSpPr>
          <p:nvPr/>
        </p:nvSpPr>
        <p:spPr bwMode="auto">
          <a:xfrm>
            <a:off x="6783388" y="62245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sz="1400" b="1" dirty="0">
              <a:solidFill>
                <a:srgbClr val="41969D"/>
              </a:solidFill>
              <a:latin typeface="Modern No. 20"/>
            </a:endParaRPr>
          </a:p>
        </p:txBody>
      </p:sp>
      <p:sp>
        <p:nvSpPr>
          <p:cNvPr id="46088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0034" y="274638"/>
            <a:ext cx="8104216" cy="12255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000" b="1" i="1" dirty="0" smtClean="0">
                <a:latin typeface="Bookman Old Style" pitchFamily="18" charset="0"/>
              </a:rPr>
              <a:t>Заседания комиссии по делам несовершеннолетних </a:t>
            </a:r>
            <a:br>
              <a:rPr lang="ru-RU" sz="2000" b="1" i="1" dirty="0" smtClean="0">
                <a:latin typeface="Bookman Old Style" pitchFamily="18" charset="0"/>
              </a:rPr>
            </a:br>
            <a:r>
              <a:rPr lang="ru-RU" sz="2000" b="1" i="1" dirty="0" smtClean="0">
                <a:latin typeface="Bookman Old Style" pitchFamily="18" charset="0"/>
              </a:rPr>
              <a:t>и защите их прав муниципального образования </a:t>
            </a:r>
            <a:br>
              <a:rPr lang="ru-RU" sz="2000" b="1" i="1" dirty="0" smtClean="0">
                <a:latin typeface="Bookman Old Style" pitchFamily="18" charset="0"/>
              </a:rPr>
            </a:br>
            <a:r>
              <a:rPr lang="ru-RU" sz="2000" b="1" i="1" dirty="0" smtClean="0">
                <a:latin typeface="Bookman Old Style" pitchFamily="18" charset="0"/>
              </a:rPr>
              <a:t>«Город Березники»  </a:t>
            </a:r>
            <a:r>
              <a:rPr lang="ru-RU" sz="2000" b="1" i="1" smtClean="0">
                <a:latin typeface="Bookman Old Style" pitchFamily="18" charset="0"/>
              </a:rPr>
              <a:t>в 2023 </a:t>
            </a:r>
            <a:r>
              <a:rPr lang="ru-RU" sz="2000" b="1" i="1" dirty="0" smtClean="0">
                <a:latin typeface="Bookman Old Style" pitchFamily="18" charset="0"/>
              </a:rPr>
              <a:t>г.</a:t>
            </a:r>
          </a:p>
        </p:txBody>
      </p:sp>
      <p:sp>
        <p:nvSpPr>
          <p:cNvPr id="178182" name="Text Box 6"/>
          <p:cNvSpPr txBox="1">
            <a:spLocks noGrp="1" noChangeArrowheads="1"/>
          </p:cNvSpPr>
          <p:nvPr>
            <p:ph type="body" sz="half" idx="4294967295"/>
          </p:nvPr>
        </p:nvSpPr>
        <p:spPr bwMode="auto">
          <a:xfrm>
            <a:off x="0" y="1628775"/>
            <a:ext cx="4038600" cy="45259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sz="2800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sz="2400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sz="2800" dirty="0" smtClean="0">
              <a:latin typeface="Tahoma" pitchFamily="34" charset="0"/>
            </a:endParaRPr>
          </a:p>
        </p:txBody>
      </p:sp>
      <p:graphicFrame>
        <p:nvGraphicFramePr>
          <p:cNvPr id="46085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92033321"/>
              </p:ext>
            </p:extLst>
          </p:nvPr>
        </p:nvGraphicFramePr>
        <p:xfrm>
          <a:off x="428596" y="1857364"/>
          <a:ext cx="7859712" cy="3133725"/>
        </p:xfrm>
        <a:graphic>
          <a:graphicData uri="http://schemas.openxmlformats.org/presentationml/2006/ole">
            <p:oleObj spid="_x0000_s46121" name="Worksheet" r:id="rId4" imgW="7667816" imgH="3057382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b="1" i="1" dirty="0" smtClean="0">
                <a:latin typeface="Bookman Old Style" pitchFamily="18" charset="0"/>
              </a:rPr>
              <a:t>Применение </a:t>
            </a:r>
            <a:br>
              <a:rPr lang="ru-RU" sz="2000" b="1" i="1" dirty="0" smtClean="0">
                <a:latin typeface="Bookman Old Style" pitchFamily="18" charset="0"/>
              </a:rPr>
            </a:br>
            <a:r>
              <a:rPr lang="ru-RU" sz="2000" b="1" i="1" dirty="0" smtClean="0">
                <a:latin typeface="Bookman Old Style" pitchFamily="18" charset="0"/>
              </a:rPr>
              <a:t>административной практики</a:t>
            </a:r>
            <a:br>
              <a:rPr lang="ru-RU" sz="2000" b="1" i="1" dirty="0" smtClean="0">
                <a:latin typeface="Bookman Old Style" pitchFamily="18" charset="0"/>
              </a:rPr>
            </a:br>
            <a:endParaRPr lang="ru-RU" sz="2000" b="1" i="1" dirty="0" smtClean="0">
              <a:latin typeface="Bookman Old Style" pitchFamily="18" charset="0"/>
            </a:endParaRPr>
          </a:p>
        </p:txBody>
      </p:sp>
      <p:graphicFrame>
        <p:nvGraphicFramePr>
          <p:cNvPr id="48130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586957598"/>
              </p:ext>
            </p:extLst>
          </p:nvPr>
        </p:nvGraphicFramePr>
        <p:xfrm>
          <a:off x="4581525" y="1571625"/>
          <a:ext cx="4376738" cy="4346575"/>
        </p:xfrm>
        <a:graphic>
          <a:graphicData uri="http://schemas.openxmlformats.org/presentationml/2006/ole">
            <p:oleObj spid="_x0000_s48192" name="Worksheet" r:id="rId4" imgW="4229100" imgH="4200525" progId="Excel.Sheet.8">
              <p:embed/>
            </p:oleObj>
          </a:graphicData>
        </a:graphic>
      </p:graphicFrame>
      <p:graphicFrame>
        <p:nvGraphicFramePr>
          <p:cNvPr id="48131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559680875"/>
              </p:ext>
            </p:extLst>
          </p:nvPr>
        </p:nvGraphicFramePr>
        <p:xfrm>
          <a:off x="431800" y="1562100"/>
          <a:ext cx="3975100" cy="4343400"/>
        </p:xfrm>
        <a:graphic>
          <a:graphicData uri="http://schemas.openxmlformats.org/presentationml/2006/ole">
            <p:oleObj spid="_x0000_s48193" name="Worksheet" r:id="rId5" imgW="4724590" imgH="5162360" progId="Excel.Sheet.8">
              <p:embed/>
            </p:oleObj>
          </a:graphicData>
        </a:graphic>
      </p:graphicFrame>
      <p:sp>
        <p:nvSpPr>
          <p:cNvPr id="4813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Modern No. 2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 bwMode="auto">
          <a:xfrm>
            <a:off x="500034" y="274638"/>
            <a:ext cx="8186766" cy="72547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1200" b="1" i="1" dirty="0" smtClean="0">
                <a:solidFill>
                  <a:srgbClr val="000000"/>
                </a:solidFill>
                <a:latin typeface="Bookman Old Style" pitchFamily="18" charset="0"/>
              </a:rPr>
              <a:t>Сравнительный анализ  административных материалов, </a:t>
            </a:r>
            <a:br>
              <a:rPr lang="ru-RU" sz="1200" b="1" i="1" dirty="0" smtClean="0">
                <a:solidFill>
                  <a:srgbClr val="000000"/>
                </a:solidFill>
                <a:latin typeface="Bookman Old Style" pitchFamily="18" charset="0"/>
              </a:rPr>
            </a:br>
            <a:r>
              <a:rPr lang="ru-RU" sz="1200" b="1" i="1" dirty="0" smtClean="0">
                <a:solidFill>
                  <a:srgbClr val="000000"/>
                </a:solidFill>
                <a:latin typeface="Bookman Old Style" pitchFamily="18" charset="0"/>
              </a:rPr>
              <a:t>рассмотренных на заседаниях комиссии </a:t>
            </a:r>
            <a:endParaRPr lang="ru-RU" sz="1200" dirty="0" smtClean="0"/>
          </a:p>
        </p:txBody>
      </p:sp>
      <p:sp>
        <p:nvSpPr>
          <p:cNvPr id="5017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Modern No. 20"/>
              <a:cs typeface="Arial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99480660"/>
              </p:ext>
            </p:extLst>
          </p:nvPr>
        </p:nvGraphicFramePr>
        <p:xfrm>
          <a:off x="571472" y="928669"/>
          <a:ext cx="8215370" cy="5732571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4691157"/>
                <a:gridCol w="1217413"/>
                <a:gridCol w="1217413"/>
                <a:gridCol w="1089387"/>
              </a:tblGrid>
              <a:tr h="428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АППГ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2023 г.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+/- </a:t>
                      </a:r>
                      <a:endParaRPr lang="ru-RU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09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Количество административных материалов (всего):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6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ст. 5.35 ч.1 и ч.2 </a:t>
                      </a:r>
                      <a:r>
                        <a:rPr lang="ru-RU" sz="1100" dirty="0" err="1"/>
                        <a:t>КоАП</a:t>
                      </a:r>
                      <a:r>
                        <a:rPr lang="ru-RU" sz="1100" dirty="0"/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-34,5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99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ст. 20.22 </a:t>
                      </a:r>
                      <a:r>
                        <a:rPr lang="ru-RU" sz="1100" dirty="0" err="1"/>
                        <a:t>КоАП</a:t>
                      </a:r>
                      <a:r>
                        <a:rPr lang="ru-RU" sz="1100" dirty="0"/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-39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6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ст. 6.10 </a:t>
                      </a:r>
                      <a:r>
                        <a:rPr lang="ru-RU" sz="1100" dirty="0" err="1"/>
                        <a:t>КоАП</a:t>
                      </a:r>
                      <a:r>
                        <a:rPr lang="ru-RU" sz="1100" dirty="0"/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-55,6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26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ст. 20.20, 20.21 </a:t>
                      </a:r>
                      <a:r>
                        <a:rPr lang="ru-RU" sz="1100" dirty="0" err="1"/>
                        <a:t>КоАП</a:t>
                      </a:r>
                      <a:r>
                        <a:rPr lang="ru-RU" sz="1100" dirty="0"/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-52,8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6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ст. 6.1.1 </a:t>
                      </a:r>
                      <a:r>
                        <a:rPr lang="ru-RU" sz="1100" dirty="0" err="1"/>
                        <a:t>КоАП</a:t>
                      </a:r>
                      <a:r>
                        <a:rPr lang="ru-RU" sz="1100" dirty="0"/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6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ст. 6.24 </a:t>
                      </a:r>
                      <a:r>
                        <a:rPr lang="ru-RU" sz="1100" dirty="0" err="1"/>
                        <a:t>КоАП</a:t>
                      </a:r>
                      <a:r>
                        <a:rPr lang="ru-RU" sz="1100" dirty="0"/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+500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6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ст. 6.9 </a:t>
                      </a:r>
                      <a:r>
                        <a:rPr lang="ru-RU" sz="1100" dirty="0" err="1"/>
                        <a:t>КоАП</a:t>
                      </a:r>
                      <a:r>
                        <a:rPr lang="ru-RU" sz="1100" dirty="0"/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-50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38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ст. 7.17 </a:t>
                      </a:r>
                      <a:r>
                        <a:rPr lang="ru-RU" sz="1100" dirty="0" err="1"/>
                        <a:t>КоАП</a:t>
                      </a:r>
                      <a:r>
                        <a:rPr lang="ru-RU" sz="1100" dirty="0"/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-50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358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ст. 7.27 </a:t>
                      </a:r>
                      <a:r>
                        <a:rPr lang="ru-RU" sz="1100" dirty="0" err="1"/>
                        <a:t>КоАП</a:t>
                      </a:r>
                      <a:r>
                        <a:rPr lang="ru-RU" sz="1100" dirty="0"/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6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ст. 20.1 </a:t>
                      </a:r>
                      <a:r>
                        <a:rPr lang="ru-RU" sz="1100" dirty="0" err="1"/>
                        <a:t>КоАП</a:t>
                      </a:r>
                      <a:r>
                        <a:rPr lang="ru-RU" sz="1100" dirty="0"/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-50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122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в области дорожного движения (глава 12 </a:t>
                      </a:r>
                      <a:r>
                        <a:rPr lang="ru-RU" sz="1100" dirty="0" err="1"/>
                        <a:t>КоАП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+88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66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по статьям Закона ПК от 06.04.2015 №460-ПК «Об административных правонарушениях»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+100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6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Прочие </a:t>
                      </a:r>
                      <a:r>
                        <a:rPr lang="ru-RU" sz="1100" dirty="0" smtClean="0"/>
                        <a:t>правонарушения (ст.ст. 19.13, 19.15, 19.16, 6.18 </a:t>
                      </a:r>
                      <a:r>
                        <a:rPr lang="ru-RU" sz="1100" dirty="0" err="1" smtClean="0"/>
                        <a:t>КоАП</a:t>
                      </a:r>
                      <a:r>
                        <a:rPr lang="ru-RU" sz="1100" dirty="0" smtClean="0"/>
                        <a:t> РФ)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Заголовок 1"/>
          <p:cNvSpPr>
            <a:spLocks noGrp="1"/>
          </p:cNvSpPr>
          <p:nvPr>
            <p:ph type="title"/>
          </p:nvPr>
        </p:nvSpPr>
        <p:spPr bwMode="auto">
          <a:xfrm>
            <a:off x="500034" y="500042"/>
            <a:ext cx="8207375" cy="7207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b="1" i="1" dirty="0" smtClean="0">
                <a:latin typeface="Bookman Old Style" pitchFamily="18" charset="0"/>
              </a:rPr>
              <a:t>Рассмотрение административных дел </a:t>
            </a:r>
            <a:br>
              <a:rPr lang="ru-RU" sz="2000" b="1" i="1" dirty="0" smtClean="0">
                <a:latin typeface="Bookman Old Style" pitchFamily="18" charset="0"/>
              </a:rPr>
            </a:br>
            <a:r>
              <a:rPr lang="ru-RU" sz="2000" b="1" i="1" dirty="0" smtClean="0">
                <a:latin typeface="Bookman Old Style" pitchFamily="18" charset="0"/>
              </a:rPr>
              <a:t>в отношении родителей</a:t>
            </a:r>
            <a:br>
              <a:rPr lang="ru-RU" sz="2000" b="1" i="1" dirty="0" smtClean="0">
                <a:latin typeface="Bookman Old Style" pitchFamily="18" charset="0"/>
              </a:rPr>
            </a:br>
            <a:r>
              <a:rPr lang="ru-RU" sz="2000" b="1" i="1" dirty="0" smtClean="0">
                <a:latin typeface="Bookman Old Style" pitchFamily="18" charset="0"/>
              </a:rPr>
              <a:t>за неисполнение родительских обязанностей</a:t>
            </a:r>
            <a:br>
              <a:rPr lang="ru-RU" sz="2000" b="1" i="1" dirty="0" smtClean="0">
                <a:latin typeface="Bookman Old Style" pitchFamily="18" charset="0"/>
              </a:rPr>
            </a:br>
            <a:endParaRPr lang="ru-RU" sz="2000" dirty="0" smtClean="0"/>
          </a:p>
        </p:txBody>
      </p:sp>
      <p:graphicFrame>
        <p:nvGraphicFramePr>
          <p:cNvPr id="52227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3506106"/>
              </p:ext>
            </p:extLst>
          </p:nvPr>
        </p:nvGraphicFramePr>
        <p:xfrm>
          <a:off x="568325" y="2208213"/>
          <a:ext cx="8377238" cy="3154362"/>
        </p:xfrm>
        <a:graphic>
          <a:graphicData uri="http://schemas.openxmlformats.org/presentationml/2006/ole">
            <p:oleObj spid="_x0000_s52260" name="Worksheet" r:id="rId4" imgW="8448484" imgH="3181255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b="1" i="1" smtClean="0">
                <a:solidFill>
                  <a:srgbClr val="000000"/>
                </a:solidFill>
                <a:latin typeface="Bookman Old Style" pitchFamily="18" charset="0"/>
              </a:rPr>
              <a:t>Рассмотрение административных дел </a:t>
            </a:r>
            <a:br>
              <a:rPr lang="ru-RU" sz="2000" b="1" i="1" smtClean="0">
                <a:solidFill>
                  <a:srgbClr val="000000"/>
                </a:solidFill>
                <a:latin typeface="Bookman Old Style" pitchFamily="18" charset="0"/>
              </a:rPr>
            </a:br>
            <a:r>
              <a:rPr lang="ru-RU" sz="2000" b="1" i="1" smtClean="0">
                <a:solidFill>
                  <a:srgbClr val="000000"/>
                </a:solidFill>
                <a:latin typeface="Bookman Old Style" pitchFamily="18" charset="0"/>
              </a:rPr>
              <a:t>в отношении несовершеннолетних</a:t>
            </a:r>
            <a:endParaRPr lang="ru-RU" sz="2000" smtClean="0"/>
          </a:p>
        </p:txBody>
      </p:sp>
      <p:sp>
        <p:nvSpPr>
          <p:cNvPr id="5427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Modern No. 20"/>
              <a:cs typeface="Arial" charset="0"/>
            </a:endParaRPr>
          </a:p>
        </p:txBody>
      </p:sp>
      <p:graphicFrame>
        <p:nvGraphicFramePr>
          <p:cNvPr id="54275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69635105"/>
              </p:ext>
            </p:extLst>
          </p:nvPr>
        </p:nvGraphicFramePr>
        <p:xfrm>
          <a:off x="441325" y="1438275"/>
          <a:ext cx="8589963" cy="3328988"/>
        </p:xfrm>
        <a:graphic>
          <a:graphicData uri="http://schemas.openxmlformats.org/presentationml/2006/ole">
            <p:oleObj spid="_x0000_s54309" name="Worksheet" r:id="rId4" imgW="8382190" imgH="324812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404813"/>
            <a:ext cx="8207375" cy="7207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b="1" i="1" dirty="0" smtClean="0">
                <a:latin typeface="Bookman Old Style" pitchFamily="18" charset="0"/>
              </a:rPr>
              <a:t>Мониторинг подростковой преступности</a:t>
            </a:r>
            <a:br>
              <a:rPr lang="ru-RU" sz="2000" b="1" i="1" dirty="0" smtClean="0">
                <a:latin typeface="Bookman Old Style" pitchFamily="18" charset="0"/>
              </a:rPr>
            </a:br>
            <a:r>
              <a:rPr lang="ru-RU" sz="2000" b="1" i="1" dirty="0" smtClean="0">
                <a:latin typeface="Bookman Old Style" pitchFamily="18" charset="0"/>
              </a:rPr>
              <a:t>по итогам 2023 г.</a:t>
            </a:r>
            <a:br>
              <a:rPr lang="ru-RU" sz="2000" b="1" i="1" dirty="0" smtClean="0">
                <a:latin typeface="Bookman Old Style" pitchFamily="18" charset="0"/>
              </a:rPr>
            </a:br>
            <a:endParaRPr lang="ru-RU" sz="2000" dirty="0" smtClean="0"/>
          </a:p>
        </p:txBody>
      </p:sp>
      <p:sp>
        <p:nvSpPr>
          <p:cNvPr id="5632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Modern No. 20"/>
              <a:cs typeface="Arial" charset="0"/>
            </a:endParaRPr>
          </a:p>
        </p:txBody>
      </p:sp>
      <p:graphicFrame>
        <p:nvGraphicFramePr>
          <p:cNvPr id="56323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88533141"/>
              </p:ext>
            </p:extLst>
          </p:nvPr>
        </p:nvGraphicFramePr>
        <p:xfrm>
          <a:off x="857224" y="1285860"/>
          <a:ext cx="7129462" cy="3817938"/>
        </p:xfrm>
        <a:graphic>
          <a:graphicData uri="http://schemas.openxmlformats.org/presentationml/2006/ole">
            <p:oleObj spid="_x0000_s56356" name="Worksheet" r:id="rId4" imgW="8715375" imgH="4667298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7"/>
          <p:cNvSpPr>
            <a:spLocks noGrp="1"/>
          </p:cNvSpPr>
          <p:nvPr>
            <p:ph type="title"/>
          </p:nvPr>
        </p:nvSpPr>
        <p:spPr bwMode="auto">
          <a:xfrm>
            <a:off x="500034" y="428604"/>
            <a:ext cx="8143932" cy="128588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b="1" i="1" dirty="0" smtClean="0">
                <a:latin typeface="Bookman Old Style" pitchFamily="18" charset="0"/>
              </a:rPr>
              <a:t>Проведено </a:t>
            </a:r>
            <a:r>
              <a:rPr lang="ru-RU" sz="2000" b="1" i="1" dirty="0" smtClean="0">
                <a:latin typeface="Bookman Old Style" pitchFamily="18" charset="0"/>
              </a:rPr>
              <a:t>26 заседаний </a:t>
            </a:r>
            <a:r>
              <a:rPr lang="ru-RU" sz="2000" b="1" i="1" dirty="0" smtClean="0">
                <a:latin typeface="Bookman Old Style" pitchFamily="18" charset="0"/>
              </a:rPr>
              <a:t/>
            </a:r>
            <a:br>
              <a:rPr lang="ru-RU" sz="2000" b="1" i="1" dirty="0" smtClean="0">
                <a:latin typeface="Bookman Old Style" pitchFamily="18" charset="0"/>
              </a:rPr>
            </a:br>
            <a:r>
              <a:rPr lang="ru-RU" sz="2000" b="1" i="1" dirty="0" smtClean="0">
                <a:latin typeface="Bookman Old Style" pitchFamily="18" charset="0"/>
              </a:rPr>
              <a:t>межведомственной </a:t>
            </a:r>
            <a:r>
              <a:rPr lang="ru-RU" sz="2000" b="1" i="1" dirty="0" smtClean="0">
                <a:latin typeface="Bookman Old Style" pitchFamily="18" charset="0"/>
              </a:rPr>
              <a:t>локальной рабочей </a:t>
            </a:r>
            <a:r>
              <a:rPr lang="ru-RU" sz="2000" b="1" i="1" dirty="0" smtClean="0">
                <a:latin typeface="Bookman Old Style" pitchFamily="18" charset="0"/>
              </a:rPr>
              <a:t>группы</a:t>
            </a:r>
            <a:endParaRPr lang="ru-RU" sz="2000" b="1" i="1" dirty="0" smtClean="0">
              <a:latin typeface="Bookman Old Style" pitchFamily="18" charset="0"/>
            </a:endParaRPr>
          </a:p>
        </p:txBody>
      </p:sp>
      <p:graphicFrame>
        <p:nvGraphicFramePr>
          <p:cNvPr id="58371" name="Содержимое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49412463"/>
              </p:ext>
            </p:extLst>
          </p:nvPr>
        </p:nvGraphicFramePr>
        <p:xfrm>
          <a:off x="587375" y="1716088"/>
          <a:ext cx="7886700" cy="4284662"/>
        </p:xfrm>
        <a:graphic>
          <a:graphicData uri="http://schemas.openxmlformats.org/presentationml/2006/ole">
            <p:oleObj spid="_x0000_s58404" name="Worksheet" r:id="rId4" imgW="9029700" imgH="4905184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b="1" i="1" kern="1200" dirty="0" smtClean="0">
                <a:solidFill>
                  <a:srgbClr val="000000"/>
                </a:solidFill>
                <a:latin typeface="Bookman Old Style" pitchFamily="18" charset="0"/>
              </a:rPr>
              <a:t>На </a:t>
            </a:r>
            <a:r>
              <a:rPr lang="ru-RU" sz="2000" b="1" i="1" kern="1200" dirty="0" smtClean="0">
                <a:solidFill>
                  <a:srgbClr val="000000"/>
                </a:solidFill>
                <a:latin typeface="Bookman Old Style" pitchFamily="18" charset="0"/>
              </a:rPr>
              <a:t>учет семей и детей, находящихся в социально опасном положении, </a:t>
            </a:r>
            <a:br>
              <a:rPr lang="ru-RU" sz="2000" b="1" i="1" kern="1200" dirty="0" smtClean="0">
                <a:solidFill>
                  <a:srgbClr val="000000"/>
                </a:solidFill>
                <a:latin typeface="Bookman Old Style" pitchFamily="18" charset="0"/>
              </a:rPr>
            </a:br>
            <a:r>
              <a:rPr lang="ru-RU" sz="2000" b="1" i="1" kern="1200" dirty="0" smtClean="0">
                <a:solidFill>
                  <a:srgbClr val="000000"/>
                </a:solidFill>
                <a:latin typeface="Bookman Old Style" pitchFamily="18" charset="0"/>
              </a:rPr>
              <a:t>поставлено  140 семей, в них 205 детей</a:t>
            </a:r>
            <a:endParaRPr lang="ru-RU" sz="2000" b="1" i="1" dirty="0"/>
          </a:p>
        </p:txBody>
      </p:sp>
      <p:graphicFrame>
        <p:nvGraphicFramePr>
          <p:cNvPr id="60418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34409434"/>
              </p:ext>
            </p:extLst>
          </p:nvPr>
        </p:nvGraphicFramePr>
        <p:xfrm>
          <a:off x="1041400" y="2425700"/>
          <a:ext cx="7080250" cy="3089275"/>
        </p:xfrm>
        <a:graphic>
          <a:graphicData uri="http://schemas.openxmlformats.org/presentationml/2006/ole">
            <p:oleObj spid="_x0000_s60452" name="Worksheet" r:id="rId4" imgW="8753666" imgH="3819477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13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14497</TotalTime>
  <Words>1072</Words>
  <Application>Microsoft Office PowerPoint</Application>
  <PresentationFormat>Экран (4:3)</PresentationFormat>
  <Paragraphs>171</Paragraphs>
  <Slides>12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Тема1</vt:lpstr>
      <vt:lpstr>1_Оформление по умолчанию</vt:lpstr>
      <vt:lpstr>2_Оформление по умолчанию</vt:lpstr>
      <vt:lpstr>CorelDRAW</vt:lpstr>
      <vt:lpstr>Worksheet</vt:lpstr>
      <vt:lpstr>Лист</vt:lpstr>
      <vt:lpstr>ОТЧЕТ  ОТДЕЛА  ПО ОБЕСПЕЧЕНИЮ ДЕЯТЕЛЬНОСТИ КОМИССИИ ПО ДЕЛАМ  НЕСОВЕРШЕННОЛЕТНИХ И ЗАЩИТЕ  ИХ ПРАВ  МУНИЦИПАЛЬНОГО ОБРАЗОВАНИЯ «ГОРОД БЕРЕЗНИКИ» за 2023 год                                                                                                                                                   Заведующий отделом по обеспечению                        деятельности комиссии  по делам                                                                                                       несовершеннолетних  и защите                            их прав муниципального образования                                                                         «Город Березники»                                                                                                                                                              Я.С. Видякова  </vt:lpstr>
      <vt:lpstr>Заседания комиссии по делам несовершеннолетних  и защите их прав муниципального образования  «Город Березники»  в 2023 г.</vt:lpstr>
      <vt:lpstr>Применение  административной практики </vt:lpstr>
      <vt:lpstr>Сравнительный анализ  административных материалов,  рассмотренных на заседаниях комиссии </vt:lpstr>
      <vt:lpstr>Рассмотрение административных дел  в отношении родителей за неисполнение родительских обязанностей </vt:lpstr>
      <vt:lpstr>Рассмотрение административных дел  в отношении несовершеннолетних</vt:lpstr>
      <vt:lpstr>Мониторинг подростковой преступности по итогам 2023 г. </vt:lpstr>
      <vt:lpstr>Проведено 26 заседаний  межведомственной локальной рабочей группы</vt:lpstr>
      <vt:lpstr>На учет семей и детей, находящихся в социально опасном положении,  поставлено  140 семей, в них 205 детей</vt:lpstr>
      <vt:lpstr>Результаты проведения реабилитационной работы с семьями, находящимися в социально опасном положении</vt:lpstr>
      <vt:lpstr>Факты жестокого обращения  с несовершеннолетними   </vt:lpstr>
      <vt:lpstr>Сравнительный анализ  случаев детской смертности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 работе отдела (комиссии)  по делам несовершеннолетних  и защите их прав  администрации города Березники  за 4 квартал 2011г. и за 2011г.                                                              Заведующий отделом                                                                                       Конюкова Е.В.                                                                                                                                 16.03.2012г.  г.Березники</dc:title>
  <dc:creator>Админ</dc:creator>
  <cp:lastModifiedBy>Конюкова Екатерина Васильевна</cp:lastModifiedBy>
  <cp:revision>847</cp:revision>
  <cp:lastPrinted>2015-02-13T03:11:48Z</cp:lastPrinted>
  <dcterms:created xsi:type="dcterms:W3CDTF">2012-03-13T04:12:20Z</dcterms:created>
  <dcterms:modified xsi:type="dcterms:W3CDTF">2024-02-05T11:11:37Z</dcterms:modified>
</cp:coreProperties>
</file>