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5">
  <p:sldMasterIdLst>
    <p:sldMasterId id="2147483663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70" r:id="rId12"/>
    <p:sldId id="271" r:id="rId13"/>
    <p:sldId id="272" r:id="rId14"/>
    <p:sldId id="273" r:id="rId15"/>
    <p:sldId id="279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80" r:id="rId28"/>
    <p:sldId id="281" r:id="rId29"/>
    <p:sldId id="282" r:id="rId30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19" autoAdjust="0"/>
  </p:normalViewPr>
  <p:slideViewPr>
    <p:cSldViewPr>
      <p:cViewPr>
        <p:scale>
          <a:sx n="100" d="100"/>
          <a:sy n="100" d="100"/>
        </p:scale>
        <p:origin x="-1680" y="-31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6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D1EF2-29EB-4954-B18C-607C3292889F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AA3EB-E688-4EE9-8ABC-A4E2D95A8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775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1200" y="3159761"/>
            <a:ext cx="4953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2010" y="1219200"/>
            <a:ext cx="817245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1400" y="3375491"/>
            <a:ext cx="668655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1400" y="685802"/>
            <a:ext cx="62738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" y="609601"/>
            <a:ext cx="23114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36900" y="685801"/>
            <a:ext cx="54483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22800" y="4074498"/>
            <a:ext cx="4953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0" y="4267368"/>
            <a:ext cx="404495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6500" y="1905000"/>
            <a:ext cx="653796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56182" y="658368"/>
            <a:ext cx="3546348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448300" y="658369"/>
            <a:ext cx="3546348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880" y="661976"/>
            <a:ext cx="3546348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6182" y="1371600"/>
            <a:ext cx="354965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48300" y="661976"/>
            <a:ext cx="3546348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48300" y="1371600"/>
            <a:ext cx="3546348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44693" y="520192"/>
            <a:ext cx="4953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78637" y="520192"/>
            <a:ext cx="4953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72997" y="1774588"/>
            <a:ext cx="4953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685801"/>
            <a:ext cx="470535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0" y="685801"/>
            <a:ext cx="28067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0800" y="612776"/>
            <a:ext cx="72644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1800" y="3453047"/>
            <a:ext cx="54483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8298" y="3331464"/>
            <a:ext cx="4953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>
                <a:lumMod val="99000"/>
              </a:schemeClr>
            </a:gs>
            <a:gs pos="86000">
              <a:schemeClr val="accent1">
                <a:tint val="44500"/>
                <a:satMod val="160000"/>
                <a:alpha val="17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487656" y="1038441"/>
            <a:ext cx="7844005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66292" y="979190"/>
            <a:ext cx="5538472" cy="4853831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551118" y="116855"/>
            <a:ext cx="701930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2010" y="4876800"/>
            <a:ext cx="817245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1400" y="685802"/>
            <a:ext cx="6604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5473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8E80666-FB37-4B36-9149-507F3B0178E3}" type="datetimeFigureOut">
              <a:rPr lang="en-US" smtClean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1540" y="6154739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40" y="5842000"/>
            <a:ext cx="23114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2481" y="1628800"/>
            <a:ext cx="94330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«Строительство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частичного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обессоливания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воды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цехе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ПВСиТК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филиала «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Азот»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«ОХК «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УРАЛХИМ»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городе Березники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76936" y="6021288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Березники 2023 г.</a:t>
            </a:r>
            <a:endParaRPr lang="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368808"/>
            <a:ext cx="2377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Ситуационная схема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150095" y="6467856"/>
            <a:ext cx="411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2" y="782923"/>
            <a:ext cx="8352928" cy="503188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1" y="368808"/>
            <a:ext cx="474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Схема технологическая, принципиальная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40953" y="6467856"/>
            <a:ext cx="4205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8691"/>
            <a:ext cx="9906000" cy="350061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6344" y="368808"/>
            <a:ext cx="3209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 предприятия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9179" y="1008292"/>
            <a:ext cx="8766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 круглосуточный. Два оператора в смене 12 часов. Начальник отделения – режим работы девной (8 часов). </a:t>
            </a:r>
            <a:endParaRPr lang="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0952" y="6467856"/>
            <a:ext cx="348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9665" y="60960"/>
            <a:ext cx="5779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Предлагаемая схема планировочной организации земельного </a:t>
            </a:r>
            <a:r>
              <a:rPr lang="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1:500</a:t>
            </a:r>
            <a:endParaRPr lang="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13519" y="6473952"/>
            <a:ext cx="4782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73" y="683669"/>
            <a:ext cx="8336245" cy="58870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6345" y="368808"/>
            <a:ext cx="3913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размещаемых объектов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6536" y="865632"/>
            <a:ext cx="7414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площадке </a:t>
            </a:r>
            <a:r>
              <a:rPr lang="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запроектированы </a:t>
            </a: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здания и сооружения: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29563" y="1783729"/>
            <a:ext cx="4736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0952" y="6467856"/>
            <a:ext cx="348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6536" y="1331679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Предприятием планирует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установки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очистке воды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своей хозяйственной деятельности. Установка произведена Научно-производственной компанией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 «НПК Медиана-Фильтр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3296" y="371856"/>
            <a:ext cx="229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очистки</a:t>
            </a:r>
            <a:endParaRPr lang="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472" y="1002792"/>
            <a:ext cx="9577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34856" y="6467856"/>
            <a:ext cx="411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35" name="Прямоугольник 3234"/>
          <p:cNvSpPr/>
          <p:nvPr/>
        </p:nvSpPr>
        <p:spPr>
          <a:xfrm>
            <a:off x="1136576" y="885235"/>
            <a:ext cx="8337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ТЕХНОЛОГИЧЕСКОЙ СХЕМЫ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ЧАСТИЧНО ОБЕССОЛЕННОЙ ВОД</a:t>
            </a:r>
          </a:p>
        </p:txBody>
      </p:sp>
      <p:sp>
        <p:nvSpPr>
          <p:cNvPr id="3237" name="Прямоугольник 3236"/>
          <p:cNvSpPr/>
          <p:nvPr/>
        </p:nvSpPr>
        <p:spPr>
          <a:xfrm>
            <a:off x="560512" y="1625863"/>
            <a:ext cx="85743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Исходной водой для производства частично-обессоленной воды является как вода реки Кама, так и смесь речной воды р. Кама с оборотной водой ВОЦ.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Подпиточной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водой для ВОЦ является вода реки Кама.  Показатели качества исходной воды приведены в таблице 1 и таблице 2.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 установки по частично-обессоленной воде 600 м3/час (пик 690 м3/ч в течение 7 дней), потребность в исходной воде до 1100 м3/ч. Производительность установки должна обеспечивать потребность подачи воды с учетом расходов воды на собственные нужды по всем ступеням очистки. Показатели качества частично-обессоленной воды приведены в таблице 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Исходная вода с температурой +5…+25 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 давлением 0,1-0,15 МПа поступает в бак исходной воды (поз. 1).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бака исходной воды (поз. 1) насосами исходной воды 2.1 - 2.3 (2 в работе, 1 в резерве) осуществляется подача воды на три параллельно работающие установки механической фильтрации 3.1-3.3.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3296" y="371856"/>
            <a:ext cx="229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очистки</a:t>
            </a:r>
            <a:endParaRPr lang="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472" y="1002792"/>
            <a:ext cx="9577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34856" y="6467856"/>
            <a:ext cx="411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14" y="1196752"/>
            <a:ext cx="9020698" cy="415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92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3296" y="371856"/>
            <a:ext cx="229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очистки</a:t>
            </a:r>
            <a:endParaRPr lang="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472" y="1002792"/>
            <a:ext cx="9577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34856" y="6467856"/>
            <a:ext cx="411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27" y="932534"/>
            <a:ext cx="8245929" cy="530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3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3296" y="371856"/>
            <a:ext cx="229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очистки</a:t>
            </a:r>
            <a:endParaRPr lang="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472" y="1002792"/>
            <a:ext cx="9577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34856" y="6467856"/>
            <a:ext cx="411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52" y="855201"/>
            <a:ext cx="7992888" cy="549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00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3296" y="371856"/>
            <a:ext cx="229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очистки</a:t>
            </a:r>
            <a:endParaRPr lang="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472" y="1002792"/>
            <a:ext cx="9577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34856" y="6467856"/>
            <a:ext cx="411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52" y="885850"/>
            <a:ext cx="7814648" cy="520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05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368808"/>
            <a:ext cx="168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7406" y="1052736"/>
            <a:ext cx="856183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r>
              <a:rPr lang="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</a:t>
            </a:r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</a:t>
            </a:r>
            <a:r>
              <a:rPr lang="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</a:t>
            </a:r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выбора участка</a:t>
            </a:r>
            <a:r>
              <a:rPr lang="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</a:t>
            </a:r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 участка под размещение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полигона</a:t>
            </a:r>
            <a:r>
              <a:rPr lang="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..............................................................................................................6</a:t>
            </a:r>
            <a:endParaRPr lang="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показателей</a:t>
            </a:r>
            <a:r>
              <a:rPr lang="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...................................................................................................................................................................7</a:t>
            </a:r>
            <a:endParaRPr lang="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места размещения полигона</a:t>
            </a:r>
            <a:r>
              <a:rPr lang="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................................................................................................................................8</a:t>
            </a:r>
            <a:endParaRPr lang="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площадки</a:t>
            </a:r>
            <a:r>
              <a:rPr lang="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.........................................................................................................................................................9</a:t>
            </a:r>
            <a:endParaRPr lang="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Ситуационная схема</a:t>
            </a:r>
            <a:r>
              <a:rPr lang="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..................................................................................................................................................................10</a:t>
            </a:r>
            <a:endParaRPr lang="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технологическая, принципиальная</a:t>
            </a:r>
            <a:r>
              <a:rPr lang="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...............................................................................................................................11</a:t>
            </a:r>
            <a:endParaRPr lang="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 предприятия</a:t>
            </a:r>
            <a:r>
              <a:rPr lang="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......................................................................................................................................................12</a:t>
            </a:r>
            <a:endParaRPr lang="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Предлагаемая схема планировочной организации земельного участка полигона</a:t>
            </a:r>
            <a:r>
              <a:rPr lang="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..............................................................13</a:t>
            </a:r>
            <a:endParaRPr lang="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размещаемых объектов</a:t>
            </a:r>
            <a:r>
              <a:rPr lang="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............................................................................................................................................14</a:t>
            </a:r>
            <a:endParaRPr lang="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утилизации</a:t>
            </a:r>
            <a:r>
              <a:rPr lang="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...................................................................................................................................................................15</a:t>
            </a:r>
            <a:endParaRPr lang="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труда и ТБ</a:t>
            </a:r>
            <a:r>
              <a:rPr lang="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.....................................................................................................................................................................16</a:t>
            </a:r>
            <a:endParaRPr lang="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Нормативно-техническая </a:t>
            </a:r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</a:t>
            </a:r>
            <a:r>
              <a:rPr lang="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.................................................................................................................................17</a:t>
            </a:r>
            <a:endParaRPr lang="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........................................................................................................................................................................................18</a:t>
            </a:r>
            <a:endParaRPr lang="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20201" y="6467856"/>
            <a:ext cx="109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/>
              <a:t>2</a:t>
            </a:r>
            <a:endParaRPr lang="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3296" y="371856"/>
            <a:ext cx="229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очистки</a:t>
            </a:r>
            <a:endParaRPr lang="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472" y="1002792"/>
            <a:ext cx="9577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34856" y="6467856"/>
            <a:ext cx="411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20" y="998335"/>
            <a:ext cx="8065144" cy="495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94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3296" y="371856"/>
            <a:ext cx="229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очистки</a:t>
            </a:r>
            <a:endParaRPr lang="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472" y="1002792"/>
            <a:ext cx="9577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34856" y="6467856"/>
            <a:ext cx="411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60" y="1014768"/>
            <a:ext cx="8280920" cy="476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72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3296" y="371856"/>
            <a:ext cx="229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очистки</a:t>
            </a:r>
            <a:endParaRPr lang="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472" y="1002792"/>
            <a:ext cx="9577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34856" y="6467856"/>
            <a:ext cx="411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52" y="944309"/>
            <a:ext cx="8034234" cy="495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3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3296" y="371856"/>
            <a:ext cx="229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очистки</a:t>
            </a:r>
            <a:endParaRPr lang="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472" y="1002792"/>
            <a:ext cx="9577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34856" y="6467856"/>
            <a:ext cx="411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909400"/>
            <a:ext cx="8349667" cy="51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36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3296" y="371856"/>
            <a:ext cx="229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очистки</a:t>
            </a:r>
            <a:endParaRPr lang="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472" y="1002792"/>
            <a:ext cx="9577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34856" y="6467856"/>
            <a:ext cx="411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52" y="2102342"/>
            <a:ext cx="8072574" cy="247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59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3296" y="371856"/>
            <a:ext cx="229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очистки</a:t>
            </a:r>
            <a:endParaRPr lang="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472" y="1002792"/>
            <a:ext cx="9577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34856" y="6467856"/>
            <a:ext cx="411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67" y="1062930"/>
            <a:ext cx="8179797" cy="463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6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3296" y="371856"/>
            <a:ext cx="229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очистки</a:t>
            </a:r>
            <a:endParaRPr lang="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472" y="1002792"/>
            <a:ext cx="9577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34856" y="6467856"/>
            <a:ext cx="411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61" y="1029179"/>
            <a:ext cx="7917579" cy="513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45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1" y="368808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труда и ТБ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088136"/>
            <a:ext cx="8948927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безопасности </a:t>
            </a:r>
            <a:r>
              <a:rPr lang="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установки- </a:t>
            </a:r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совокупность мероприятий организационного и технического характера, которые направлены на предотвращение на производстве несчастных случаев и на формирование безопасных условий труда.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проектируемом объекте организм человека может быть подвержен воздействию физических, химических и вредных производственных факторов.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физически опасные и вредные производственные </a:t>
            </a:r>
            <a:r>
              <a:rPr lang="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факторы: </a:t>
            </a:r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движущиеся машины, повышенная или пониженная влажность воздуха, повышенная или пониженная температура воздуха, недостаточная освещенность рабочей зоны.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опасный химический фактор: токсичность нефтепродуктов и их паров (загазованность рабочей зоны</a:t>
            </a:r>
            <a:r>
              <a:rPr lang="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охране труда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автоматизации процессов дает возможность свести к минимуму пребывание людей в зонах с возможными выделениями вредных продуктов.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Компоновка технологического оборудования и местных приборов выполнена с учетом безопасности обслуживания, удобства ремонта, ревизий.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факторами, определяющими опасность предприятия, является </a:t>
            </a:r>
            <a:r>
              <a:rPr lang="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пожароопасность, токсичность  </a:t>
            </a:r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участвующих в технологическом процессе сред.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Условиями безопасности объекта, исходя из факторов опасности, является поддержание рабочих параметров технологического процесса в регламентированных пределах.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этих условий обеспечивается за счет: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рационального размещения производственного оборудования и организация рабочих мест;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соблюдения персоналом требований </a:t>
            </a:r>
            <a:r>
              <a:rPr lang="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 технологических регламентов,правил </a:t>
            </a:r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трудового распорядка;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обучения работников, проверки их знаний и навыков безопасности труда;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систем автоматизации и контроля;</a:t>
            </a:r>
          </a:p>
          <a:p>
            <a:pPr algn="just"/>
            <a:r>
              <a:rPr lang="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соблюдения соответствующих норм для технологических </a:t>
            </a:r>
            <a:r>
              <a:rPr lang="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процессов.</a:t>
            </a:r>
            <a:endParaRPr lang="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34855" y="6467856"/>
            <a:ext cx="426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6343" y="371856"/>
            <a:ext cx="4559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Нормативно-техническая документация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4057" y="1325681"/>
            <a:ext cx="90220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21 июля 1997 г. № 116-ФЗ "О промышленной безопасности опасных производственных объектов";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30 декабря 2009 г. № 384-ФЗ "Технический регламент о безопасности зданий и сооружений";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10 января 2002 г.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7-ФЗ "Об охране окружающей среды" (в редакции от 27.12.2009);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23 ноября 1995 г. № 174-ФЗ «Об экологической экспертизе» (в редакции от 17.12.2009);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30.03.1999 г. №52-ФЗ «О санитарно-эпидемиологическом благополучии населения»;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Градостроительный кодекс Российской Федерации от 29 декабря 2004 г.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190-ФЗ (с изменениями и дополнениями);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 оценке воздействия намечаемой хозяйственной и иной деятельности на окружающую среду в Российской Федерации (утвержденное приказом Госкомэкологии от 16.05.2000 г. №372)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34855" y="6467856"/>
            <a:ext cx="426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6344" y="371856"/>
            <a:ext cx="1174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0457" y="1176528"/>
            <a:ext cx="86197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  В проектной документации </a:t>
            </a:r>
            <a:r>
              <a:rPr lang="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учтены </a:t>
            </a: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нормативнотехнической документации на размещение </a:t>
            </a:r>
            <a:r>
              <a:rPr lang="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установки.</a:t>
            </a:r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 Детализированы и конкретизированы проектные решения по конструкции </a:t>
            </a:r>
            <a:r>
              <a:rPr lang="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установки.</a:t>
            </a:r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  Даны рекомендации по </a:t>
            </a:r>
            <a:r>
              <a:rPr lang="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получению частично обессоленной воды.</a:t>
            </a:r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  При компоновке генерального плана </a:t>
            </a:r>
            <a:r>
              <a:rPr lang="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 </a:t>
            </a: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группирования объектов по функциональному назначению и размещение их в самостоятельных зонах (производственной и вспомогательной), что в свою очередь обеспечивает промышленную и пожарную безопасность.</a:t>
            </a:r>
          </a:p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  При выборе технологического оборудования учтены требования экологической безопасности.</a:t>
            </a:r>
          </a:p>
          <a:p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  Система организации рельефа площадки определена гидрологическими условиями местности</a:t>
            </a:r>
            <a:r>
              <a:rPr lang="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34855" y="6467856"/>
            <a:ext cx="426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6344" y="371856"/>
            <a:ext cx="1390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3609" y="1213104"/>
            <a:ext cx="840638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Рассматриваемая установка предназначена для очистки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речной воды.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Полученная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 обессоленная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используется в производственных процессах предприятия Филиал «Азот» АО «ОХК «УРАЛХИМ» в городе Березники.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 для производства обессоленной воды является как вода реки Кама, так и смесь речной воды р. Кама с оборотной водой ВОЦ (водооборотный цикл).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Подпиточной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водой для ВОЦ является вода реки Кама.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Предприятием планируется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эксплуатировать установку по очистке воды только на территории своей хозяйственной деятельности. Установка произведена Научно-производственной компанией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 «НПК Медиана-Фильтр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Предлагаемая технология подготовки воды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 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негативное воздействие на окружающую среду. </a:t>
            </a:r>
            <a:endParaRPr lang="ru" sz="1400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20201" y="6467856"/>
            <a:ext cx="109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6343" y="371856"/>
            <a:ext cx="1970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6343" y="952446"/>
            <a:ext cx="8430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планируемой деятельности является перевооружение  систем очистки воды на предприятии с ионообменных смол на обратный осмос, являющейся более экологически безопасным. </a:t>
            </a:r>
            <a:endParaRPr lang="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6343" y="1910165"/>
            <a:ext cx="8299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реализации планируемой деятельности связано с уменьшением экологического воздействия от предприятия. </a:t>
            </a:r>
            <a:endParaRPr lang="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784" y="3573016"/>
            <a:ext cx="206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 </a:t>
            </a:r>
            <a:r>
              <a:rPr lang="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установки:</a:t>
            </a:r>
            <a:endParaRPr lang="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0831" y="4105656"/>
            <a:ext cx="44281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 обессоленной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воде 600 м3/час (пик 690 м3/ч в течение 7 дней), потребность в исходной воде до 1100 м3/ч. Производительность установки должна обеспечивать потребность подачи воды с учетом расходов воды на собственные нужды по всем ступеням очистки. </a:t>
            </a:r>
            <a:endParaRPr lang="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31843" y="3628762"/>
            <a:ext cx="4730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достижения цели</a:t>
            </a:r>
            <a:r>
              <a:rPr lang="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позволит получать необходимое количество чистой воды, забор которой будет происходить из реки Кама, а также будет происходить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образующихся сточных вод на предприятии.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217153" y="6467856"/>
            <a:ext cx="115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1" y="368808"/>
            <a:ext cx="3425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выбора участка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6552" y="1307592"/>
            <a:ext cx="84551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Проектируемое здание установки частичного обессоливания воды  (БОУ) расположено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земельном участке, который является  собственностью предприятия (кадастровый номер 59:03:0200010:41), общей площадью 10794 кв. м.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 для размещения проектируемого объекта проводился по следующим направлениям:</a:t>
            </a:r>
          </a:p>
          <a:p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расположение </a:t>
            </a:r>
            <a:r>
              <a:rPr lang="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 </a:t>
            </a: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наличие существующих объектов;</a:t>
            </a:r>
          </a:p>
          <a:p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расположение </a:t>
            </a:r>
            <a:r>
              <a:rPr lang="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 </a:t>
            </a: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возможностью подъезда и подключения к  </a:t>
            </a:r>
            <a:r>
              <a:rPr lang="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инженерным </a:t>
            </a:r>
          </a:p>
          <a:p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сетям;</a:t>
            </a:r>
            <a:endParaRPr lang="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</a:t>
            </a:r>
            <a:r>
              <a:rPr lang="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геологические </a:t>
            </a: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гидрометеорологические условия;</a:t>
            </a:r>
            <a:endParaRPr lang="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схема планировочной организации </a:t>
            </a:r>
            <a:r>
              <a:rPr lang="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земельного </a:t>
            </a: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участка;</a:t>
            </a:r>
          </a:p>
          <a:p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мероприятия по охране окружающей среды;</a:t>
            </a:r>
          </a:p>
          <a:p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мероприятия по обеспечению пожарной безопасности;</a:t>
            </a:r>
          </a:p>
          <a:p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инженерно-технических мероприятия гражданской обороны и мероприятия </a:t>
            </a:r>
            <a:r>
              <a:rPr lang="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</a:p>
          <a:p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 чрезвычайных ситуаций;</a:t>
            </a:r>
          </a:p>
          <a:p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сведения о земельном участке, размере, категории земель.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20201" y="6467856"/>
            <a:ext cx="109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6344" y="368808"/>
            <a:ext cx="610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 участка </a:t>
            </a:r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размещение </a:t>
            </a:r>
            <a:r>
              <a:rPr lang="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</a:t>
            </a:r>
            <a:endParaRPr lang="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712" y="889213"/>
            <a:ext cx="4741196" cy="52565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20201" y="6479758"/>
            <a:ext cx="109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4152" y="380710"/>
            <a:ext cx="2435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показателей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7304" y="776950"/>
            <a:ext cx="1257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80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498435"/>
              </p:ext>
            </p:extLst>
          </p:nvPr>
        </p:nvGraphicFramePr>
        <p:xfrm>
          <a:off x="454152" y="848614"/>
          <a:ext cx="9107360" cy="1285240"/>
        </p:xfrm>
        <a:graphic>
          <a:graphicData uri="http://schemas.openxmlformats.org/drawingml/2006/table">
            <a:tbl>
              <a:tblPr/>
              <a:tblGrid>
                <a:gridCol w="3700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58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712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5412">
                <a:tc>
                  <a:txBody>
                    <a:bodyPr/>
                    <a:lstStyle/>
                    <a:p>
                      <a:pPr indent="0" algn="ctr"/>
                      <a:r>
                        <a:rPr lang="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420"/>
                        </a:spcAft>
                      </a:pPr>
                      <a:r>
                        <a:rPr lang="ru" sz="13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</a:t>
                      </a:r>
                    </a:p>
                    <a:p>
                      <a:pPr marL="0" indent="0" algn="ctr" defTabSz="914400" rtl="0" eaLnBrk="1" latinLnBrk="0" hangingPunct="1"/>
                      <a:r>
                        <a:rPr lang="ru" sz="13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изм.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440"/>
                        </a:lnSpc>
                      </a:pPr>
                      <a:r>
                        <a:rPr lang="ru" sz="13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Участок</a:t>
                      </a:r>
                      <a:endParaRPr lang="ru" sz="13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56">
                <a:tc>
                  <a:txBody>
                    <a:bodyPr/>
                    <a:lstStyle/>
                    <a:p>
                      <a:pPr indent="0"/>
                      <a:r>
                        <a:rPr lang="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Местоположение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Западная часть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промузла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города Березники на левом берегу реки Камы</a:t>
                      </a:r>
                      <a:endParaRPr lang="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/>
                      <a:r>
                        <a:rPr lang="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земель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210"/>
                        </a:spcAft>
                      </a:pPr>
                      <a:r>
                        <a:rPr lang="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Земли населенных пунктов</a:t>
                      </a:r>
                      <a:endParaRPr lang="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/>
                      <a:r>
                        <a:rPr lang="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</a:t>
                      </a:r>
                      <a:r>
                        <a:rPr lang="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вновь</a:t>
                      </a:r>
                      <a:r>
                        <a:rPr lang="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исправшиваемых земель</a:t>
                      </a:r>
                      <a:endParaRPr lang="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га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 требуется</a:t>
                      </a:r>
                      <a:endParaRPr lang="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/>
                      <a:r>
                        <a:rPr lang="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</a:t>
                      </a:r>
                      <a:r>
                        <a:rPr lang="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земельного участка под строительство</a:t>
                      </a:r>
                      <a:endParaRPr lang="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10794</a:t>
                      </a:r>
                      <a:endParaRPr lang="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348">
                <a:tc>
                  <a:txBody>
                    <a:bodyPr/>
                    <a:lstStyle/>
                    <a:p>
                      <a:pPr indent="0"/>
                      <a:endParaRPr lang="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0"/>
                      <a:endParaRPr lang="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lang="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220201" y="6479758"/>
            <a:ext cx="109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352483"/>
              </p:ext>
            </p:extLst>
          </p:nvPr>
        </p:nvGraphicFramePr>
        <p:xfrm>
          <a:off x="449450" y="2144758"/>
          <a:ext cx="9107360" cy="4115219"/>
        </p:xfrm>
        <a:graphic>
          <a:graphicData uri="http://schemas.openxmlformats.org/drawingml/2006/table">
            <a:tbl>
              <a:tblPr/>
              <a:tblGrid>
                <a:gridCol w="3706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1906">
                <a:tc gridSpan="3">
                  <a:txBody>
                    <a:bodyPr/>
                    <a:lstStyle/>
                    <a:p>
                      <a:pPr indent="0"/>
                      <a:r>
                        <a:rPr lang="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существующей инфраструктуры: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757">
                <a:tc>
                  <a:txBody>
                    <a:bodyPr/>
                    <a:lstStyle/>
                    <a:p>
                      <a:pPr marL="317500" indent="0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производственные</a:t>
                      </a:r>
                      <a:r>
                        <a:rPr lang="ru" sz="11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здания </a:t>
                      </a:r>
                      <a:endParaRPr lang="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757">
                <a:tc>
                  <a:txBody>
                    <a:bodyPr/>
                    <a:lstStyle/>
                    <a:p>
                      <a:pPr marL="317500" indent="0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технологические</a:t>
                      </a:r>
                      <a:r>
                        <a:rPr lang="ru" sz="11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эстакады</a:t>
                      </a:r>
                      <a:endParaRPr lang="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м\к</a:t>
                      </a:r>
                      <a:r>
                        <a:rPr lang="ru" sz="11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 ж\бетонным опорам</a:t>
                      </a:r>
                      <a:endParaRPr lang="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757">
                <a:tc>
                  <a:txBody>
                    <a:bodyPr/>
                    <a:lstStyle/>
                    <a:p>
                      <a:pPr marL="317500" indent="0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проезды</a:t>
                      </a:r>
                      <a:endParaRPr lang="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Автодорога с твердым покрытием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757">
                <a:tc>
                  <a:txBody>
                    <a:bodyPr/>
                    <a:lstStyle/>
                    <a:p>
                      <a:pPr indent="0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Глубина промерзания для глинистых грунтов</a:t>
                      </a:r>
                      <a:endParaRPr lang="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1,9</a:t>
                      </a:r>
                      <a:endParaRPr lang="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3757">
                <a:tc>
                  <a:txBody>
                    <a:bodyPr/>
                    <a:lstStyle/>
                    <a:p>
                      <a:pPr indent="0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Возможность затопления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Территория площадки</a:t>
                      </a:r>
                      <a:r>
                        <a:rPr lang="ru" sz="11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не затапливается  при 1% обеспеченности</a:t>
                      </a:r>
                      <a:endParaRPr lang="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514">
                <a:tc>
                  <a:txBody>
                    <a:bodyPr/>
                    <a:lstStyle/>
                    <a:p>
                      <a:pPr indent="0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Близость водных объектов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Цех расположен на удаленном расстоянии от ближайшего</a:t>
                      </a:r>
                      <a:r>
                        <a:rPr lang="ru" sz="11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водотока р.Кама на расстоянии 425м</a:t>
                      </a:r>
                      <a:endParaRPr lang="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3757">
                <a:tc gridSpan="3">
                  <a:txBody>
                    <a:bodyPr/>
                    <a:lstStyle/>
                    <a:p>
                      <a:pPr indent="0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территорий с особым статусом и ограниченным режимом природопользования: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3757">
                <a:tc>
                  <a:txBody>
                    <a:bodyPr/>
                    <a:lstStyle/>
                    <a:p>
                      <a:pPr marL="533400" indent="-228600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 особо-охряняемые территории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7514">
                <a:tc>
                  <a:txBody>
                    <a:bodyPr/>
                    <a:lstStyle/>
                    <a:p>
                      <a:pPr marL="533400" indent="-228600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 зоны санитарной охраны источников водоснабжения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3757">
                <a:tc>
                  <a:txBody>
                    <a:bodyPr/>
                    <a:lstStyle/>
                    <a:p>
                      <a:pPr marL="533400" indent="-228600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 водоохранные зоны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6611">
                <a:tc>
                  <a:txBody>
                    <a:bodyPr/>
                    <a:lstStyle/>
                    <a:p>
                      <a:pPr marL="533400" indent="-228600">
                        <a:lnSpc>
                          <a:spcPts val="1200"/>
                        </a:lnSpc>
                      </a:pPr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 места проживания и природопользования (родовые угодья) Малочисленных народов Севера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9308">
                <a:tc>
                  <a:txBody>
                    <a:bodyPr/>
                    <a:lstStyle/>
                    <a:p>
                      <a:pPr marL="533400" indent="-228600">
                        <a:lnSpc>
                          <a:spcPts val="1200"/>
                        </a:lnSpc>
                      </a:pPr>
                      <a:r>
                        <a:rPr lang="ru" sz="11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 объекты археологического и культурно-исторического наследия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3757">
                <a:tc>
                  <a:txBody>
                    <a:bodyPr/>
                    <a:lstStyle/>
                    <a:p>
                      <a:pPr indent="0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Близлежайший населенный пункт и расстояние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Tx/>
                        <a:buChar char="-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восточной стороны по ул.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Березниковская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65 на расстоянии 1,18 км от границы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промплощадки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171450" indent="-171450" algn="ctr">
                        <a:buFontTx/>
                        <a:buChar char="-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южной стороны поселок Чкалово на расстоянии 1,28 км от границы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промплощадки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предприятия;</a:t>
                      </a:r>
                    </a:p>
                    <a:p>
                      <a:pPr marL="171450" indent="-171450" algn="ctr">
                        <a:buFontTx/>
                        <a:buChar char="-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западной стороны через р. Кама в г. Усолье, ул. Ломоносова, 1а на расстоянии 2,3 м от границы площадки предприятия;</a:t>
                      </a:r>
                    </a:p>
                    <a:p>
                      <a:pPr marL="171450" indent="-171450" algn="ctr">
                        <a:buFontTx/>
                        <a:buChar char="-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-с северной стороны жилых домов нет.</a:t>
                      </a:r>
                      <a:endParaRPr lang="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" y="371856"/>
            <a:ext cx="4754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места размещения </a:t>
            </a:r>
            <a:r>
              <a:rPr lang="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цеха</a:t>
            </a:r>
            <a:endParaRPr lang="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20201" y="6467856"/>
            <a:ext cx="109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817761"/>
            <a:ext cx="4572000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56" y="2830969"/>
            <a:ext cx="4283968" cy="321297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1105" y="371856"/>
            <a:ext cx="302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площадки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2648" y="1307592"/>
            <a:ext cx="85557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Выбранный участок имеет </a:t>
            </a: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определенные преимущества и является из всех предложенных вариантов наиболее оптимальным участком для размещения </a:t>
            </a:r>
            <a:r>
              <a:rPr lang="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административном отношении участок изысканий расположен Пермский край,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Березники, ул.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Чуртанское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шоссе, 75, промышленная площадка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Азот»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«ОХК «УРАЛХИМ».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ерритория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застроена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различными производственными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сооружениями с большим количеством подземных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наземных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коммуникаций.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центре предприятия.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площадке выполнена техническая рекультивация (спланирована, травяной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 и щебень). В геоморфологическом отношении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изысканий расположена на поверхности I левобережной надпойменной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террасы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Камы и находится в зоне подпора Камского водохранилища.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Рельеф участка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ровный, практически повсеместно спланирован насыпными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высотные отметки поверхности изменяются в пределах 109,67-110,45м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Балтийской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высот.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Уклон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естественной поверхности земли на участке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изысканий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гидрографии 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участке изысканий отсутствуют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0952" y="6467856"/>
            <a:ext cx="348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</TotalTime>
  <Words>1347</Words>
  <Application>Microsoft Office PowerPoint</Application>
  <PresentationFormat>Лист A4 (210x297 мм)</PresentationFormat>
  <Paragraphs>216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Викторовна Лаптева</dc:creator>
  <cp:lastModifiedBy>User</cp:lastModifiedBy>
  <cp:revision>68</cp:revision>
  <cp:lastPrinted>2022-09-02T02:40:55Z</cp:lastPrinted>
  <dcterms:modified xsi:type="dcterms:W3CDTF">2023-02-22T09:40:45Z</dcterms:modified>
</cp:coreProperties>
</file>