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7" r:id="rId3"/>
  </p:sldMasterIdLst>
  <p:notesMasterIdLst>
    <p:notesMasterId r:id="rId17"/>
  </p:notesMasterIdLst>
  <p:handoutMasterIdLst>
    <p:handoutMasterId r:id="rId18"/>
  </p:handoutMasterIdLst>
  <p:sldIdLst>
    <p:sldId id="350" r:id="rId4"/>
    <p:sldId id="367" r:id="rId5"/>
    <p:sldId id="368" r:id="rId6"/>
    <p:sldId id="352" r:id="rId7"/>
    <p:sldId id="337" r:id="rId8"/>
    <p:sldId id="338" r:id="rId9"/>
    <p:sldId id="371" r:id="rId10"/>
    <p:sldId id="374" r:id="rId11"/>
    <p:sldId id="375" r:id="rId12"/>
    <p:sldId id="377" r:id="rId13"/>
    <p:sldId id="391" r:id="rId14"/>
    <p:sldId id="384" r:id="rId15"/>
    <p:sldId id="392" r:id="rId16"/>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00"/>
    <a:srgbClr val="FF0066"/>
    <a:srgbClr val="6600FF"/>
    <a:srgbClr val="1D6DE3"/>
    <a:srgbClr val="FF66CC"/>
    <a:srgbClr val="3399FF"/>
    <a:srgbClr val="7F3FFF"/>
    <a:srgbClr val="44DC5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148" autoAdjust="0"/>
    <p:restoredTop sz="76399" autoAdjust="0"/>
  </p:normalViewPr>
  <p:slideViewPr>
    <p:cSldViewPr>
      <p:cViewPr>
        <p:scale>
          <a:sx n="80" d="100"/>
          <a:sy n="80" d="100"/>
        </p:scale>
        <p:origin x="-55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2226" y="-96"/>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9A20D3-23F3-4E00-BD15-DC08D40F4E91}" type="datetimeFigureOut">
              <a:rPr lang="ru-RU"/>
              <a:pPr>
                <a:defRPr/>
              </a:pPr>
              <a:t>24.07.2023</a:t>
            </a:fld>
            <a:endParaRPr lang="ru-RU"/>
          </a:p>
        </p:txBody>
      </p:sp>
      <p:sp>
        <p:nvSpPr>
          <p:cNvPr id="4" name="Нижний колонтитул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13F9C7-860C-4D8F-B6F6-5883F703C1AE}" type="slidenum">
              <a:rPr lang="ru-RU"/>
              <a:pPr>
                <a:defRPr/>
              </a:pPr>
              <a:t>‹#›</a:t>
            </a:fld>
            <a:endParaRPr lang="ru-RU"/>
          </a:p>
        </p:txBody>
      </p:sp>
    </p:spTree>
    <p:extLst>
      <p:ext uri="{BB962C8B-B14F-4D97-AF65-F5344CB8AC3E}">
        <p14:creationId xmlns="" xmlns:p14="http://schemas.microsoft.com/office/powerpoint/2010/main" val="3385914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0590" tIns="45295" rIns="90590" bIns="45295"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0590" tIns="45295" rIns="90590" bIns="45295" rtlCol="0"/>
          <a:lstStyle>
            <a:lvl1pPr algn="r" fontAlgn="auto">
              <a:spcBef>
                <a:spcPts val="0"/>
              </a:spcBef>
              <a:spcAft>
                <a:spcPts val="0"/>
              </a:spcAft>
              <a:defRPr sz="1200">
                <a:latin typeface="+mn-lt"/>
                <a:cs typeface="+mn-cs"/>
              </a:defRPr>
            </a:lvl1pPr>
          </a:lstStyle>
          <a:p>
            <a:pPr>
              <a:defRPr/>
            </a:pPr>
            <a:fld id="{00D26749-B018-4F95-8AC7-7A00BAD559EB}" type="datetimeFigureOut">
              <a:rPr lang="ru-RU"/>
              <a:pPr>
                <a:defRPr/>
              </a:pPr>
              <a:t>24.07.2023</a:t>
            </a:fld>
            <a:endParaRPr lang="ru-RU" dirty="0"/>
          </a:p>
        </p:txBody>
      </p:sp>
      <p:sp>
        <p:nvSpPr>
          <p:cNvPr id="4" name="Образ слайда 3"/>
          <p:cNvSpPr>
            <a:spLocks noGrp="1" noRot="1" noChangeAspect="1"/>
          </p:cNvSpPr>
          <p:nvPr>
            <p:ph type="sldImg" idx="2"/>
          </p:nvPr>
        </p:nvSpPr>
        <p:spPr>
          <a:xfrm>
            <a:off x="903288" y="739775"/>
            <a:ext cx="4930775" cy="3698875"/>
          </a:xfrm>
          <a:prstGeom prst="rect">
            <a:avLst/>
          </a:prstGeom>
          <a:noFill/>
          <a:ln w="12700">
            <a:solidFill>
              <a:prstClr val="black"/>
            </a:solidFill>
          </a:ln>
        </p:spPr>
        <p:txBody>
          <a:bodyPr vert="horz" lIns="90590" tIns="45295" rIns="90590" bIns="45295" rtlCol="0" anchor="ctr"/>
          <a:lstStyle/>
          <a:p>
            <a:pPr lvl="0"/>
            <a:endParaRPr lang="ru-RU" noProof="0" dirty="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0590" tIns="45295" rIns="90590" bIns="45295"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0590" tIns="45295" rIns="90590" bIns="45295"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0590" tIns="45295" rIns="90590" bIns="45295" rtlCol="0" anchor="b"/>
          <a:lstStyle>
            <a:lvl1pPr algn="r" fontAlgn="auto">
              <a:spcBef>
                <a:spcPts val="0"/>
              </a:spcBef>
              <a:spcAft>
                <a:spcPts val="0"/>
              </a:spcAft>
              <a:defRPr sz="1200">
                <a:latin typeface="+mn-lt"/>
                <a:cs typeface="+mn-cs"/>
              </a:defRPr>
            </a:lvl1pPr>
          </a:lstStyle>
          <a:p>
            <a:pPr>
              <a:defRPr/>
            </a:pPr>
            <a:fld id="{6CBB9D90-9531-4FA9-ADCB-CBF341A08E54}" type="slidenum">
              <a:rPr lang="ru-RU"/>
              <a:pPr>
                <a:defRPr/>
              </a:pPr>
              <a:t>‹#›</a:t>
            </a:fld>
            <a:endParaRPr lang="ru-RU" dirty="0"/>
          </a:p>
        </p:txBody>
      </p:sp>
    </p:spTree>
    <p:extLst>
      <p:ext uri="{BB962C8B-B14F-4D97-AF65-F5344CB8AC3E}">
        <p14:creationId xmlns="" xmlns:p14="http://schemas.microsoft.com/office/powerpoint/2010/main" val="3752311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noTextEdi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az-Cyrl-AZ" dirty="0" smtClean="0"/>
              <a:t>В</a:t>
            </a:r>
            <a:r>
              <a:rPr lang="az-Cyrl-AZ" baseline="0" dirty="0" smtClean="0"/>
              <a:t> муниципальном образовании “Город Березники” осуществляет свою деятельность комиссия по делам несовершеннолетних и защите их прав, которая является постоянно действующим коллегиальным органом.  В состав комиссии входит 16 представителей органов и учреждений субъектов системы профилактики безнадзорности и правонарушений несовершеннолетних.</a:t>
            </a:r>
          </a:p>
          <a:p>
            <a:pPr algn="just" eaLnBrk="1" hangingPunct="1">
              <a:spcBef>
                <a:spcPct val="0"/>
              </a:spcBef>
            </a:pPr>
            <a:r>
              <a:rPr lang="az-Cyrl-AZ" baseline="0" dirty="0" smtClean="0"/>
              <a:t>Для осуществления организационно-планового, документационного, информационно-аналитического, методического и иного обеспечения в составе администрации города Березники создано структурное подразделение – отдел по обеспечению деятельности комиссии по делам несовершеннолетних и защите их прав муниципального образования “Город Березники”, штатная численность которого составляет 11 человек.</a:t>
            </a:r>
            <a:endParaRPr lang="az-Cyrl-AZ" dirty="0" smtClean="0"/>
          </a:p>
        </p:txBody>
      </p:sp>
      <p:sp>
        <p:nvSpPr>
          <p:cNvPr id="45059" name="Номер слайда 3"/>
          <p:cNvSpPr txBox="1">
            <a:spLocks noGrp="1"/>
          </p:cNvSpPr>
          <p:nvPr/>
        </p:nvSpPr>
        <p:spPr bwMode="auto">
          <a:xfrm>
            <a:off x="3814763" y="9371013"/>
            <a:ext cx="2919412" cy="493712"/>
          </a:xfrm>
          <a:prstGeom prst="rect">
            <a:avLst/>
          </a:prstGeom>
          <a:noFill/>
          <a:ln w="9525">
            <a:noFill/>
            <a:miter lim="800000"/>
            <a:headEnd/>
            <a:tailEnd/>
          </a:ln>
        </p:spPr>
        <p:txBody>
          <a:bodyPr lIns="90590" tIns="45295" rIns="90590" bIns="45295" anchor="b"/>
          <a:lstStyle/>
          <a:p>
            <a:pPr algn="r"/>
            <a:fld id="{72EE7942-0002-4A47-92E8-96804E2B8A3A}" type="slidenum">
              <a:rPr lang="ru-RU" sz="1200"/>
              <a:pPr algn="r"/>
              <a:t>1</a:t>
            </a:fld>
            <a:endParaRPr lang="ru-RU"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bwMode="auto">
          <a:noFill/>
          <a:ln>
            <a:solidFill>
              <a:srgbClr val="000000"/>
            </a:solidFill>
            <a:miter lim="800000"/>
            <a:headEnd/>
            <a:tailEnd/>
          </a:ln>
        </p:spPr>
      </p:sp>
      <p:sp>
        <p:nvSpPr>
          <p:cNvPr id="63490"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По результатам реабилитационной работы с семьями, находящимися в социально опасном положении, в течение 6 месяцев 2023 года сняты с учета 83 семьи, из них в связи с положительной реабилитацией (улучшением ситуации в семье, налаживания детско-родительских отношений, снятия с учета в ОДН ОМВД России по Березниковскому городскому округу по причине исправления, улучшением жилищных условий) – 60 семей, что составляет 53% от общего числа семей, снятых с учета.</a:t>
            </a:r>
          </a:p>
        </p:txBody>
      </p:sp>
      <p:sp>
        <p:nvSpPr>
          <p:cNvPr id="634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71F0DA-653F-4311-B22B-56DB06FD7B8D}" type="slidenum">
              <a:rPr lang="ru-RU">
                <a:cs typeface="Arial" charset="0"/>
              </a:rPr>
              <a:pPr fontAlgn="base">
                <a:spcBef>
                  <a:spcPct val="0"/>
                </a:spcBef>
                <a:spcAft>
                  <a:spcPct val="0"/>
                </a:spcAft>
                <a:defRPr/>
              </a:pPr>
              <a:t>10</a:t>
            </a:fld>
            <a:endParaRPr lang="ru-RU">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65538"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ru-RU" dirty="0" smtClean="0"/>
              <a:t>Согласно мониторингу жестокого обращения с несовершеннолетними  в течение 6 месяцев 2023 года в отдел по обеспечению деятельности комиссии по делам несовершеннолетних и защите их прав муниципального образования «Город Березники» поступило </a:t>
            </a:r>
            <a:r>
              <a:rPr lang="ru-RU" baseline="0" dirty="0" smtClean="0"/>
              <a:t>26  информаций </a:t>
            </a:r>
            <a:r>
              <a:rPr lang="ru-RU" dirty="0" smtClean="0"/>
              <a:t>в отношении 26 детей. Возраст пострадавших детей от 0 до 17 лет. По всем фактам проведены проверки. По результатам проверок в отношении родителей (законных представителей) возбуждены 25 административных производств. По 1 факту проводится проверка. 11</a:t>
            </a:r>
            <a:r>
              <a:rPr lang="ru-RU" baseline="0" dirty="0" smtClean="0"/>
              <a:t> </a:t>
            </a:r>
            <a:r>
              <a:rPr lang="ru-RU" dirty="0" smtClean="0"/>
              <a:t> детей</a:t>
            </a:r>
            <a:r>
              <a:rPr lang="ru-RU" baseline="0" dirty="0" smtClean="0"/>
              <a:t> были изъяты из семей, помещены в ГКУСО ПК «Центр помощи детям, оставшимся без попечения родителей» г. Березники.</a:t>
            </a:r>
            <a:endParaRPr lang="ru-RU" dirty="0" smtClean="0"/>
          </a:p>
          <a:p>
            <a:pPr algn="just" eaLnBrk="1" hangingPunct="1">
              <a:spcBef>
                <a:spcPct val="0"/>
              </a:spcBef>
            </a:pPr>
            <a:endParaRPr lang="ru-RU" dirty="0" smtClean="0"/>
          </a:p>
        </p:txBody>
      </p:sp>
      <p:sp>
        <p:nvSpPr>
          <p:cNvPr id="655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867D1-0558-4914-849B-9287FE52C4DB}" type="slidenum">
              <a:rPr lang="ru-RU">
                <a:cs typeface="Arial" charset="0"/>
              </a:rPr>
              <a:pPr fontAlgn="base">
                <a:spcBef>
                  <a:spcPct val="0"/>
                </a:spcBef>
                <a:spcAft>
                  <a:spcPct val="0"/>
                </a:spcAft>
                <a:defRPr/>
              </a:pPr>
              <a:t>11</a:t>
            </a:fld>
            <a:endParaRPr lang="ru-RU">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раз слайда 1"/>
          <p:cNvSpPr>
            <a:spLocks noGrp="1" noRot="1" noChangeAspect="1"/>
          </p:cNvSpPr>
          <p:nvPr>
            <p:ph type="sldImg"/>
          </p:nvPr>
        </p:nvSpPr>
        <p:spPr bwMode="auto">
          <a:noFill/>
          <a:ln>
            <a:solidFill>
              <a:srgbClr val="000000"/>
            </a:solidFill>
            <a:miter lim="800000"/>
            <a:headEnd/>
            <a:tailEnd/>
          </a:ln>
        </p:spPr>
      </p:sp>
      <p:sp>
        <p:nvSpPr>
          <p:cNvPr id="67586"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Согласно мониторингу детской смертности за 6 месяцев 2023 года зарегистрировано 9 случаев гибели несовершеннолетних, которые погибли в результате заболеваний.</a:t>
            </a:r>
          </a:p>
        </p:txBody>
      </p:sp>
      <p:sp>
        <p:nvSpPr>
          <p:cNvPr id="675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B3DF84-F740-4A2C-8143-94623BC5E3FD}" type="slidenum">
              <a:rPr lang="ru-RU">
                <a:cs typeface="Arial" charset="0"/>
              </a:rPr>
              <a:pPr fontAlgn="base">
                <a:spcBef>
                  <a:spcPct val="0"/>
                </a:spcBef>
                <a:spcAft>
                  <a:spcPct val="0"/>
                </a:spcAft>
                <a:defRPr/>
              </a:pPr>
              <a:t>12</a:t>
            </a:fld>
            <a:endParaRPr lang="ru-RU">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раз слайда 1"/>
          <p:cNvSpPr>
            <a:spLocks noGrp="1" noRot="1" noChangeAspect="1"/>
          </p:cNvSpPr>
          <p:nvPr>
            <p:ph type="sldImg"/>
          </p:nvPr>
        </p:nvSpPr>
        <p:spPr bwMode="auto">
          <a:noFill/>
          <a:ln>
            <a:solidFill>
              <a:srgbClr val="000000"/>
            </a:solidFill>
            <a:miter lim="800000"/>
            <a:headEnd/>
            <a:tailEnd/>
          </a:ln>
        </p:spPr>
      </p:sp>
      <p:sp>
        <p:nvSpPr>
          <p:cNvPr id="69634"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По итогам 6 месяцев 2023 года случаи</a:t>
            </a:r>
            <a:r>
              <a:rPr lang="ru-RU" baseline="0" dirty="0" smtClean="0"/>
              <a:t> суицидальных попыток, суицидов несовершеннолетних отсутствуют.</a:t>
            </a:r>
            <a:endParaRPr lang="ru-RU" dirty="0" smtClean="0"/>
          </a:p>
        </p:txBody>
      </p:sp>
      <p:sp>
        <p:nvSpPr>
          <p:cNvPr id="696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1B070-88F3-41F1-ADDA-9D7822667B99}" type="slidenum">
              <a:rPr lang="ru-RU">
                <a:cs typeface="Arial" charset="0"/>
              </a:rPr>
              <a:pPr fontAlgn="base">
                <a:spcBef>
                  <a:spcPct val="0"/>
                </a:spcBef>
                <a:spcAft>
                  <a:spcPct val="0"/>
                </a:spcAft>
                <a:defRPr/>
              </a:pPr>
              <a:t>13</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ru-RU" dirty="0" smtClean="0"/>
              <a:t>В течение 6</a:t>
            </a:r>
            <a:r>
              <a:rPr lang="ru-RU" baseline="0" dirty="0" smtClean="0"/>
              <a:t> месяцев</a:t>
            </a:r>
            <a:r>
              <a:rPr lang="ru-RU" dirty="0" smtClean="0"/>
              <a:t> 2023 г. проведено 19</a:t>
            </a:r>
            <a:r>
              <a:rPr lang="ru-RU" b="0" dirty="0" smtClean="0"/>
              <a:t> заседаний</a:t>
            </a:r>
            <a:r>
              <a:rPr lang="ru-RU" dirty="0" smtClean="0"/>
              <a:t> муниципальной комиссии по делам несовершеннолетних и защите их прав, на которых рассмотрено</a:t>
            </a:r>
            <a:r>
              <a:rPr lang="ru-RU" b="0" dirty="0" smtClean="0"/>
              <a:t> 447 тематических и профилактических вопросов, заслушано 98 должностных лиц</a:t>
            </a:r>
            <a:r>
              <a:rPr lang="ru-RU" dirty="0" smtClean="0"/>
              <a:t>, руководителям органов и учреждений субъектов системы профилактики безнадзорности и правонарушений несовершеннолетних </a:t>
            </a:r>
            <a:r>
              <a:rPr lang="ru-RU" b="0" dirty="0" smtClean="0"/>
              <a:t>вынесено 30 поручений,</a:t>
            </a:r>
            <a:r>
              <a:rPr lang="ru-RU" b="0" baseline="0" dirty="0" smtClean="0"/>
              <a:t> исполнение которых контролируется.</a:t>
            </a:r>
            <a:endParaRPr lang="ru-RU" dirty="0" smtClean="0"/>
          </a:p>
          <a:p>
            <a:pPr algn="just" eaLnBrk="1" hangingPunct="1">
              <a:spcBef>
                <a:spcPct val="0"/>
              </a:spcBef>
            </a:pPr>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За 6 месяцев 2023 года в отдел по обеспечению деятельности муниципальной комиссии поступило 356 административных материалов, из них: 100 материалов в отношении несовершеннолетних, 256 материалов в отношении родителей (законных представителей). По результатам рассмотрения к административной ответственности привлечено 242 родителя (законных представителя), 81 несовершеннолетний.  Прекращено 27 административных протоколов.</a:t>
            </a:r>
          </a:p>
        </p:txBody>
      </p:sp>
      <p:sp>
        <p:nvSpPr>
          <p:cNvPr id="491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91508-0731-4226-A841-A5EA8925F8C7}" type="slidenum">
              <a:rPr lang="ru-RU">
                <a:cs typeface="Arial" charset="0"/>
              </a:rPr>
              <a:pPr fontAlgn="base">
                <a:spcBef>
                  <a:spcPct val="0"/>
                </a:spcBef>
                <a:spcAft>
                  <a:spcPct val="0"/>
                </a:spcAft>
                <a:defRPr/>
              </a:pPr>
              <a:t>3</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ru-RU" dirty="0" smtClean="0"/>
              <a:t>Представлен сравнительный анализ административных  протоколов, рассмотренных на заседаниях комиссии по делам несовершеннолетних</a:t>
            </a:r>
            <a:r>
              <a:rPr lang="ru-RU" baseline="0" dirty="0" smtClean="0"/>
              <a:t> и защите их прав муниципального образования «Город Березники»</a:t>
            </a:r>
            <a:r>
              <a:rPr lang="ru-RU" dirty="0" smtClean="0"/>
              <a:t> во 2 квартале  2023 года. Отмечается</a:t>
            </a:r>
            <a:r>
              <a:rPr lang="ru-RU" baseline="0" dirty="0" smtClean="0"/>
              <a:t> общее уменьшение количества рассмотренных материалов. Исключение составляют материалы по ст.ст. 6.24 </a:t>
            </a:r>
            <a:r>
              <a:rPr lang="ru-RU" baseline="0" dirty="0" err="1" smtClean="0"/>
              <a:t>КоАП</a:t>
            </a:r>
            <a:r>
              <a:rPr lang="ru-RU" baseline="0" dirty="0" smtClean="0"/>
              <a:t> РФ (Нарушение установленного федеральным законом запрета курения табака на отдельных территориях, в помещениях и на объектах), а также в области  нарушения правил безопасности Дорожного движения, где наблюдается значительный рост, что свидетельствует об активном выявлении правонарушений указанных категорий  с целью наказания виновных. Анализ правонарушений в области дорожного движения показывает, что они, как правило, совершаются лицами 17 лет, которые, заработав денежные средства приобретают автомобиль, не сообщая об этом своим родителям. При задержании сотрудниками ГИБДД несовершеннолетних, управляющих автомобилем, в отношении них составляются сразу несколько протоколов (управление автомобилем без водительского удостоверения, отсутствие страхового полиса, несвоевременная регистрация транспортного средства, управление транспортным средством, не пристегнутым ремнем безопасности, либо без мотошлема). </a:t>
            </a:r>
            <a:endParaRPr lang="ru-RU" dirty="0" smtClean="0"/>
          </a:p>
          <a:p>
            <a:pPr algn="just" eaLnBrk="1" hangingPunct="1">
              <a:spcBef>
                <a:spcPct val="0"/>
              </a:spcBef>
            </a:pPr>
            <a:endParaRPr lang="ru-RU" dirty="0" smtClean="0"/>
          </a:p>
        </p:txBody>
      </p:sp>
      <p:sp>
        <p:nvSpPr>
          <p:cNvPr id="5120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1B3122-F746-4213-BAE5-FBDBA50499A4}" type="slidenum">
              <a:rPr lang="ru-RU">
                <a:cs typeface="Arial" charset="0"/>
              </a:rPr>
              <a:pPr fontAlgn="base">
                <a:spcBef>
                  <a:spcPct val="0"/>
                </a:spcBef>
                <a:spcAft>
                  <a:spcPct val="0"/>
                </a:spcAft>
                <a:defRPr/>
              </a:pPr>
              <a:t>4</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По сравнению с аналогичным периодом 2022 года на 31% уменьшилось количество рассмотренных административных протоколов в отношении родителей за ненадлежащее исполнение родительских обязанностей по воспитанию, содержанию детей, защите их прав (оставление детей в опасных условиях, пренебрежение нуждами ребенка, злоупотребление родителями алкоголем), обучению детей, появление несовершеннолетних в возрасте до 16 лет в общественном месте в состоянии алкогольного опьянения. </a:t>
            </a:r>
          </a:p>
        </p:txBody>
      </p:sp>
      <p:sp>
        <p:nvSpPr>
          <p:cNvPr id="5325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6D99D-0C53-40FF-B753-4E9D165D963A}"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Наблюдается увеличение на 188% количества рассмотренных административных протоколов в отношении несовершеннолетних, совершивших</a:t>
            </a:r>
            <a:r>
              <a:rPr lang="ru-RU" baseline="0" dirty="0" smtClean="0"/>
              <a:t> правонарушения в области дорожного движения.</a:t>
            </a:r>
          </a:p>
          <a:p>
            <a:pPr algn="just" eaLnBrk="1" hangingPunct="1">
              <a:spcBef>
                <a:spcPct val="0"/>
              </a:spcBef>
            </a:pPr>
            <a:r>
              <a:rPr lang="ru-RU" baseline="0" dirty="0" smtClean="0"/>
              <a:t>Значительно (на 61%) уменьшилось количество административных протоколов за появление несовершеннолетних в алкогольном  опьянении, а также на 16% за прочие правонарушения.</a:t>
            </a:r>
            <a:endParaRPr lang="ru-RU" dirty="0" smtClean="0"/>
          </a:p>
          <a:p>
            <a:pPr algn="just" eaLnBrk="1" hangingPunct="1">
              <a:spcBef>
                <a:spcPct val="0"/>
              </a:spcBef>
            </a:pPr>
            <a:endParaRPr lang="ru-RU" dirty="0" smtClean="0"/>
          </a:p>
        </p:txBody>
      </p:sp>
      <p:sp>
        <p:nvSpPr>
          <p:cNvPr id="552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B56173-1F3F-4D81-A687-E328A6947463}" type="slidenum">
              <a:rPr lang="ru-RU">
                <a:cs typeface="Arial" charset="0"/>
              </a:rPr>
              <a:pPr fontAlgn="base">
                <a:spcBef>
                  <a:spcPct val="0"/>
                </a:spcBef>
                <a:spcAft>
                  <a:spcPct val="0"/>
                </a:spcAft>
                <a:defRPr/>
              </a:pPr>
              <a:t>6</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За  6 месяцев 2023 года в сравнении с аналогичным периодом прошлого года отмечается</a:t>
            </a:r>
            <a:r>
              <a:rPr lang="ru-RU" baseline="0" dirty="0" smtClean="0"/>
              <a:t> рост:</a:t>
            </a:r>
          </a:p>
          <a:p>
            <a:pPr algn="just" eaLnBrk="1" hangingPunct="1">
              <a:spcBef>
                <a:spcPct val="0"/>
              </a:spcBef>
              <a:buFontTx/>
              <a:buChar char="-"/>
            </a:pPr>
            <a:r>
              <a:rPr lang="ru-RU" baseline="0" dirty="0" smtClean="0"/>
              <a:t>подростковой преступности на 200%;</a:t>
            </a:r>
            <a:endParaRPr lang="ru-RU" dirty="0" smtClean="0"/>
          </a:p>
          <a:p>
            <a:pPr algn="just" eaLnBrk="1" hangingPunct="1">
              <a:spcBef>
                <a:spcPct val="0"/>
              </a:spcBef>
              <a:buFontTx/>
              <a:buChar char="-"/>
            </a:pPr>
            <a:r>
              <a:rPr lang="ru-RU" dirty="0" smtClean="0"/>
              <a:t>количества</a:t>
            </a:r>
            <a:r>
              <a:rPr lang="ru-RU" baseline="0" dirty="0" smtClean="0"/>
              <a:t> преступлений, совершенных подростками в группах;</a:t>
            </a:r>
          </a:p>
          <a:p>
            <a:pPr algn="just" eaLnBrk="1" hangingPunct="1">
              <a:spcBef>
                <a:spcPct val="0"/>
              </a:spcBef>
              <a:buFontTx/>
              <a:buChar char="-"/>
            </a:pPr>
            <a:r>
              <a:rPr lang="ru-RU" baseline="0" dirty="0" smtClean="0"/>
              <a:t> количества несовершеннолетних, совершивших преступления в состоянии алкогольного опьянения.</a:t>
            </a:r>
          </a:p>
          <a:p>
            <a:pPr algn="just" eaLnBrk="1" hangingPunct="1">
              <a:spcBef>
                <a:spcPct val="0"/>
              </a:spcBef>
              <a:buFontTx/>
              <a:buNone/>
            </a:pPr>
            <a:r>
              <a:rPr lang="ru-RU" baseline="0" dirty="0" smtClean="0"/>
              <a:t>Количество лиц, совершивших преступления, осталось на прежнем уровне.</a:t>
            </a:r>
          </a:p>
          <a:p>
            <a:pPr algn="just" eaLnBrk="1" hangingPunct="1">
              <a:spcBef>
                <a:spcPct val="0"/>
              </a:spcBef>
              <a:buFontTx/>
              <a:buNone/>
            </a:pPr>
            <a:r>
              <a:rPr lang="ru-RU" baseline="0" dirty="0" smtClean="0"/>
              <a:t>Следует отметить, что  27 из 48 преступлений были совершены несовершеннолетним, проживающим в </a:t>
            </a:r>
          </a:p>
          <a:p>
            <a:pPr algn="just" eaLnBrk="1" hangingPunct="1">
              <a:spcBef>
                <a:spcPct val="0"/>
              </a:spcBef>
              <a:buFontTx/>
              <a:buNone/>
            </a:pPr>
            <a:r>
              <a:rPr lang="ru-RU" baseline="0" dirty="0" smtClean="0"/>
              <a:t>г. Соликамск.</a:t>
            </a:r>
          </a:p>
          <a:p>
            <a:pPr marL="0" marR="0" indent="0" algn="just" defTabSz="914400" rtl="0" eaLnBrk="1" fontAlgn="base" latinLnBrk="0" hangingPunct="1">
              <a:lnSpc>
                <a:spcPct val="100000"/>
              </a:lnSpc>
              <a:spcBef>
                <a:spcPct val="0"/>
              </a:spcBef>
              <a:spcAft>
                <a:spcPct val="0"/>
              </a:spcAft>
              <a:buClrTx/>
              <a:buSzTx/>
              <a:buFontTx/>
              <a:buNone/>
              <a:tabLst/>
              <a:defRPr/>
            </a:pPr>
            <a:endParaRPr lang="ru-RU" dirty="0" smtClean="0"/>
          </a:p>
          <a:p>
            <a:pPr algn="just" eaLnBrk="1" hangingPunct="1">
              <a:spcBef>
                <a:spcPct val="0"/>
              </a:spcBef>
            </a:pPr>
            <a:endParaRPr lang="ru-RU" dirty="0" smtClean="0"/>
          </a:p>
        </p:txBody>
      </p:sp>
      <p:sp>
        <p:nvSpPr>
          <p:cNvPr id="573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8B271-2C23-4EE1-A8F7-B80E1972588D}" type="slidenum">
              <a:rPr lang="ru-RU">
                <a:cs typeface="Arial" charset="0"/>
              </a:rPr>
              <a:pPr fontAlgn="base">
                <a:spcBef>
                  <a:spcPct val="0"/>
                </a:spcBef>
                <a:spcAft>
                  <a:spcPct val="0"/>
                </a:spcAft>
                <a:defRPr/>
              </a:pPr>
              <a:t>7</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раз слайда 1"/>
          <p:cNvSpPr>
            <a:spLocks noGrp="1" noRot="1" noChangeAspect="1"/>
          </p:cNvSpPr>
          <p:nvPr>
            <p:ph type="sldImg"/>
          </p:nvPr>
        </p:nvSpPr>
        <p:spPr bwMode="auto">
          <a:noFill/>
          <a:ln>
            <a:solidFill>
              <a:srgbClr val="000000"/>
            </a:solidFill>
            <a:miter lim="800000"/>
            <a:headEnd/>
            <a:tailEnd/>
          </a:ln>
        </p:spPr>
      </p:sp>
      <p:sp>
        <p:nvSpPr>
          <p:cNvPr id="59394"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ru-RU" dirty="0" smtClean="0"/>
              <a:t>При</a:t>
            </a:r>
            <a:r>
              <a:rPr lang="ru-RU" baseline="0" dirty="0" smtClean="0"/>
              <a:t> комиссии по делам несовершеннолетних и защите их прав организована и работает межведомственная локальная рабочая группа, в состав которой входят представители органов и учреждений субъектов системы профилактики безнадзорности и правонарушений несовершеннолетних, на заседаниях которой рассматриваются все поступающие информации о детском и семейном неблагополучии. В течение</a:t>
            </a:r>
            <a:r>
              <a:rPr lang="ru-RU" dirty="0" smtClean="0"/>
              <a:t> 6 месяцев 2023 года проведено всего 12 заседаний межведомственной локальной рабочей группы, на которых рассмотрены 246 информаций о неблагополучии семей, детей.</a:t>
            </a:r>
            <a:endParaRPr lang="ru-RU" b="0" dirty="0" smtClean="0"/>
          </a:p>
          <a:p>
            <a:pPr algn="just" eaLnBrk="1" hangingPunct="1">
              <a:spcBef>
                <a:spcPct val="0"/>
              </a:spcBef>
            </a:pPr>
            <a:endParaRPr lang="ru-RU" dirty="0" smtClean="0"/>
          </a:p>
        </p:txBody>
      </p:sp>
      <p:sp>
        <p:nvSpPr>
          <p:cNvPr id="593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90621-F8A7-4867-AA58-C46542A5855C}" type="slidenum">
              <a:rPr lang="ru-RU">
                <a:cs typeface="Arial" charset="0"/>
              </a:rPr>
              <a:pPr fontAlgn="base">
                <a:spcBef>
                  <a:spcPct val="0"/>
                </a:spcBef>
                <a:spcAft>
                  <a:spcPct val="0"/>
                </a:spcAft>
                <a:defRPr/>
              </a:pPr>
              <a:t>8</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p:cNvSpPr>
          <p:nvPr>
            <p:ph type="sldImg"/>
          </p:nvPr>
        </p:nvSpPr>
        <p:spPr bwMode="auto">
          <a:noFill/>
          <a:ln>
            <a:solidFill>
              <a:srgbClr val="000000"/>
            </a:solidFill>
            <a:miter lim="800000"/>
            <a:headEnd/>
            <a:tailEnd/>
          </a:ln>
        </p:spPr>
      </p:sp>
      <p:sp>
        <p:nvSpPr>
          <p:cNvPr id="61442"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dirty="0" smtClean="0"/>
              <a:t>За 6 месяцев 2023 года на учет семей</a:t>
            </a:r>
            <a:r>
              <a:rPr lang="ru-RU" baseline="0" dirty="0" smtClean="0"/>
              <a:t> и</a:t>
            </a:r>
            <a:r>
              <a:rPr lang="ru-RU" dirty="0" smtClean="0"/>
              <a:t> детей, находящихся в социально опасном положении, поставлено 82 семьи, в которых воспитывается 125 детей. При этом 52% семей поставлены на учет СОП в</a:t>
            </a:r>
            <a:r>
              <a:rPr lang="ru-RU" baseline="0" dirty="0" smtClean="0"/>
              <a:t> связи с уклонением родителей от исполнения родительских обязанностей, что в основном связано с употреблением родителями алкоголя в присутствии детей, которое оказывает негативное влияние на несовершеннолетних.</a:t>
            </a:r>
            <a:endParaRPr lang="ru-RU" dirty="0" smtClean="0"/>
          </a:p>
          <a:p>
            <a:pPr algn="just" eaLnBrk="1" hangingPunct="1">
              <a:spcBef>
                <a:spcPct val="0"/>
              </a:spcBef>
            </a:pPr>
            <a:endParaRPr lang="ru-RU" dirty="0" smtClean="0"/>
          </a:p>
        </p:txBody>
      </p:sp>
      <p:sp>
        <p:nvSpPr>
          <p:cNvPr id="614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792D80-3BFC-4A2B-89E2-181280DBA183}" type="slidenum">
              <a:rPr lang="ru-RU">
                <a:cs typeface="Arial" charset="0"/>
              </a:rPr>
              <a:pPr fontAlgn="base">
                <a:spcBef>
                  <a:spcPct val="0"/>
                </a:spcBef>
                <a:spcAft>
                  <a:spcPct val="0"/>
                </a:spcAft>
                <a:defRPr/>
              </a:pPr>
              <a:t>9</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fld id="{DFC4EFC2-C2A8-48D9-829A-72D40932627F}"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8DC76C3-B63B-439A-A2C9-AE65546EE7E4}" type="slidenum">
              <a:rPr lang="ru-RU"/>
              <a:pPr>
                <a:defRPr/>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7C0DD5CC-A0E4-4182-AEC5-974B7864DB1C}"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91A5A3AF-546C-49CD-B47E-65C742B1DED1}"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9710B661-35E7-4CCF-BF5A-F25875F40482}"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94104F52-3408-442D-8F5F-8362F6F5F7E1}" type="slidenum">
              <a:rPr lang="ru-RU"/>
              <a:pPr>
                <a:defRPr/>
              </a:pPr>
              <a:t>‹#›</a:t>
            </a:fld>
            <a:endParaRPr lang="ru-RU"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2"/>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101A3EBF-4B60-4713-BD23-2ECFF8C1C970}"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7D5E67F6-00CA-4418-BF6C-AEEFA99F6E9B}"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2"/>
            <a:ext cx="8229600" cy="4525963"/>
          </a:xfrm>
          <a:prstGeom prst="rect">
            <a:avLst/>
          </a:prstGeom>
        </p:spPr>
        <p:txBody>
          <a:bodyPr/>
          <a:lstStyle/>
          <a:p>
            <a:pPr lvl="0"/>
            <a:r>
              <a:rPr lang="ru-RU" noProof="0" dirty="0" smtClean="0"/>
              <a:t>Вставка таблицы</a:t>
            </a:r>
          </a:p>
        </p:txBody>
      </p:sp>
      <p:sp>
        <p:nvSpPr>
          <p:cNvPr id="4" name="Rectangle 4"/>
          <p:cNvSpPr>
            <a:spLocks noGrp="1" noChangeArrowheads="1"/>
          </p:cNvSpPr>
          <p:nvPr>
            <p:ph type="dt" sz="half" idx="10"/>
          </p:nvPr>
        </p:nvSpPr>
        <p:spPr/>
        <p:txBody>
          <a:bodyPr/>
          <a:lstStyle>
            <a:lvl1pPr>
              <a:defRPr/>
            </a:lvl1pPr>
          </a:lstStyle>
          <a:p>
            <a:pPr>
              <a:defRPr/>
            </a:pPr>
            <a:fld id="{C808DF31-8954-48CD-816A-93245E014D87}"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EF80D1FF-1CCA-4809-8257-F0229BF2202B}" type="slidenum">
              <a:rPr lang="ru-RU"/>
              <a:pPr>
                <a:defRPr/>
              </a:pPr>
              <a:t>‹#›</a:t>
            </a:fld>
            <a:endParaRPr lang="ru-RU"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fld id="{2576CE48-0FF4-4245-B187-928411F486A0}"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BCC1616A-1C9F-4C57-BFB3-D7E1C8597EE6}"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46785D7B-1C2D-4DB0-A198-C9CF76D7FCF2}"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DC91973-463C-4723-AABA-264D384A4B0E}"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fld id="{778E02F5-3E56-47EE-9C89-876855CE734F}"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CF2C552-2D2D-4186-9744-995A7A88EC35}"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CE50E4F7-CA3D-4BD5-9724-45DE5CE6619F}"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B2A6845F-79E0-4A25-AF64-F546EE538226}"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fld id="{958D6224-0A78-49D4-96F2-91791D412498}" type="datetime1">
              <a:rPr lang="ru-RU"/>
              <a:pPr>
                <a:defRPr/>
              </a:pPr>
              <a:t>24.07.2023</a:t>
            </a:fld>
            <a:endParaRPr lang="ru-RU" dirty="0"/>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A289A507-358D-460A-BF78-75366AF74E5B}"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P spid="6" grpId="0" build="p"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fld id="{3697DD8A-8579-4CA6-A635-B2C3D492F794}" type="datetime1">
              <a:rPr lang="ru-RU"/>
              <a:pPr>
                <a:defRPr/>
              </a:pPr>
              <a:t>24.07.2023</a:t>
            </a:fld>
            <a:endParaRPr lang="ru-RU" dirty="0"/>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F112F8CD-AAFE-438E-A6DC-D1F4B78904A4}"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05F9BFC0-6380-4187-BFCC-E732A0A66093}"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0962995F-BB32-4BDF-81D3-FC919CD75D4F}" type="slidenum">
              <a:rPr lang="ru-RU"/>
              <a:pPr>
                <a:defRPr/>
              </a:pPr>
              <a:t>‹#›</a:t>
            </a:fld>
            <a:endParaRPr lang="ru-RU"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37E2938-4CB9-48A3-BF0A-46DCA5E7C889}" type="datetime1">
              <a:rPr lang="ru-RU"/>
              <a:pPr>
                <a:defRPr/>
              </a:pPr>
              <a:t>24.07.2023</a:t>
            </a:fld>
            <a:endParaRPr lang="ru-RU" dirty="0"/>
          </a:p>
        </p:txBody>
      </p:sp>
      <p:sp>
        <p:nvSpPr>
          <p:cNvPr id="3" name="Rectangle 5"/>
          <p:cNvSpPr>
            <a:spLocks noGrp="1" noChangeArrowheads="1"/>
          </p:cNvSpPr>
          <p:nvPr>
            <p:ph type="ftr" sz="quarter" idx="11"/>
          </p:nvPr>
        </p:nvSpPr>
        <p:spPr/>
        <p:txBody>
          <a:bodyPr/>
          <a:lstStyle>
            <a:lvl1pPr>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vl1pPr>
          </a:lstStyle>
          <a:p>
            <a:pPr>
              <a:defRPr/>
            </a:pPr>
            <a:fld id="{9DED1C71-8B2B-4A47-99B6-5E4C0EEA7393}" type="slidenum">
              <a:rPr lang="ru-RU"/>
              <a:pPr>
                <a:defRPr/>
              </a:pPr>
              <a:t>‹#›</a:t>
            </a:fld>
            <a:endParaRPr lang="ru-RU"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8F487844-2F8C-4F63-A752-C1917E73F041}"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783C84E3-1668-4D94-AC41-BD1B4E677707}"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3EE4B6D8-6A9A-40BE-87EA-6966FDF78EC8}"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8D1786F9-0D41-456E-8980-4915E4A94163}"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60298C48-5E33-43D7-9D07-B0D7D69D740B}"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636206C9-7C13-4DB0-AA09-605B87E0569F}"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AB91DB74-2698-4604-9BC5-421D8B9B46C9}"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5A20F938-5F5A-4DE6-BCE1-B69FBF6A86AC}"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9CF5BE82-21AB-4CB0-8655-8151DE5EB47E}"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7D27737C-08F0-4A15-B8AD-AE6B53FE6C2D}" type="slidenum">
              <a:rPr lang="ru-RU"/>
              <a:pPr>
                <a:defRPr/>
              </a:pPr>
              <a:t>‹#›</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2"/>
          <p:cNvSpPr>
            <a:spLocks noGrp="1" noChangeArrowheads="1"/>
          </p:cNvSpPr>
          <p:nvPr>
            <p:ph type="dt" sz="half" idx="10"/>
          </p:nvPr>
        </p:nvSpPr>
        <p:spPr/>
        <p:txBody>
          <a:bodyPr/>
          <a:lstStyle>
            <a:lvl1pPr>
              <a:defRPr/>
            </a:lvl1pPr>
          </a:lstStyle>
          <a:p>
            <a:pPr>
              <a:defRPr/>
            </a:pPr>
            <a:fld id="{40FC716C-51AF-4A94-81F0-1015C264C0DA}" type="datetime1">
              <a:rPr lang="ru-RU"/>
              <a:pPr>
                <a:defRPr/>
              </a:pPr>
              <a:t>24.07.2023</a:t>
            </a:fld>
            <a:endParaRPr lang="ru-RU" dirty="0"/>
          </a:p>
        </p:txBody>
      </p:sp>
      <p:sp>
        <p:nvSpPr>
          <p:cNvPr id="5" name="Rectangle 3"/>
          <p:cNvSpPr>
            <a:spLocks noGrp="1" noChangeArrowheads="1"/>
          </p:cNvSpPr>
          <p:nvPr>
            <p:ph type="ftr" sz="quarter" idx="11"/>
          </p:nvPr>
        </p:nvSpPr>
        <p:spPr/>
        <p:txBody>
          <a:bodyPr/>
          <a:lstStyle>
            <a:lvl1pPr>
              <a:defRPr/>
            </a:lvl1pPr>
          </a:lstStyle>
          <a:p>
            <a:pPr>
              <a:defRPr/>
            </a:pPr>
            <a:endParaRPr lang="ru-RU"/>
          </a:p>
        </p:txBody>
      </p:sp>
      <p:sp>
        <p:nvSpPr>
          <p:cNvPr id="6" name="Rectangle 4"/>
          <p:cNvSpPr>
            <a:spLocks noGrp="1" noChangeArrowheads="1"/>
          </p:cNvSpPr>
          <p:nvPr>
            <p:ph type="sldNum" sz="quarter" idx="12"/>
          </p:nvPr>
        </p:nvSpPr>
        <p:spPr/>
        <p:txBody>
          <a:bodyPr/>
          <a:lstStyle>
            <a:lvl1pPr>
              <a:defRPr/>
            </a:lvl1pPr>
          </a:lstStyle>
          <a:p>
            <a:pPr>
              <a:defRPr/>
            </a:pPr>
            <a:fld id="{AAAC4E77-318C-406B-9796-2956F7A498E1}" type="slidenum">
              <a:rPr lang="ru-RU"/>
              <a:pPr>
                <a:defRPr/>
              </a:pPr>
              <a:t>‹#›</a:t>
            </a:fld>
            <a:endParaRPr lang="ru-RU"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p:txBody>
          <a:bodyPr/>
          <a:lstStyle>
            <a:lvl1pPr>
              <a:defRPr/>
            </a:lvl1pPr>
          </a:lstStyle>
          <a:p>
            <a:pPr>
              <a:defRPr/>
            </a:pPr>
            <a:fld id="{BC7AEE61-7A95-4C66-A081-15D02BE9DE3C}" type="datetime1">
              <a:rPr lang="ru-RU"/>
              <a:pPr>
                <a:defRPr/>
              </a:pPr>
              <a:t>24.07.2023</a:t>
            </a:fld>
            <a:endParaRPr lang="ru-RU" dirty="0"/>
          </a:p>
        </p:txBody>
      </p:sp>
      <p:sp>
        <p:nvSpPr>
          <p:cNvPr id="5" name="Rectangle 3"/>
          <p:cNvSpPr>
            <a:spLocks noGrp="1" noChangeArrowheads="1"/>
          </p:cNvSpPr>
          <p:nvPr>
            <p:ph type="ftr" sz="quarter" idx="11"/>
          </p:nvPr>
        </p:nvSpPr>
        <p:spPr/>
        <p:txBody>
          <a:bodyPr/>
          <a:lstStyle>
            <a:lvl1pPr>
              <a:defRPr/>
            </a:lvl1pPr>
          </a:lstStyle>
          <a:p>
            <a:pPr>
              <a:defRPr/>
            </a:pPr>
            <a:endParaRPr lang="ru-RU"/>
          </a:p>
        </p:txBody>
      </p:sp>
      <p:sp>
        <p:nvSpPr>
          <p:cNvPr id="6" name="Rectangle 4"/>
          <p:cNvSpPr>
            <a:spLocks noGrp="1" noChangeArrowheads="1"/>
          </p:cNvSpPr>
          <p:nvPr>
            <p:ph type="sldNum" sz="quarter" idx="12"/>
          </p:nvPr>
        </p:nvSpPr>
        <p:spPr/>
        <p:txBody>
          <a:bodyPr/>
          <a:lstStyle>
            <a:lvl1pPr>
              <a:defRPr/>
            </a:lvl1pPr>
          </a:lstStyle>
          <a:p>
            <a:pPr>
              <a:defRPr/>
            </a:pPr>
            <a:fld id="{4B451D79-57EC-447A-8066-0BF2D6595C06}" type="slidenum">
              <a:rPr lang="ru-RU"/>
              <a:pPr>
                <a:defRPr/>
              </a:pPr>
              <a:t>‹#›</a:t>
            </a:fld>
            <a:endParaRPr lang="ru-RU"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p:txBody>
          <a:bodyPr/>
          <a:lstStyle>
            <a:lvl1pPr>
              <a:defRPr/>
            </a:lvl1pPr>
          </a:lstStyle>
          <a:p>
            <a:pPr>
              <a:defRPr/>
            </a:pPr>
            <a:fld id="{67DB5726-3802-4682-B33A-C38494C4A5B9}" type="datetime1">
              <a:rPr lang="ru-RU"/>
              <a:pPr>
                <a:defRPr/>
              </a:pPr>
              <a:t>24.07.2023</a:t>
            </a:fld>
            <a:endParaRPr lang="ru-RU" dirty="0"/>
          </a:p>
        </p:txBody>
      </p:sp>
      <p:sp>
        <p:nvSpPr>
          <p:cNvPr id="5" name="Rectangle 3"/>
          <p:cNvSpPr>
            <a:spLocks noGrp="1" noChangeArrowheads="1"/>
          </p:cNvSpPr>
          <p:nvPr>
            <p:ph type="ftr" sz="quarter" idx="11"/>
          </p:nvPr>
        </p:nvSpPr>
        <p:spPr/>
        <p:txBody>
          <a:bodyPr/>
          <a:lstStyle>
            <a:lvl1pPr>
              <a:defRPr/>
            </a:lvl1pPr>
          </a:lstStyle>
          <a:p>
            <a:pPr>
              <a:defRPr/>
            </a:pPr>
            <a:endParaRPr lang="ru-RU"/>
          </a:p>
        </p:txBody>
      </p:sp>
      <p:sp>
        <p:nvSpPr>
          <p:cNvPr id="6" name="Rectangle 4"/>
          <p:cNvSpPr>
            <a:spLocks noGrp="1" noChangeArrowheads="1"/>
          </p:cNvSpPr>
          <p:nvPr>
            <p:ph type="sldNum" sz="quarter" idx="12"/>
          </p:nvPr>
        </p:nvSpPr>
        <p:spPr/>
        <p:txBody>
          <a:bodyPr/>
          <a:lstStyle>
            <a:lvl1pPr>
              <a:defRPr/>
            </a:lvl1pPr>
          </a:lstStyle>
          <a:p>
            <a:pPr>
              <a:defRPr/>
            </a:pPr>
            <a:fld id="{186C5350-F995-4059-A527-A524C8B01E46}" type="slidenum">
              <a:rPr lang="ru-RU"/>
              <a:pPr>
                <a:defRPr/>
              </a:pPr>
              <a:t>‹#›</a:t>
            </a:fld>
            <a:endParaRPr lang="ru-RU"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p:txBody>
          <a:bodyPr/>
          <a:lstStyle>
            <a:lvl1pPr>
              <a:defRPr/>
            </a:lvl1pPr>
          </a:lstStyle>
          <a:p>
            <a:pPr>
              <a:defRPr/>
            </a:pPr>
            <a:fld id="{A32E18A5-08A4-4744-A4D9-7E004FA34F80}" type="datetime1">
              <a:rPr lang="ru-RU"/>
              <a:pPr>
                <a:defRPr/>
              </a:pPr>
              <a:t>24.07.2023</a:t>
            </a:fld>
            <a:endParaRPr lang="ru-RU" dirty="0"/>
          </a:p>
        </p:txBody>
      </p:sp>
      <p:sp>
        <p:nvSpPr>
          <p:cNvPr id="6" name="Rectangle 3"/>
          <p:cNvSpPr>
            <a:spLocks noGrp="1" noChangeArrowheads="1"/>
          </p:cNvSpPr>
          <p:nvPr>
            <p:ph type="ftr" sz="quarter" idx="11"/>
          </p:nvPr>
        </p:nvSpPr>
        <p:spPr/>
        <p:txBody>
          <a:bodyPr/>
          <a:lstStyle>
            <a:lvl1pPr>
              <a:defRPr/>
            </a:lvl1pPr>
          </a:lstStyle>
          <a:p>
            <a:pPr>
              <a:defRPr/>
            </a:pPr>
            <a:endParaRPr lang="ru-RU"/>
          </a:p>
        </p:txBody>
      </p:sp>
      <p:sp>
        <p:nvSpPr>
          <p:cNvPr id="7" name="Rectangle 4"/>
          <p:cNvSpPr>
            <a:spLocks noGrp="1" noChangeArrowheads="1"/>
          </p:cNvSpPr>
          <p:nvPr>
            <p:ph type="sldNum" sz="quarter" idx="12"/>
          </p:nvPr>
        </p:nvSpPr>
        <p:spPr/>
        <p:txBody>
          <a:bodyPr/>
          <a:lstStyle>
            <a:lvl1pPr>
              <a:defRPr/>
            </a:lvl1pPr>
          </a:lstStyle>
          <a:p>
            <a:pPr>
              <a:defRPr/>
            </a:pPr>
            <a:fld id="{4AA77DBC-EDED-426D-A23E-2F9A600EDFDA}" type="slidenum">
              <a:rPr lang="ru-RU"/>
              <a:pPr>
                <a:defRPr/>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fld id="{59926817-9F00-467B-9445-7D2C9743F350}" type="datetime1">
              <a:rPr lang="ru-RU"/>
              <a:pPr>
                <a:defRPr/>
              </a:pPr>
              <a:t>24.07.2023</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E79DA4B-9F95-47ED-9310-D69AB19FDEDF}" type="slidenum">
              <a:rPr lang="ru-RU"/>
              <a:pPr>
                <a:defRPr/>
              </a:pPr>
              <a:t>‹#›</a:t>
            </a:fld>
            <a:endParaRPr lang="ru-RU"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p:txBody>
          <a:bodyPr/>
          <a:lstStyle>
            <a:lvl1pPr>
              <a:defRPr/>
            </a:lvl1pPr>
          </a:lstStyle>
          <a:p>
            <a:pPr>
              <a:defRPr/>
            </a:pPr>
            <a:fld id="{D16A3AAB-5B7D-450E-B5CD-B44E64FB235B}" type="datetime1">
              <a:rPr lang="ru-RU"/>
              <a:pPr>
                <a:defRPr/>
              </a:pPr>
              <a:t>24.07.2023</a:t>
            </a:fld>
            <a:endParaRPr lang="ru-RU" dirty="0"/>
          </a:p>
        </p:txBody>
      </p:sp>
      <p:sp>
        <p:nvSpPr>
          <p:cNvPr id="8" name="Rectangle 3"/>
          <p:cNvSpPr>
            <a:spLocks noGrp="1" noChangeArrowheads="1"/>
          </p:cNvSpPr>
          <p:nvPr>
            <p:ph type="ftr" sz="quarter" idx="11"/>
          </p:nvPr>
        </p:nvSpPr>
        <p:spPr/>
        <p:txBody>
          <a:bodyPr/>
          <a:lstStyle>
            <a:lvl1pPr>
              <a:defRPr/>
            </a:lvl1pPr>
          </a:lstStyle>
          <a:p>
            <a:pPr>
              <a:defRPr/>
            </a:pPr>
            <a:endParaRPr lang="ru-RU"/>
          </a:p>
        </p:txBody>
      </p:sp>
      <p:sp>
        <p:nvSpPr>
          <p:cNvPr id="9" name="Rectangle 4"/>
          <p:cNvSpPr>
            <a:spLocks noGrp="1" noChangeArrowheads="1"/>
          </p:cNvSpPr>
          <p:nvPr>
            <p:ph type="sldNum" sz="quarter" idx="12"/>
          </p:nvPr>
        </p:nvSpPr>
        <p:spPr/>
        <p:txBody>
          <a:bodyPr/>
          <a:lstStyle>
            <a:lvl1pPr>
              <a:defRPr/>
            </a:lvl1pPr>
          </a:lstStyle>
          <a:p>
            <a:pPr>
              <a:defRPr/>
            </a:pPr>
            <a:fld id="{EF857197-22D3-4356-B6D9-2F6021D64C50}" type="slidenum">
              <a:rPr lang="ru-RU"/>
              <a:pPr>
                <a:defRPr/>
              </a:pPr>
              <a:t>‹#›</a:t>
            </a:fld>
            <a:endParaRPr lang="ru-RU"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p:txBody>
          <a:bodyPr/>
          <a:lstStyle>
            <a:lvl1pPr>
              <a:defRPr/>
            </a:lvl1pPr>
          </a:lstStyle>
          <a:p>
            <a:pPr>
              <a:defRPr/>
            </a:pPr>
            <a:fld id="{F4E11D45-02F2-4A04-9B47-1930BB36DB70}" type="datetime1">
              <a:rPr lang="ru-RU"/>
              <a:pPr>
                <a:defRPr/>
              </a:pPr>
              <a:t>24.07.2023</a:t>
            </a:fld>
            <a:endParaRPr lang="ru-RU" dirty="0"/>
          </a:p>
        </p:txBody>
      </p:sp>
      <p:sp>
        <p:nvSpPr>
          <p:cNvPr id="4" name="Rectangle 3"/>
          <p:cNvSpPr>
            <a:spLocks noGrp="1" noChangeArrowheads="1"/>
          </p:cNvSpPr>
          <p:nvPr>
            <p:ph type="ftr" sz="quarter" idx="11"/>
          </p:nvPr>
        </p:nvSpPr>
        <p:spPr/>
        <p:txBody>
          <a:bodyPr/>
          <a:lstStyle>
            <a:lvl1pPr>
              <a:defRPr/>
            </a:lvl1pPr>
          </a:lstStyle>
          <a:p>
            <a:pPr>
              <a:defRPr/>
            </a:pPr>
            <a:endParaRPr lang="ru-RU"/>
          </a:p>
        </p:txBody>
      </p:sp>
      <p:sp>
        <p:nvSpPr>
          <p:cNvPr id="5" name="Rectangle 4"/>
          <p:cNvSpPr>
            <a:spLocks noGrp="1" noChangeArrowheads="1"/>
          </p:cNvSpPr>
          <p:nvPr>
            <p:ph type="sldNum" sz="quarter" idx="12"/>
          </p:nvPr>
        </p:nvSpPr>
        <p:spPr/>
        <p:txBody>
          <a:bodyPr/>
          <a:lstStyle>
            <a:lvl1pPr>
              <a:defRPr/>
            </a:lvl1pPr>
          </a:lstStyle>
          <a:p>
            <a:pPr>
              <a:defRPr/>
            </a:pPr>
            <a:fld id="{B54DB71D-A49C-4E57-996A-23C046CD76D3}" type="slidenum">
              <a:rPr lang="ru-RU"/>
              <a:pPr>
                <a:defRPr/>
              </a:pPr>
              <a:t>‹#›</a:t>
            </a:fld>
            <a:endParaRPr lang="ru-RU"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1E2CFCB8-35F1-4E80-8DFE-4A72A17AC6D3}" type="datetime1">
              <a:rPr lang="ru-RU"/>
              <a:pPr>
                <a:defRPr/>
              </a:pPr>
              <a:t>24.07.2023</a:t>
            </a:fld>
            <a:endParaRPr lang="ru-RU" dirty="0"/>
          </a:p>
        </p:txBody>
      </p:sp>
      <p:sp>
        <p:nvSpPr>
          <p:cNvPr id="3" name="Rectangle 3"/>
          <p:cNvSpPr>
            <a:spLocks noGrp="1" noChangeArrowheads="1"/>
          </p:cNvSpPr>
          <p:nvPr>
            <p:ph type="ftr" sz="quarter" idx="11"/>
          </p:nvPr>
        </p:nvSpPr>
        <p:spPr/>
        <p:txBody>
          <a:bodyPr/>
          <a:lstStyle>
            <a:lvl1pPr>
              <a:defRPr/>
            </a:lvl1pPr>
          </a:lstStyle>
          <a:p>
            <a:pPr>
              <a:defRPr/>
            </a:pPr>
            <a:endParaRPr lang="ru-RU"/>
          </a:p>
        </p:txBody>
      </p:sp>
      <p:sp>
        <p:nvSpPr>
          <p:cNvPr id="4" name="Rectangle 4"/>
          <p:cNvSpPr>
            <a:spLocks noGrp="1" noChangeArrowheads="1"/>
          </p:cNvSpPr>
          <p:nvPr>
            <p:ph type="sldNum" sz="quarter" idx="12"/>
          </p:nvPr>
        </p:nvSpPr>
        <p:spPr/>
        <p:txBody>
          <a:bodyPr/>
          <a:lstStyle>
            <a:lvl1pPr>
              <a:defRPr/>
            </a:lvl1pPr>
          </a:lstStyle>
          <a:p>
            <a:pPr>
              <a:defRPr/>
            </a:pPr>
            <a:fld id="{D47B316C-6597-493B-B9F3-8DD06E483B60}" type="slidenum">
              <a:rPr lang="ru-RU"/>
              <a:pPr>
                <a:defRPr/>
              </a:pPr>
              <a:t>‹#›</a:t>
            </a:fld>
            <a:endParaRPr lang="ru-RU"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p:txBody>
          <a:bodyPr/>
          <a:lstStyle>
            <a:lvl1pPr>
              <a:defRPr/>
            </a:lvl1pPr>
          </a:lstStyle>
          <a:p>
            <a:pPr>
              <a:defRPr/>
            </a:pPr>
            <a:fld id="{44E3A2AC-922C-4568-B8DB-9329243E0273}" type="datetime1">
              <a:rPr lang="ru-RU"/>
              <a:pPr>
                <a:defRPr/>
              </a:pPr>
              <a:t>24.07.2023</a:t>
            </a:fld>
            <a:endParaRPr lang="ru-RU" dirty="0"/>
          </a:p>
        </p:txBody>
      </p:sp>
      <p:sp>
        <p:nvSpPr>
          <p:cNvPr id="6" name="Rectangle 3"/>
          <p:cNvSpPr>
            <a:spLocks noGrp="1" noChangeArrowheads="1"/>
          </p:cNvSpPr>
          <p:nvPr>
            <p:ph type="ftr" sz="quarter" idx="11"/>
          </p:nvPr>
        </p:nvSpPr>
        <p:spPr/>
        <p:txBody>
          <a:bodyPr/>
          <a:lstStyle>
            <a:lvl1pPr>
              <a:defRPr/>
            </a:lvl1pPr>
          </a:lstStyle>
          <a:p>
            <a:pPr>
              <a:defRPr/>
            </a:pPr>
            <a:endParaRPr lang="ru-RU"/>
          </a:p>
        </p:txBody>
      </p:sp>
      <p:sp>
        <p:nvSpPr>
          <p:cNvPr id="7" name="Rectangle 4"/>
          <p:cNvSpPr>
            <a:spLocks noGrp="1" noChangeArrowheads="1"/>
          </p:cNvSpPr>
          <p:nvPr>
            <p:ph type="sldNum" sz="quarter" idx="12"/>
          </p:nvPr>
        </p:nvSpPr>
        <p:spPr/>
        <p:txBody>
          <a:bodyPr/>
          <a:lstStyle>
            <a:lvl1pPr>
              <a:defRPr/>
            </a:lvl1pPr>
          </a:lstStyle>
          <a:p>
            <a:pPr>
              <a:defRPr/>
            </a:pPr>
            <a:fld id="{B6C881C0-AF6E-490A-976D-4C4AFB898B68}" type="slidenum">
              <a:rPr lang="ru-RU"/>
              <a:pPr>
                <a:defRPr/>
              </a:pPr>
              <a:t>‹#›</a:t>
            </a:fld>
            <a:endParaRPr lang="ru-RU"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p:txBody>
          <a:bodyPr/>
          <a:lstStyle>
            <a:lvl1pPr>
              <a:defRPr/>
            </a:lvl1pPr>
          </a:lstStyle>
          <a:p>
            <a:pPr>
              <a:defRPr/>
            </a:pPr>
            <a:fld id="{C71E6DA2-C66F-4805-A2E5-1EE628FE2050}" type="datetime1">
              <a:rPr lang="ru-RU"/>
              <a:pPr>
                <a:defRPr/>
              </a:pPr>
              <a:t>24.07.2023</a:t>
            </a:fld>
            <a:endParaRPr lang="ru-RU" dirty="0"/>
          </a:p>
        </p:txBody>
      </p:sp>
      <p:sp>
        <p:nvSpPr>
          <p:cNvPr id="6" name="Rectangle 3"/>
          <p:cNvSpPr>
            <a:spLocks noGrp="1" noChangeArrowheads="1"/>
          </p:cNvSpPr>
          <p:nvPr>
            <p:ph type="ftr" sz="quarter" idx="11"/>
          </p:nvPr>
        </p:nvSpPr>
        <p:spPr/>
        <p:txBody>
          <a:bodyPr/>
          <a:lstStyle>
            <a:lvl1pPr>
              <a:defRPr/>
            </a:lvl1pPr>
          </a:lstStyle>
          <a:p>
            <a:pPr>
              <a:defRPr/>
            </a:pPr>
            <a:endParaRPr lang="ru-RU"/>
          </a:p>
        </p:txBody>
      </p:sp>
      <p:sp>
        <p:nvSpPr>
          <p:cNvPr id="7" name="Rectangle 4"/>
          <p:cNvSpPr>
            <a:spLocks noGrp="1" noChangeArrowheads="1"/>
          </p:cNvSpPr>
          <p:nvPr>
            <p:ph type="sldNum" sz="quarter" idx="12"/>
          </p:nvPr>
        </p:nvSpPr>
        <p:spPr/>
        <p:txBody>
          <a:bodyPr/>
          <a:lstStyle>
            <a:lvl1pPr>
              <a:defRPr/>
            </a:lvl1pPr>
          </a:lstStyle>
          <a:p>
            <a:pPr>
              <a:defRPr/>
            </a:pPr>
            <a:fld id="{F78FDD30-D5FD-4924-B983-60CA19F15A8D}" type="slidenum">
              <a:rPr lang="ru-RU"/>
              <a:pPr>
                <a:defRPr/>
              </a:pPr>
              <a:t>‹#›</a:t>
            </a:fld>
            <a:endParaRPr lang="ru-RU"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p:txBody>
          <a:bodyPr/>
          <a:lstStyle>
            <a:lvl1pPr>
              <a:defRPr/>
            </a:lvl1pPr>
          </a:lstStyle>
          <a:p>
            <a:pPr>
              <a:defRPr/>
            </a:pPr>
            <a:fld id="{6E9966E6-6CEC-4DF1-B13B-0A5D1BBF56A4}" type="datetime1">
              <a:rPr lang="ru-RU"/>
              <a:pPr>
                <a:defRPr/>
              </a:pPr>
              <a:t>24.07.2023</a:t>
            </a:fld>
            <a:endParaRPr lang="ru-RU" dirty="0"/>
          </a:p>
        </p:txBody>
      </p:sp>
      <p:sp>
        <p:nvSpPr>
          <p:cNvPr id="5" name="Rectangle 3"/>
          <p:cNvSpPr>
            <a:spLocks noGrp="1" noChangeArrowheads="1"/>
          </p:cNvSpPr>
          <p:nvPr>
            <p:ph type="ftr" sz="quarter" idx="11"/>
          </p:nvPr>
        </p:nvSpPr>
        <p:spPr/>
        <p:txBody>
          <a:bodyPr/>
          <a:lstStyle>
            <a:lvl1pPr>
              <a:defRPr/>
            </a:lvl1pPr>
          </a:lstStyle>
          <a:p>
            <a:pPr>
              <a:defRPr/>
            </a:pPr>
            <a:endParaRPr lang="ru-RU"/>
          </a:p>
        </p:txBody>
      </p:sp>
      <p:sp>
        <p:nvSpPr>
          <p:cNvPr id="6" name="Rectangle 4"/>
          <p:cNvSpPr>
            <a:spLocks noGrp="1" noChangeArrowheads="1"/>
          </p:cNvSpPr>
          <p:nvPr>
            <p:ph type="sldNum" sz="quarter" idx="12"/>
          </p:nvPr>
        </p:nvSpPr>
        <p:spPr/>
        <p:txBody>
          <a:bodyPr/>
          <a:lstStyle>
            <a:lvl1pPr>
              <a:defRPr/>
            </a:lvl1pPr>
          </a:lstStyle>
          <a:p>
            <a:pPr>
              <a:defRPr/>
            </a:pPr>
            <a:fld id="{4B54616E-60EE-4C00-A1C6-CECE5AECAD47}" type="slidenum">
              <a:rPr lang="ru-RU"/>
              <a:pPr>
                <a:defRPr/>
              </a:pPr>
              <a:t>‹#›</a:t>
            </a:fld>
            <a:endParaRPr lang="ru-RU"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p:txBody>
          <a:bodyPr/>
          <a:lstStyle>
            <a:lvl1pPr>
              <a:defRPr/>
            </a:lvl1pPr>
          </a:lstStyle>
          <a:p>
            <a:pPr>
              <a:defRPr/>
            </a:pPr>
            <a:fld id="{A24A0A9A-8FA7-4F87-99F9-D66008564B3A}" type="datetime1">
              <a:rPr lang="ru-RU"/>
              <a:pPr>
                <a:defRPr/>
              </a:pPr>
              <a:t>24.07.2023</a:t>
            </a:fld>
            <a:endParaRPr lang="ru-RU" dirty="0"/>
          </a:p>
        </p:txBody>
      </p:sp>
      <p:sp>
        <p:nvSpPr>
          <p:cNvPr id="5" name="Rectangle 3"/>
          <p:cNvSpPr>
            <a:spLocks noGrp="1" noChangeArrowheads="1"/>
          </p:cNvSpPr>
          <p:nvPr>
            <p:ph type="ftr" sz="quarter" idx="11"/>
          </p:nvPr>
        </p:nvSpPr>
        <p:spPr/>
        <p:txBody>
          <a:bodyPr/>
          <a:lstStyle>
            <a:lvl1pPr>
              <a:defRPr/>
            </a:lvl1pPr>
          </a:lstStyle>
          <a:p>
            <a:pPr>
              <a:defRPr/>
            </a:pPr>
            <a:endParaRPr lang="ru-RU"/>
          </a:p>
        </p:txBody>
      </p:sp>
      <p:sp>
        <p:nvSpPr>
          <p:cNvPr id="6" name="Rectangle 4"/>
          <p:cNvSpPr>
            <a:spLocks noGrp="1" noChangeArrowheads="1"/>
          </p:cNvSpPr>
          <p:nvPr>
            <p:ph type="sldNum" sz="quarter" idx="12"/>
          </p:nvPr>
        </p:nvSpPr>
        <p:spPr/>
        <p:txBody>
          <a:bodyPr/>
          <a:lstStyle>
            <a:lvl1pPr>
              <a:defRPr/>
            </a:lvl1pPr>
          </a:lstStyle>
          <a:p>
            <a:pPr>
              <a:defRPr/>
            </a:pPr>
            <a:fld id="{2529BB6A-9916-45C7-820C-7A15C928177F}" type="slidenum">
              <a:rPr lang="ru-RU"/>
              <a:pPr>
                <a:defRPr/>
              </a:pPr>
              <a:t>‹#›</a:t>
            </a:fld>
            <a:endParaRPr lang="ru-R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E040364F-0490-4CEB-AFAF-4083FD1A6826}"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040FCF05-69BD-4467-9E91-65A36A7447D0}" type="slidenum">
              <a:rPr lang="ru-RU"/>
              <a:pPr>
                <a:defRPr/>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fld id="{C1D43864-CC3D-43F8-A614-99816172EE64}" type="datetime1">
              <a:rPr lang="ru-RU"/>
              <a:pPr>
                <a:defRPr/>
              </a:pPr>
              <a:t>24.07.2023</a:t>
            </a:fld>
            <a:endParaRPr lang="ru-RU" dirty="0"/>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4A5F7DD5-685E-42F7-9759-D03374276FE2}" type="slidenum">
              <a:rPr lang="ru-RU"/>
              <a:pPr>
                <a:defRPr/>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fld id="{764BCF62-44CE-4A46-957F-D920D225722F}" type="datetime1">
              <a:rPr lang="ru-RU"/>
              <a:pPr>
                <a:defRPr/>
              </a:pPr>
              <a:t>24.07.2023</a:t>
            </a:fld>
            <a:endParaRPr lang="ru-RU" dirty="0"/>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8F16D9AF-35D3-444F-A13D-A5DB05B950F3}" type="slidenum">
              <a:rPr lang="ru-RU"/>
              <a:pPr>
                <a:defRPr/>
              </a:pPr>
              <a:t>‹#›</a:t>
            </a:fld>
            <a:endParaRPr lang="ru-RU"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2D208A5-F2AE-4E94-A824-2B4F1278B96E}" type="datetime1">
              <a:rPr lang="ru-RU"/>
              <a:pPr>
                <a:defRPr/>
              </a:pPr>
              <a:t>24.07.2023</a:t>
            </a:fld>
            <a:endParaRPr lang="ru-RU" dirty="0"/>
          </a:p>
        </p:txBody>
      </p:sp>
      <p:sp>
        <p:nvSpPr>
          <p:cNvPr id="3" name="Rectangle 5"/>
          <p:cNvSpPr>
            <a:spLocks noGrp="1" noChangeArrowheads="1"/>
          </p:cNvSpPr>
          <p:nvPr>
            <p:ph type="ftr" sz="quarter" idx="11"/>
          </p:nvPr>
        </p:nvSpPr>
        <p:spPr/>
        <p:txBody>
          <a:bodyPr/>
          <a:lstStyle>
            <a:lvl1pPr>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vl1pPr>
          </a:lstStyle>
          <a:p>
            <a:pPr>
              <a:defRPr/>
            </a:pPr>
            <a:fld id="{69983CB6-C86E-487B-9A9C-0F8CE9BAA260}"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CD5E389F-887F-4646-B77D-A43C0A18049C}"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38EA72A1-D4EE-44CB-9E6A-4A3589E171A4}"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F92A774F-0B68-449E-89DB-4C1C49BE2BE5}" type="datetime1">
              <a:rPr lang="ru-RU"/>
              <a:pPr>
                <a:defRPr/>
              </a:pPr>
              <a:t>24.07.2023</a:t>
            </a:fld>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F04EE31A-F968-4E0B-A793-2AFCD8FEDB01}"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vmlDrawing" Target="../drawings/vmlDrawing2.v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2.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276" name="Picture 125" descr="Рисунок1"/>
          <p:cNvPicPr>
            <a:picLocks noChangeAspect="1" noChangeArrowheads="1"/>
          </p:cNvPicPr>
          <p:nvPr/>
        </p:nvPicPr>
        <p:blipFill>
          <a:blip r:embed="rId16">
            <a:lum bright="62000" contrast="-58000"/>
          </a:blip>
          <a:srcRect/>
          <a:stretch>
            <a:fillRect/>
          </a:stretch>
        </p:blipFill>
        <p:spPr bwMode="auto">
          <a:xfrm>
            <a:off x="8378825" y="6038850"/>
            <a:ext cx="360363" cy="360363"/>
          </a:xfrm>
          <a:prstGeom prst="rect">
            <a:avLst/>
          </a:prstGeom>
          <a:noFill/>
          <a:ln w="9525">
            <a:noFill/>
            <a:miter lim="800000"/>
            <a:headEnd/>
            <a:tailEnd/>
          </a:ln>
        </p:spPr>
      </p:pic>
      <p:pic>
        <p:nvPicPr>
          <p:cNvPr id="1277" name="Picture 124" descr="Рисунок1"/>
          <p:cNvPicPr>
            <a:picLocks noChangeAspect="1" noChangeArrowheads="1"/>
          </p:cNvPicPr>
          <p:nvPr/>
        </p:nvPicPr>
        <p:blipFill>
          <a:blip r:embed="rId16">
            <a:lum bright="42000" contrast="-38000"/>
          </a:blip>
          <a:srcRect/>
          <a:stretch>
            <a:fillRect/>
          </a:stretch>
        </p:blipFill>
        <p:spPr bwMode="auto">
          <a:xfrm>
            <a:off x="8450263" y="6110288"/>
            <a:ext cx="504825" cy="504825"/>
          </a:xfrm>
          <a:prstGeom prst="rect">
            <a:avLst/>
          </a:prstGeom>
          <a:noFill/>
          <a:ln w="9525">
            <a:noFill/>
            <a:miter lim="800000"/>
            <a:headEnd/>
            <a:tailEnd/>
          </a:ln>
        </p:spPr>
      </p:pic>
      <p:pic>
        <p:nvPicPr>
          <p:cNvPr id="1278" name="Picture 68" descr="Рисунок1"/>
          <p:cNvPicPr>
            <a:picLocks noChangeAspect="1" noChangeArrowheads="1"/>
          </p:cNvPicPr>
          <p:nvPr/>
        </p:nvPicPr>
        <p:blipFill>
          <a:blip r:embed="rId16">
            <a:lum bright="22000" contrast="-16000"/>
          </a:blip>
          <a:srcRect/>
          <a:stretch>
            <a:fillRect/>
          </a:stretch>
        </p:blipFill>
        <p:spPr bwMode="auto">
          <a:xfrm>
            <a:off x="8535988" y="6205538"/>
            <a:ext cx="561975" cy="561975"/>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1"/>
                </a:solidFill>
                <a:latin typeface="+mn-lt"/>
                <a:cs typeface="+mn-cs"/>
              </a:defRPr>
            </a:lvl1pPr>
          </a:lstStyle>
          <a:p>
            <a:pPr>
              <a:defRPr/>
            </a:pPr>
            <a:fld id="{4DB8E854-8C47-456E-A057-4DC2300E8518}" type="datetime1">
              <a:rPr lang="ru-RU"/>
              <a:pPr>
                <a:defRPr/>
              </a:pPr>
              <a:t>24.07.2023</a:t>
            </a:fld>
            <a:endParaRPr lang="ru-RU" dirty="0"/>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tx1"/>
                </a:solidFill>
                <a:latin typeface="+mn-lt"/>
                <a:cs typeface="+mn-cs"/>
              </a:defRPr>
            </a:lvl1pPr>
          </a:lstStyle>
          <a:p>
            <a:pPr>
              <a:defRPr/>
            </a:pPr>
            <a:endParaRPr lang="ru-RU"/>
          </a:p>
        </p:txBody>
      </p:sp>
      <p:sp>
        <p:nvSpPr>
          <p:cNvPr id="4" name="Rectangle 6"/>
          <p:cNvSpPr>
            <a:spLocks noGrp="1" noChangeArrowheads="1"/>
          </p:cNvSpPr>
          <p:nvPr>
            <p:ph type="sldNum" sz="quarter" idx="4"/>
          </p:nvPr>
        </p:nvSpPr>
        <p:spPr bwMode="auto">
          <a:xfrm>
            <a:off x="6783388" y="62245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1">
                <a:solidFill>
                  <a:srgbClr val="41969D"/>
                </a:solidFill>
                <a:latin typeface="Modern No. 20" pitchFamily="18" charset="0"/>
                <a:cs typeface="+mn-cs"/>
              </a:defRPr>
            </a:lvl1pPr>
          </a:lstStyle>
          <a:p>
            <a:pPr>
              <a:defRPr/>
            </a:pPr>
            <a:fld id="{1B6DF613-6884-4254-AE09-6A07E59735BE}" type="slidenum">
              <a:rPr lang="ru-RU"/>
              <a:pPr>
                <a:defRPr/>
              </a:pPr>
              <a:t>‹#›</a:t>
            </a:fld>
            <a:endParaRPr lang="ru-RU" dirty="0"/>
          </a:p>
        </p:txBody>
      </p:sp>
      <p:graphicFrame>
        <p:nvGraphicFramePr>
          <p:cNvPr id="1274" name="Object 250"/>
          <p:cNvGraphicFramePr>
            <a:graphicFrameLocks noChangeAspect="1"/>
          </p:cNvGraphicFramePr>
          <p:nvPr/>
        </p:nvGraphicFramePr>
        <p:xfrm>
          <a:off x="30163" y="33338"/>
          <a:ext cx="574675" cy="731837"/>
        </p:xfrm>
        <a:graphic>
          <a:graphicData uri="http://schemas.openxmlformats.org/presentationml/2006/ole">
            <p:oleObj spid="_x0000_s1303" name="CorelDRAW" r:id="rId17" imgW="3520800" imgH="4203360" progId="">
              <p:embed/>
            </p:oleObj>
          </a:graphicData>
        </a:graphic>
      </p:graphicFrame>
      <p:pic>
        <p:nvPicPr>
          <p:cNvPr id="1282" name="Picture 123" descr="Рисунок2"/>
          <p:cNvPicPr>
            <a:picLocks noChangeAspect="1" noChangeArrowheads="1"/>
          </p:cNvPicPr>
          <p:nvPr/>
        </p:nvPicPr>
        <p:blipFill>
          <a:blip r:embed="rId18">
            <a:lum bright="78000" contrast="-82000"/>
          </a:blip>
          <a:srcRect/>
          <a:stretch>
            <a:fillRect/>
          </a:stretch>
        </p:blipFill>
        <p:spPr bwMode="auto">
          <a:xfrm>
            <a:off x="2247900" y="1363663"/>
            <a:ext cx="4648200" cy="413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13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1"/>
                </a:solidFill>
                <a:latin typeface="+mn-lt"/>
                <a:cs typeface="+mn-cs"/>
              </a:defRPr>
            </a:lvl1pPr>
          </a:lstStyle>
          <a:p>
            <a:pPr>
              <a:defRPr/>
            </a:pPr>
            <a:fld id="{C9C40EF2-DBCC-49BF-977B-915461BAC43D}" type="datetime1">
              <a:rPr lang="ru-RU"/>
              <a:pPr>
                <a:defRPr/>
              </a:pPr>
              <a:t>24.07.2023</a:t>
            </a:fld>
            <a:endParaRPr lang="ru-RU" dirty="0"/>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tx1"/>
                </a:solidFill>
                <a:latin typeface="+mn-lt"/>
                <a:cs typeface="+mn-cs"/>
              </a:defRPr>
            </a:lvl1pPr>
          </a:lstStyle>
          <a:p>
            <a:pPr>
              <a:defRPr/>
            </a:pPr>
            <a:endParaRPr lang="ru-RU"/>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chemeClr val="tx1"/>
                </a:solidFill>
                <a:latin typeface="+mn-lt"/>
                <a:cs typeface="+mn-cs"/>
              </a:defRPr>
            </a:lvl1pPr>
          </a:lstStyle>
          <a:p>
            <a:pPr>
              <a:defRPr/>
            </a:pPr>
            <a:fld id="{4F272B5A-3D38-4984-8FFF-1923159F796B}"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animEffect transition="in" filter="fade">
                                      <p:cBhvr>
                                        <p:cTn id="9" dur="500"/>
                                        <p:tgtEl>
                                          <p:spTgt spid="1013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1379">
                                            <p:txEl>
                                              <p:pRg st="0" end="0"/>
                                            </p:txEl>
                                          </p:spTgt>
                                        </p:tgtEl>
                                        <p:attrNameLst>
                                          <p:attrName>style.visibility</p:attrName>
                                        </p:attrNameLst>
                                      </p:cBhvr>
                                      <p:to>
                                        <p:strVal val="visible"/>
                                      </p:to>
                                    </p:set>
                                    <p:animEffect transition="in" filter="fade">
                                      <p:cBhvr>
                                        <p:cTn id="14" dur="1000">
                                          <p:stCondLst>
                                            <p:cond delay="0"/>
                                          </p:stCondLst>
                                        </p:cTn>
                                        <p:tgtEl>
                                          <p:spTgt spid="10137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fade">
                                      <p:cBhvr>
                                        <p:cTn id="17" dur="1000">
                                          <p:stCondLst>
                                            <p:cond delay="0"/>
                                          </p:stCondLst>
                                        </p:cTn>
                                        <p:tgtEl>
                                          <p:spTgt spid="10137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1379">
                                            <p:txEl>
                                              <p:pRg st="2" end="2"/>
                                            </p:txEl>
                                          </p:spTgt>
                                        </p:tgtEl>
                                        <p:attrNameLst>
                                          <p:attrName>style.visibility</p:attrName>
                                        </p:attrNameLst>
                                      </p:cBhvr>
                                      <p:to>
                                        <p:strVal val="visible"/>
                                      </p:to>
                                    </p:set>
                                    <p:animEffect transition="in" filter="fade">
                                      <p:cBhvr>
                                        <p:cTn id="20" dur="1000">
                                          <p:stCondLst>
                                            <p:cond delay="0"/>
                                          </p:stCondLst>
                                        </p:cTn>
                                        <p:tgtEl>
                                          <p:spTgt spid="10137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1379">
                                            <p:txEl>
                                              <p:pRg st="3" end="3"/>
                                            </p:txEl>
                                          </p:spTgt>
                                        </p:tgtEl>
                                        <p:attrNameLst>
                                          <p:attrName>style.visibility</p:attrName>
                                        </p:attrNameLst>
                                      </p:cBhvr>
                                      <p:to>
                                        <p:strVal val="visible"/>
                                      </p:to>
                                    </p:set>
                                    <p:animEffect transition="in" filter="fade">
                                      <p:cBhvr>
                                        <p:cTn id="23" dur="1000">
                                          <p:stCondLst>
                                            <p:cond delay="0"/>
                                          </p:stCondLst>
                                        </p:cTn>
                                        <p:tgtEl>
                                          <p:spTgt spid="10137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1379">
                                            <p:txEl>
                                              <p:pRg st="4" end="4"/>
                                            </p:txEl>
                                          </p:spTgt>
                                        </p:tgtEl>
                                        <p:attrNameLst>
                                          <p:attrName>style.visibility</p:attrName>
                                        </p:attrNameLst>
                                      </p:cBhvr>
                                      <p:to>
                                        <p:strVal val="visible"/>
                                      </p:to>
                                    </p:set>
                                    <p:animEffect transition="in" filter="fade">
                                      <p:cBhvr>
                                        <p:cTn id="26" dur="1000">
                                          <p:stCondLst>
                                            <p:cond delay="0"/>
                                          </p:stCondLst>
                                        </p:cTn>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tmplLst>
          <p:tmpl lvl="1">
            <p:tnLst>
              <p:par>
                <p:cTn presetID="10"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fade">
                      <p:cBhvr>
                        <p:cTn dur="1000">
                          <p:stCondLst>
                            <p:cond delay="0"/>
                          </p:stCondLst>
                        </p:cTn>
                        <p:tgtEl>
                          <p:spTgt spid="10137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fade">
                      <p:cBhvr>
                        <p:cTn dur="1000">
                          <p:stCondLst>
                            <p:cond delay="0"/>
                          </p:stCondLst>
                        </p:cTn>
                        <p:tgtEl>
                          <p:spTgt spid="10137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fade">
                      <p:cBhvr>
                        <p:cTn dur="1000">
                          <p:stCondLst>
                            <p:cond delay="0"/>
                          </p:stCondLst>
                        </p:cTn>
                        <p:tgtEl>
                          <p:spTgt spid="10137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fade">
                      <p:cBhvr>
                        <p:cTn dur="1000">
                          <p:stCondLst>
                            <p:cond delay="0"/>
                          </p:stCondLst>
                        </p:cTn>
                        <p:tgtEl>
                          <p:spTgt spid="10137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fade">
                      <p:cBhvr>
                        <p:cTn dur="1000">
                          <p:stCondLst>
                            <p:cond delay="0"/>
                          </p:stCondLst>
                        </p:cTn>
                        <p:tgtEl>
                          <p:spTgt spid="101379"/>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1"/>
                </a:solidFill>
                <a:latin typeface="+mn-lt"/>
                <a:cs typeface="+mn-cs"/>
              </a:defRPr>
            </a:lvl1pPr>
          </a:lstStyle>
          <a:p>
            <a:pPr>
              <a:defRPr/>
            </a:pPr>
            <a:fld id="{23588005-8B9C-44C4-905F-E89C4FAC7703}" type="datetime1">
              <a:rPr lang="ru-RU"/>
              <a:pPr>
                <a:defRPr/>
              </a:pPr>
              <a:t>24.07.2023</a:t>
            </a:fld>
            <a:endParaRPr lang="ru-RU" dirty="0"/>
          </a:p>
        </p:txBody>
      </p:sp>
      <p:sp>
        <p:nvSpPr>
          <p:cNvPr id="102403"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tx1"/>
                </a:solidFill>
                <a:latin typeface="+mn-lt"/>
                <a:cs typeface="+mn-cs"/>
              </a:defRPr>
            </a:lvl1pPr>
          </a:lstStyle>
          <a:p>
            <a:pPr>
              <a:defRPr/>
            </a:pPr>
            <a:endParaRPr lang="ru-RU"/>
          </a:p>
        </p:txBody>
      </p:sp>
      <p:sp>
        <p:nvSpPr>
          <p:cNvPr id="102404"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chemeClr val="tx1"/>
                </a:solidFill>
                <a:latin typeface="+mn-lt"/>
                <a:cs typeface="+mn-cs"/>
              </a:defRPr>
            </a:lvl1pPr>
          </a:lstStyle>
          <a:p>
            <a:pPr>
              <a:defRPr/>
            </a:pPr>
            <a:fld id="{C271FDDB-E006-436F-B4EE-091ACE05B812}" type="slidenum">
              <a:rPr lang="ru-RU"/>
              <a:pPr>
                <a:defRPr/>
              </a:pPr>
              <a:t>‹#›</a:t>
            </a:fld>
            <a:endParaRPr lang="ru-RU" dirty="0"/>
          </a:p>
        </p:txBody>
      </p:sp>
      <p:pic>
        <p:nvPicPr>
          <p:cNvPr id="2303" name="Picture 5" descr="Рисунок1"/>
          <p:cNvPicPr>
            <a:picLocks noChangeAspect="1" noChangeArrowheads="1"/>
          </p:cNvPicPr>
          <p:nvPr/>
        </p:nvPicPr>
        <p:blipFill>
          <a:blip r:embed="rId14">
            <a:lum bright="80000" contrast="-78000"/>
          </a:blip>
          <a:srcRect/>
          <a:stretch>
            <a:fillRect/>
          </a:stretch>
        </p:blipFill>
        <p:spPr bwMode="auto">
          <a:xfrm rot="245331">
            <a:off x="2268538" y="1268413"/>
            <a:ext cx="4651375" cy="4005262"/>
          </a:xfrm>
          <a:prstGeom prst="rect">
            <a:avLst/>
          </a:prstGeom>
          <a:noFill/>
          <a:ln w="9525">
            <a:noFill/>
            <a:miter lim="800000"/>
            <a:headEnd/>
            <a:tailEnd/>
          </a:ln>
        </p:spPr>
      </p:pic>
      <p:graphicFrame>
        <p:nvGraphicFramePr>
          <p:cNvPr id="2298" name="Object 250"/>
          <p:cNvGraphicFramePr>
            <a:graphicFrameLocks noChangeAspect="1"/>
          </p:cNvGraphicFramePr>
          <p:nvPr/>
        </p:nvGraphicFramePr>
        <p:xfrm>
          <a:off x="63500" y="0"/>
          <a:ext cx="736600" cy="938213"/>
        </p:xfrm>
        <a:graphic>
          <a:graphicData uri="http://schemas.openxmlformats.org/presentationml/2006/ole">
            <p:oleObj spid="_x0000_s2327" name="CorelDRAW" r:id="rId15" imgW="3520800" imgH="4203360" progId="">
              <p:embed/>
            </p:oleObj>
          </a:graphicData>
        </a:graphic>
      </p:graphicFrame>
      <p:pic>
        <p:nvPicPr>
          <p:cNvPr id="2304" name="Picture 7" descr="герб"/>
          <p:cNvPicPr>
            <a:picLocks noChangeAspect="1" noChangeArrowheads="1"/>
          </p:cNvPicPr>
          <p:nvPr/>
        </p:nvPicPr>
        <p:blipFill>
          <a:blip r:embed="rId16">
            <a:lum bright="82000" contrast="-58000"/>
          </a:blip>
          <a:srcRect l="67769" t="2353" r="3287" b="72090"/>
          <a:stretch>
            <a:fillRect/>
          </a:stretch>
        </p:blipFill>
        <p:spPr bwMode="auto">
          <a:xfrm>
            <a:off x="5580063" y="1341438"/>
            <a:ext cx="1077912" cy="120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_____Microsoft_Office_Excel_97-200310.xls"/><Relationship Id="rId4" Type="http://schemas.openxmlformats.org/officeDocument/2006/relationships/oleObject" Target="../embeddings/_____Microsoft_Office_Excel_97-20039.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_____Microsoft_Office_Excel_97-20031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1.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_____Microsoft_Office_Excel_97-20033.xls"/><Relationship Id="rId4" Type="http://schemas.openxmlformats.org/officeDocument/2006/relationships/oleObject" Target="../embeddings/_____Microsoft_Office_Excel_97-20032.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_____Microsoft_Office_Excel_97-20034.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_____Microsoft_Office_Excel_97-20035.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_____Microsoft_Office_Excel_97-20036.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_____Microsoft_Office_Excel_97-20037.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_____Microsoft_Office_Excel_97-20038.xls"/></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4033" name="Picture 4" descr="герб"/>
          <p:cNvPicPr>
            <a:picLocks noChangeAspect="1" noChangeArrowheads="1"/>
          </p:cNvPicPr>
          <p:nvPr/>
        </p:nvPicPr>
        <p:blipFill>
          <a:blip r:embed="rId3"/>
          <a:srcRect/>
          <a:stretch>
            <a:fillRect/>
          </a:stretch>
        </p:blipFill>
        <p:spPr bwMode="auto">
          <a:xfrm>
            <a:off x="3643313" y="214313"/>
            <a:ext cx="1643062" cy="1500187"/>
          </a:xfrm>
          <a:prstGeom prst="rect">
            <a:avLst/>
          </a:prstGeom>
          <a:noFill/>
          <a:ln w="9525">
            <a:noFill/>
            <a:miter lim="800000"/>
            <a:headEnd/>
            <a:tailEnd/>
          </a:ln>
        </p:spPr>
      </p:pic>
      <p:sp>
        <p:nvSpPr>
          <p:cNvPr id="44034" name="Rectangle 4"/>
          <p:cNvSpPr>
            <a:spLocks noGrp="1" noChangeArrowheads="1"/>
          </p:cNvSpPr>
          <p:nvPr>
            <p:ph type="ctrTitle"/>
          </p:nvPr>
        </p:nvSpPr>
        <p:spPr bwMode="auto">
          <a:xfrm>
            <a:off x="539750" y="1714500"/>
            <a:ext cx="8134350" cy="47386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800" b="1" i="1" dirty="0" smtClean="0">
                <a:solidFill>
                  <a:srgbClr val="002060"/>
                </a:solidFill>
                <a:latin typeface="Bookman Old Style" pitchFamily="18" charset="0"/>
              </a:rPr>
              <a:t>ОТЧЕТ </a:t>
            </a:r>
            <a:br>
              <a:rPr lang="ru-RU" sz="2800" b="1" i="1" dirty="0" smtClean="0">
                <a:solidFill>
                  <a:srgbClr val="002060"/>
                </a:solidFill>
                <a:latin typeface="Bookman Old Style" pitchFamily="18" charset="0"/>
              </a:rPr>
            </a:br>
            <a:r>
              <a:rPr lang="ru-RU" sz="2800" b="1" i="1" dirty="0" smtClean="0">
                <a:solidFill>
                  <a:srgbClr val="002060"/>
                </a:solidFill>
                <a:latin typeface="Bookman Old Style" pitchFamily="18" charset="0"/>
              </a:rPr>
              <a:t>О ДЕЯТЕЛЬНОСТИ ОТДЕЛА </a:t>
            </a:r>
            <a:br>
              <a:rPr lang="ru-RU" sz="2800" b="1" i="1" dirty="0" smtClean="0">
                <a:solidFill>
                  <a:srgbClr val="002060"/>
                </a:solidFill>
                <a:latin typeface="Bookman Old Style" pitchFamily="18" charset="0"/>
              </a:rPr>
            </a:br>
            <a:r>
              <a:rPr lang="ru-RU" sz="2800" b="1" i="1" dirty="0" smtClean="0">
                <a:solidFill>
                  <a:srgbClr val="002060"/>
                </a:solidFill>
                <a:latin typeface="Bookman Old Style" pitchFamily="18" charset="0"/>
              </a:rPr>
              <a:t>ПО ОБЕСПЕЧЕНИЮ ДЕЯТЕЛЬНОСТИ КОМИССИИ ПО ДЕЛАМ </a:t>
            </a:r>
            <a:br>
              <a:rPr lang="ru-RU" sz="2800" b="1" i="1" dirty="0" smtClean="0">
                <a:solidFill>
                  <a:srgbClr val="002060"/>
                </a:solidFill>
                <a:latin typeface="Bookman Old Style" pitchFamily="18" charset="0"/>
              </a:rPr>
            </a:br>
            <a:r>
              <a:rPr lang="ru-RU" sz="2800" b="1" i="1" dirty="0" smtClean="0">
                <a:solidFill>
                  <a:srgbClr val="002060"/>
                </a:solidFill>
                <a:latin typeface="Bookman Old Style" pitchFamily="18" charset="0"/>
              </a:rPr>
              <a:t>НЕСОВЕРШЕННОЛЕТНИХ И ЗАЩИТЕ </a:t>
            </a:r>
            <a:br>
              <a:rPr lang="ru-RU" sz="2800" b="1" i="1" dirty="0" smtClean="0">
                <a:solidFill>
                  <a:srgbClr val="002060"/>
                </a:solidFill>
                <a:latin typeface="Bookman Old Style" pitchFamily="18" charset="0"/>
              </a:rPr>
            </a:br>
            <a:r>
              <a:rPr lang="ru-RU" sz="2800" b="1" i="1" dirty="0" smtClean="0">
                <a:solidFill>
                  <a:srgbClr val="002060"/>
                </a:solidFill>
                <a:latin typeface="Bookman Old Style" pitchFamily="18" charset="0"/>
              </a:rPr>
              <a:t>ИХ ПРАВ МУНИЦИПАЛЬНОГО ОБРАЗОВАНИЯ «ГОРОД БЕРЕЗНИКИ»</a:t>
            </a:r>
            <a:br>
              <a:rPr lang="ru-RU" sz="2800" b="1" i="1" dirty="0" smtClean="0">
                <a:solidFill>
                  <a:srgbClr val="002060"/>
                </a:solidFill>
                <a:latin typeface="Bookman Old Style" pitchFamily="18" charset="0"/>
              </a:rPr>
            </a:br>
            <a:r>
              <a:rPr lang="ru-RU" sz="2800" b="1" i="1" dirty="0" smtClean="0">
                <a:solidFill>
                  <a:srgbClr val="002060"/>
                </a:solidFill>
                <a:latin typeface="Bookman Old Style" pitchFamily="18" charset="0"/>
              </a:rPr>
              <a:t>за 6 месяцев 2023 г. </a:t>
            </a:r>
            <a:r>
              <a:rPr lang="ru-RU" sz="2800" b="1" i="1" dirty="0" smtClean="0">
                <a:latin typeface="Bookman Old Style" pitchFamily="18" charset="0"/>
              </a:rPr>
              <a:t/>
            </a:r>
            <a:br>
              <a:rPr lang="ru-RU" sz="2800" b="1" i="1" dirty="0" smtClean="0">
                <a:latin typeface="Bookman Old Style" pitchFamily="18" charset="0"/>
              </a:rPr>
            </a:br>
            <a:r>
              <a:rPr lang="ru-RU" sz="1200" b="1" i="1" dirty="0" smtClean="0">
                <a:latin typeface="Bookman Old Style" pitchFamily="18" charset="0"/>
              </a:rPr>
              <a:t>                                                      </a:t>
            </a:r>
            <a:br>
              <a:rPr lang="ru-RU" sz="1200" b="1" i="1" dirty="0" smtClean="0">
                <a:latin typeface="Bookman Old Style" pitchFamily="18" charset="0"/>
              </a:rPr>
            </a:br>
            <a:r>
              <a:rPr lang="ru-RU" sz="1200" b="1" i="1" dirty="0" smtClean="0">
                <a:latin typeface="Bookman Old Style" pitchFamily="18" charset="0"/>
              </a:rPr>
              <a:t>                                                                                          </a:t>
            </a:r>
            <a:r>
              <a:rPr lang="ru-RU" sz="1200" b="1" i="1" dirty="0" smtClean="0"/>
              <a:t>Заведующий отделом по обеспечению   				                 деятельности комиссии  по делам    </a:t>
            </a:r>
            <a:br>
              <a:rPr lang="ru-RU" sz="1200" b="1" i="1" dirty="0" smtClean="0"/>
            </a:br>
            <a:r>
              <a:rPr lang="ru-RU" sz="1200" b="1" i="1" dirty="0" smtClean="0"/>
              <a:t>                                                                                                  несовершеннолетних  и защите </a:t>
            </a:r>
            <a:br>
              <a:rPr lang="ru-RU" sz="1200" b="1" i="1" dirty="0" smtClean="0"/>
            </a:br>
            <a:r>
              <a:rPr lang="ru-RU" sz="1200" b="1" i="1" dirty="0" smtClean="0"/>
              <a:t>				                      их прав муниципального образования</a:t>
            </a:r>
            <a:br>
              <a:rPr lang="ru-RU" sz="1200" b="1" i="1" dirty="0" smtClean="0"/>
            </a:br>
            <a:r>
              <a:rPr lang="ru-RU" sz="1200" b="1" i="1" dirty="0" smtClean="0"/>
              <a:t>                                                                        «Город Березники»  </a:t>
            </a:r>
            <a:r>
              <a:rPr lang="ru-RU" sz="1200" i="1" dirty="0" smtClean="0"/>
              <a:t/>
            </a:r>
            <a:br>
              <a:rPr lang="ru-RU" sz="1200" i="1" dirty="0" smtClean="0"/>
            </a:br>
            <a:r>
              <a:rPr lang="ru-RU" sz="1200" b="1" i="1" dirty="0" smtClean="0"/>
              <a:t>                                                                                                                                                           Я.С. </a:t>
            </a:r>
            <a:r>
              <a:rPr lang="ru-RU" sz="1200" b="1" i="1" dirty="0" err="1" smtClean="0"/>
              <a:t>Видякова</a:t>
            </a:r>
            <a:r>
              <a:rPr lang="ru-RU" sz="1200" i="1" dirty="0" smtClean="0"/>
              <a:t/>
            </a:r>
            <a:br>
              <a:rPr lang="ru-RU" sz="1200" i="1" dirty="0" smtClean="0"/>
            </a:br>
            <a:r>
              <a:rPr lang="ru-RU" sz="1200" b="1" i="1" dirty="0" smtClean="0">
                <a:latin typeface="Bookman Old Style" pitchFamily="18" charset="0"/>
              </a:rPr>
              <a:t/>
            </a:r>
            <a:br>
              <a:rPr lang="ru-RU" sz="1200" b="1" i="1" dirty="0" smtClean="0">
                <a:latin typeface="Bookman Old Style" pitchFamily="18" charset="0"/>
              </a:rPr>
            </a:br>
            <a:endParaRPr lang="ru-RU" sz="1200" b="1" i="1" dirty="0" smtClean="0">
              <a:latin typeface="Bookman Old Style"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eaLnBrk="1" hangingPunct="1">
              <a:defRPr/>
            </a:pPr>
            <a:r>
              <a:rPr lang="ru-RU" sz="2000" b="1" i="1" kern="1200" dirty="0" smtClean="0">
                <a:solidFill>
                  <a:srgbClr val="000000"/>
                </a:solidFill>
                <a:latin typeface="Bookman Old Style" pitchFamily="18" charset="0"/>
              </a:rPr>
              <a:t>Результаты проведения реабилитационной работы с семьями, находящимися в социально опасном положении </a:t>
            </a:r>
            <a:endParaRPr lang="ru-RU" sz="2000" dirty="0"/>
          </a:p>
        </p:txBody>
      </p:sp>
      <p:graphicFrame>
        <p:nvGraphicFramePr>
          <p:cNvPr id="62466" name="Содержимое 7"/>
          <p:cNvGraphicFramePr>
            <a:graphicFrameLocks noGrp="1"/>
          </p:cNvGraphicFramePr>
          <p:nvPr>
            <p:ph sz="half" idx="1"/>
            <p:extLst>
              <p:ext uri="{D42A27DB-BD31-4B8C-83A1-F6EECF244321}">
                <p14:modId xmlns="" xmlns:p14="http://schemas.microsoft.com/office/powerpoint/2010/main" val="1852910513"/>
              </p:ext>
            </p:extLst>
          </p:nvPr>
        </p:nvGraphicFramePr>
        <p:xfrm>
          <a:off x="700088" y="2030413"/>
          <a:ext cx="3421062" cy="2803525"/>
        </p:xfrm>
        <a:graphic>
          <a:graphicData uri="http://schemas.openxmlformats.org/presentationml/2006/ole">
            <p:oleObj spid="_x0000_s62552" name="Worksheet" r:id="rId4" imgW="8848745" imgH="7258140" progId="Excel.Sheet.8">
              <p:embed/>
            </p:oleObj>
          </a:graphicData>
        </a:graphic>
      </p:graphicFrame>
      <p:graphicFrame>
        <p:nvGraphicFramePr>
          <p:cNvPr id="62507" name="Object 43"/>
          <p:cNvGraphicFramePr>
            <a:graphicFrameLocks noGrp="1"/>
          </p:cNvGraphicFramePr>
          <p:nvPr>
            <p:extLst>
              <p:ext uri="{D42A27DB-BD31-4B8C-83A1-F6EECF244321}">
                <p14:modId xmlns="" xmlns:p14="http://schemas.microsoft.com/office/powerpoint/2010/main" val="1232299405"/>
              </p:ext>
            </p:extLst>
          </p:nvPr>
        </p:nvGraphicFramePr>
        <p:xfrm>
          <a:off x="4630738" y="1981200"/>
          <a:ext cx="3692525" cy="2903538"/>
        </p:xfrm>
        <a:graphic>
          <a:graphicData uri="http://schemas.openxmlformats.org/presentationml/2006/ole">
            <p:oleObj spid="_x0000_s62553" name="Worksheet" r:id="rId5" imgW="8848745" imgH="7115310" progId="Excel.Sheet.8">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Заголовок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dirty="0" smtClean="0">
                <a:latin typeface="Bookman Old Style" pitchFamily="18" charset="0"/>
              </a:rPr>
              <a:t>Факты жестокого обращения с несовершеннолетними </a:t>
            </a:r>
          </a:p>
        </p:txBody>
      </p:sp>
      <p:graphicFrame>
        <p:nvGraphicFramePr>
          <p:cNvPr id="64514" name="Содержимое 8"/>
          <p:cNvGraphicFramePr>
            <a:graphicFrameLocks noGrp="1"/>
          </p:cNvGraphicFramePr>
          <p:nvPr>
            <p:ph idx="1"/>
            <p:extLst>
              <p:ext uri="{D42A27DB-BD31-4B8C-83A1-F6EECF244321}">
                <p14:modId xmlns="" xmlns:p14="http://schemas.microsoft.com/office/powerpoint/2010/main" val="998291807"/>
              </p:ext>
            </p:extLst>
          </p:nvPr>
        </p:nvGraphicFramePr>
        <p:xfrm>
          <a:off x="1790700" y="1539875"/>
          <a:ext cx="5848350" cy="3335338"/>
        </p:xfrm>
        <a:graphic>
          <a:graphicData uri="http://schemas.openxmlformats.org/presentationml/2006/ole">
            <p:oleObj spid="_x0000_s64545" name="Лист" r:id="rId4" imgW="8801201" imgH="5019570" progId="Excel.Sheet.8">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Заголовок 1"/>
          <p:cNvSpPr>
            <a:spLocks noGrp="1"/>
          </p:cNvSpPr>
          <p:nvPr>
            <p:ph type="title"/>
          </p:nvPr>
        </p:nvSpPr>
        <p:spPr bwMode="auto">
          <a:xfrm>
            <a:off x="457200" y="274638"/>
            <a:ext cx="8229600" cy="79690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dirty="0" smtClean="0">
                <a:latin typeface="Bookman Old Style" pitchFamily="18" charset="0"/>
                <a:cs typeface="Times New Roman" pitchFamily="18" charset="0"/>
              </a:rPr>
              <a:t>Сравнительный анализ </a:t>
            </a:r>
            <a:br>
              <a:rPr lang="ru-RU" sz="2000" b="1" i="1" dirty="0" smtClean="0">
                <a:latin typeface="Bookman Old Style" pitchFamily="18" charset="0"/>
                <a:cs typeface="Times New Roman" pitchFamily="18" charset="0"/>
              </a:rPr>
            </a:br>
            <a:r>
              <a:rPr lang="ru-RU" sz="2000" b="1" i="1" dirty="0" smtClean="0">
                <a:latin typeface="Bookman Old Style" pitchFamily="18" charset="0"/>
                <a:cs typeface="Times New Roman" pitchFamily="18" charset="0"/>
              </a:rPr>
              <a:t>случаев детской смертности </a:t>
            </a:r>
            <a:endParaRPr lang="ru-RU" sz="2000" dirty="0" smtClean="0"/>
          </a:p>
        </p:txBody>
      </p:sp>
      <p:graphicFrame>
        <p:nvGraphicFramePr>
          <p:cNvPr id="5" name="Таблица 4"/>
          <p:cNvGraphicFramePr>
            <a:graphicFrameLocks noGrp="1"/>
          </p:cNvGraphicFramePr>
          <p:nvPr>
            <p:extLst>
              <p:ext uri="{D42A27DB-BD31-4B8C-83A1-F6EECF244321}">
                <p14:modId xmlns="" xmlns:p14="http://schemas.microsoft.com/office/powerpoint/2010/main" val="2087264762"/>
              </p:ext>
            </p:extLst>
          </p:nvPr>
        </p:nvGraphicFramePr>
        <p:xfrm>
          <a:off x="1571604" y="1571612"/>
          <a:ext cx="6029326" cy="3048000"/>
        </p:xfrm>
        <a:graphic>
          <a:graphicData uri="http://schemas.openxmlformats.org/drawingml/2006/table">
            <a:tbl>
              <a:tblPr/>
              <a:tblGrid>
                <a:gridCol w="2993581"/>
                <a:gridCol w="1077430"/>
                <a:gridCol w="1077430"/>
                <a:gridCol w="880885"/>
              </a:tblGrid>
              <a:tr h="260985">
                <a:tc>
                  <a:txBody>
                    <a:bodyPr/>
                    <a:lstStyle/>
                    <a:p>
                      <a:pPr algn="ctr">
                        <a:lnSpc>
                          <a:spcPct val="100000"/>
                        </a:lnSpc>
                        <a:spcAft>
                          <a:spcPts val="0"/>
                        </a:spcAft>
                      </a:pPr>
                      <a:r>
                        <a:rPr lang="ru-RU" sz="1100" b="1" dirty="0">
                          <a:latin typeface="Calibri"/>
                          <a:ea typeface="Times New Roman"/>
                          <a:cs typeface="Simplified Arabic" pitchFamily="18" charset="-78"/>
                        </a:rPr>
                        <a:t>Наименование показателя</a:t>
                      </a:r>
                    </a:p>
                  </a:txBody>
                  <a:tcPr marL="68580" marR="68580" marT="0" marB="0">
                    <a:lnL>
                      <a:noFill/>
                    </a:lnL>
                    <a:lnR>
                      <a:noFill/>
                    </a:lnR>
                    <a:lnT>
                      <a:noFill/>
                    </a:lnT>
                    <a:lnB>
                      <a:noFill/>
                    </a:lnB>
                  </a:tcPr>
                </a:tc>
                <a:tc>
                  <a:txBody>
                    <a:bodyPr/>
                    <a:lstStyle/>
                    <a:p>
                      <a:pPr algn="ctr">
                        <a:lnSpc>
                          <a:spcPct val="100000"/>
                        </a:lnSpc>
                        <a:spcAft>
                          <a:spcPts val="0"/>
                        </a:spcAft>
                      </a:pPr>
                      <a:r>
                        <a:rPr lang="ru-RU" sz="1100" b="1" dirty="0">
                          <a:latin typeface="Calibri"/>
                          <a:ea typeface="Times New Roman"/>
                          <a:cs typeface="Simplified Arabic" pitchFamily="18" charset="-78"/>
                        </a:rPr>
                        <a:t>6 месяцев </a:t>
                      </a:r>
                      <a:endParaRPr lang="ru-RU" sz="1100" b="1" dirty="0" smtClean="0">
                        <a:latin typeface="Calibri"/>
                        <a:ea typeface="Times New Roman"/>
                        <a:cs typeface="Simplified Arabic" pitchFamily="18" charset="-78"/>
                      </a:endParaRPr>
                    </a:p>
                    <a:p>
                      <a:pPr algn="ctr">
                        <a:lnSpc>
                          <a:spcPct val="100000"/>
                        </a:lnSpc>
                        <a:spcAft>
                          <a:spcPts val="0"/>
                        </a:spcAft>
                      </a:pPr>
                      <a:r>
                        <a:rPr lang="ru-RU" sz="1100" b="1" dirty="0" smtClean="0">
                          <a:latin typeface="Calibri"/>
                          <a:ea typeface="Times New Roman"/>
                          <a:cs typeface="Simplified Arabic" pitchFamily="18" charset="-78"/>
                        </a:rPr>
                        <a:t>2022 </a:t>
                      </a:r>
                      <a:r>
                        <a:rPr lang="ru-RU" sz="1100" b="1" dirty="0">
                          <a:latin typeface="Calibri"/>
                          <a:ea typeface="Times New Roman"/>
                          <a:cs typeface="Simplified Arabic" pitchFamily="18" charset="-78"/>
                        </a:rPr>
                        <a:t>г.</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00000"/>
                        </a:lnSpc>
                        <a:spcAft>
                          <a:spcPts val="0"/>
                        </a:spcAft>
                      </a:pPr>
                      <a:r>
                        <a:rPr lang="ru-RU" sz="1100" b="1" dirty="0">
                          <a:latin typeface="Calibri"/>
                          <a:ea typeface="Times New Roman"/>
                          <a:cs typeface="Simplified Arabic" pitchFamily="18" charset="-78"/>
                        </a:rPr>
                        <a:t>6 месяцев </a:t>
                      </a:r>
                      <a:endParaRPr lang="ru-RU" sz="1100" b="1" dirty="0" smtClean="0">
                        <a:latin typeface="Calibri"/>
                        <a:ea typeface="Times New Roman"/>
                        <a:cs typeface="Simplified Arabic" pitchFamily="18" charset="-78"/>
                      </a:endParaRPr>
                    </a:p>
                    <a:p>
                      <a:pPr algn="ctr">
                        <a:lnSpc>
                          <a:spcPct val="100000"/>
                        </a:lnSpc>
                        <a:spcAft>
                          <a:spcPts val="0"/>
                        </a:spcAft>
                      </a:pPr>
                      <a:r>
                        <a:rPr lang="ru-RU" sz="1100" b="1" dirty="0" smtClean="0">
                          <a:latin typeface="Calibri"/>
                          <a:ea typeface="Times New Roman"/>
                          <a:cs typeface="Simplified Arabic" pitchFamily="18" charset="-78"/>
                        </a:rPr>
                        <a:t>2023 </a:t>
                      </a:r>
                      <a:r>
                        <a:rPr lang="ru-RU" sz="1100" b="1" dirty="0">
                          <a:latin typeface="Calibri"/>
                          <a:ea typeface="Times New Roman"/>
                          <a:cs typeface="Simplified Arabic" pitchFamily="18" charset="-78"/>
                        </a:rPr>
                        <a:t>г.</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00000"/>
                        </a:lnSpc>
                        <a:spcAft>
                          <a:spcPts val="0"/>
                        </a:spcAft>
                      </a:pPr>
                      <a:r>
                        <a:rPr lang="ru-RU" sz="1100" b="1" dirty="0">
                          <a:latin typeface="Calibri"/>
                          <a:ea typeface="Times New Roman"/>
                          <a:cs typeface="Simplified Arabic" pitchFamily="18" charset="-78"/>
                        </a:rPr>
                        <a:t>+/-%</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193040">
                <a:tc>
                  <a:txBody>
                    <a:bodyPr/>
                    <a:lstStyle/>
                    <a:p>
                      <a:pPr algn="just">
                        <a:lnSpc>
                          <a:spcPct val="115000"/>
                        </a:lnSpc>
                        <a:spcAft>
                          <a:spcPts val="1000"/>
                        </a:spcAft>
                      </a:pPr>
                      <a:endParaRPr lang="ru-RU" sz="1100" b="1" dirty="0" smtClean="0">
                        <a:latin typeface="Calibri"/>
                        <a:ea typeface="Times New Roman"/>
                        <a:cs typeface="Simplified Arabic" pitchFamily="18" charset="-78"/>
                      </a:endParaRPr>
                    </a:p>
                    <a:p>
                      <a:pPr algn="just">
                        <a:lnSpc>
                          <a:spcPct val="115000"/>
                        </a:lnSpc>
                        <a:spcAft>
                          <a:spcPts val="1000"/>
                        </a:spcAft>
                      </a:pPr>
                      <a:r>
                        <a:rPr lang="ru-RU" sz="1100" b="1" dirty="0" smtClean="0">
                          <a:latin typeface="Calibri"/>
                          <a:ea typeface="Times New Roman"/>
                          <a:cs typeface="Simplified Arabic" pitchFamily="18" charset="-78"/>
                        </a:rPr>
                        <a:t>Зарегистрировано </a:t>
                      </a:r>
                      <a:r>
                        <a:rPr lang="ru-RU" sz="1100" b="1" dirty="0">
                          <a:latin typeface="Calibri"/>
                          <a:ea typeface="Times New Roman"/>
                          <a:cs typeface="Simplified Arabic" pitchFamily="18" charset="-78"/>
                        </a:rPr>
                        <a:t>фактов гибели детей, всего:</a:t>
                      </a:r>
                    </a:p>
                  </a:txBody>
                  <a:tcPr marL="68580" marR="68580" marT="0" marB="0" anchor="ctr">
                    <a:lnL>
                      <a:noFill/>
                    </a:lnL>
                    <a:lnR>
                      <a:noFill/>
                    </a:lnR>
                    <a:lnT>
                      <a:noFill/>
                    </a:lnT>
                    <a:lnB>
                      <a:noFill/>
                    </a:lnB>
                  </a:tcPr>
                </a:tc>
                <a:tc>
                  <a:txBody>
                    <a:bodyPr/>
                    <a:lstStyle/>
                    <a:p>
                      <a:pPr algn="ctr">
                        <a:lnSpc>
                          <a:spcPct val="115000"/>
                        </a:lnSpc>
                        <a:spcAft>
                          <a:spcPts val="1000"/>
                        </a:spcAft>
                      </a:pPr>
                      <a:endParaRPr lang="ru-RU" sz="1100" dirty="0" smtClean="0">
                        <a:latin typeface="Calibri"/>
                        <a:ea typeface="Times New Roman"/>
                        <a:cs typeface="Simplified Arabic" pitchFamily="18" charset="-78"/>
                      </a:endParaRPr>
                    </a:p>
                    <a:p>
                      <a:pPr algn="ctr">
                        <a:lnSpc>
                          <a:spcPct val="115000"/>
                        </a:lnSpc>
                        <a:spcAft>
                          <a:spcPts val="1000"/>
                        </a:spcAft>
                      </a:pPr>
                      <a:r>
                        <a:rPr lang="ru-RU" sz="1100" dirty="0" smtClean="0">
                          <a:latin typeface="Calibri"/>
                          <a:ea typeface="Times New Roman"/>
                          <a:cs typeface="Simplified Arabic" pitchFamily="18" charset="-78"/>
                        </a:rPr>
                        <a:t>7</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endParaRPr lang="ru-RU" sz="1100" dirty="0" smtClean="0">
                        <a:latin typeface="Calibri"/>
                        <a:ea typeface="Times New Roman"/>
                        <a:cs typeface="Simplified Arabic" pitchFamily="18" charset="-78"/>
                      </a:endParaRPr>
                    </a:p>
                    <a:p>
                      <a:pPr algn="ctr">
                        <a:lnSpc>
                          <a:spcPct val="115000"/>
                        </a:lnSpc>
                        <a:spcAft>
                          <a:spcPts val="1000"/>
                        </a:spcAft>
                      </a:pPr>
                      <a:r>
                        <a:rPr lang="ru-RU" sz="1100" dirty="0" smtClean="0">
                          <a:latin typeface="Calibri"/>
                          <a:ea typeface="Times New Roman"/>
                          <a:cs typeface="Simplified Arabic" pitchFamily="18" charset="-78"/>
                        </a:rPr>
                        <a:t>9</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endParaRPr lang="ru-RU" sz="1100" dirty="0" smtClean="0">
                        <a:latin typeface="Calibri"/>
                        <a:ea typeface="Times New Roman"/>
                        <a:cs typeface="Simplified Arabic" pitchFamily="18" charset="-78"/>
                      </a:endParaRPr>
                    </a:p>
                    <a:p>
                      <a:pPr algn="ctr">
                        <a:lnSpc>
                          <a:spcPct val="115000"/>
                        </a:lnSpc>
                        <a:spcAft>
                          <a:spcPts val="1000"/>
                        </a:spcAft>
                      </a:pPr>
                      <a:r>
                        <a:rPr lang="ru-RU" sz="1100" dirty="0" smtClean="0">
                          <a:latin typeface="Calibri"/>
                          <a:ea typeface="Times New Roman"/>
                          <a:cs typeface="Simplified Arabic" pitchFamily="18" charset="-78"/>
                        </a:rPr>
                        <a:t>+28,5</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26060">
                <a:tc>
                  <a:txBody>
                    <a:bodyPr/>
                    <a:lstStyle/>
                    <a:p>
                      <a:pPr algn="just">
                        <a:lnSpc>
                          <a:spcPct val="115000"/>
                        </a:lnSpc>
                        <a:spcAft>
                          <a:spcPts val="1000"/>
                        </a:spcAft>
                      </a:pPr>
                      <a:r>
                        <a:rPr lang="ru-RU" sz="1100" b="1" dirty="0">
                          <a:latin typeface="Calibri"/>
                          <a:ea typeface="Times New Roman"/>
                          <a:cs typeface="Simplified Arabic" pitchFamily="18" charset="-78"/>
                        </a:rPr>
                        <a:t>В результате заболевания</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4</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9</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+125</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20980">
                <a:tc>
                  <a:txBody>
                    <a:bodyPr/>
                    <a:lstStyle/>
                    <a:p>
                      <a:pPr algn="just">
                        <a:lnSpc>
                          <a:spcPct val="115000"/>
                        </a:lnSpc>
                        <a:spcAft>
                          <a:spcPts val="1000"/>
                        </a:spcAft>
                      </a:pPr>
                      <a:r>
                        <a:rPr lang="ru-RU" sz="1100" b="1" dirty="0">
                          <a:latin typeface="Calibri"/>
                          <a:ea typeface="Times New Roman"/>
                          <a:cs typeface="Simplified Arabic" pitchFamily="18" charset="-78"/>
                        </a:rPr>
                        <a:t>В результате неестественных причин:</a:t>
                      </a:r>
                    </a:p>
                  </a:txBody>
                  <a:tcPr marL="68580" marR="68580" marT="0" marB="0">
                    <a:lnL>
                      <a:noFill/>
                    </a:lnL>
                    <a:lnR>
                      <a:noFill/>
                    </a:lnR>
                    <a:lnT>
                      <a:noFill/>
                    </a:lnT>
                    <a:lnB>
                      <a:noFill/>
                    </a:lnB>
                    <a:solidFill>
                      <a:srgbClr val="D9D9D9"/>
                    </a:solidFill>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solidFill>
                      <a:srgbClr val="D9D9D9"/>
                    </a:solidFill>
                  </a:tcPr>
                </a:tc>
              </a:tr>
              <a:tr h="172720">
                <a:tc>
                  <a:txBody>
                    <a:bodyPr/>
                    <a:lstStyle/>
                    <a:p>
                      <a:pPr algn="just">
                        <a:lnSpc>
                          <a:spcPct val="115000"/>
                        </a:lnSpc>
                        <a:spcAft>
                          <a:spcPts val="1000"/>
                        </a:spcAft>
                      </a:pPr>
                      <a:r>
                        <a:rPr lang="ru-RU" sz="1100" b="1" dirty="0">
                          <a:latin typeface="Calibri"/>
                          <a:ea typeface="Times New Roman"/>
                          <a:cs typeface="Simplified Arabic" pitchFamily="18" charset="-78"/>
                        </a:rPr>
                        <a:t>пожара</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a:latin typeface="Calibri"/>
                          <a:ea typeface="Times New Roman"/>
                          <a:cs typeface="Simplified Arabic" pitchFamily="18" charset="-78"/>
                        </a:rPr>
                        <a:t>0</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09550">
                <a:tc>
                  <a:txBody>
                    <a:bodyPr/>
                    <a:lstStyle/>
                    <a:p>
                      <a:pPr algn="just">
                        <a:lnSpc>
                          <a:spcPct val="115000"/>
                        </a:lnSpc>
                        <a:spcAft>
                          <a:spcPts val="1000"/>
                        </a:spcAft>
                      </a:pPr>
                      <a:r>
                        <a:rPr lang="ru-RU" sz="1100" b="1" dirty="0">
                          <a:latin typeface="Calibri"/>
                          <a:ea typeface="Times New Roman"/>
                          <a:cs typeface="Simplified Arabic" pitchFamily="18" charset="-78"/>
                        </a:rPr>
                        <a:t>утопления</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09550">
                <a:tc>
                  <a:txBody>
                    <a:bodyPr/>
                    <a:lstStyle/>
                    <a:p>
                      <a:pPr algn="just">
                        <a:lnSpc>
                          <a:spcPct val="115000"/>
                        </a:lnSpc>
                        <a:spcAft>
                          <a:spcPts val="1000"/>
                        </a:spcAft>
                      </a:pPr>
                      <a:r>
                        <a:rPr lang="ru-RU" sz="1100" b="1" dirty="0">
                          <a:latin typeface="Calibri"/>
                          <a:ea typeface="Times New Roman"/>
                          <a:cs typeface="Simplified Arabic" pitchFamily="18" charset="-78"/>
                        </a:rPr>
                        <a:t>убийства</a:t>
                      </a:r>
                    </a:p>
                  </a:txBody>
                  <a:tcPr marL="68580" marR="68580" marT="0" marB="0">
                    <a:lnL>
                      <a:noFill/>
                    </a:lnL>
                    <a:lnR>
                      <a:noFill/>
                    </a:lnR>
                    <a:lnT>
                      <a:noFill/>
                    </a:lnT>
                    <a:lnB>
                      <a:noFill/>
                    </a:lnB>
                  </a:tcPr>
                </a:tc>
                <a:tc>
                  <a:txBody>
                    <a:bodyPr/>
                    <a:lstStyle/>
                    <a:p>
                      <a:pPr algn="ctr">
                        <a:lnSpc>
                          <a:spcPct val="115000"/>
                        </a:lnSpc>
                        <a:spcAft>
                          <a:spcPts val="1000"/>
                        </a:spcAft>
                      </a:pPr>
                      <a:r>
                        <a:rPr lang="ru-RU" sz="1100">
                          <a:latin typeface="Calibri"/>
                          <a:ea typeface="Times New Roman"/>
                          <a:cs typeface="Simplified Arabic" pitchFamily="18" charset="-78"/>
                        </a:rPr>
                        <a:t>0</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09550">
                <a:tc>
                  <a:txBody>
                    <a:bodyPr/>
                    <a:lstStyle/>
                    <a:p>
                      <a:pPr algn="just">
                        <a:lnSpc>
                          <a:spcPct val="115000"/>
                        </a:lnSpc>
                        <a:spcAft>
                          <a:spcPts val="1000"/>
                        </a:spcAft>
                      </a:pPr>
                      <a:r>
                        <a:rPr lang="ru-RU" sz="1100" b="1" dirty="0">
                          <a:latin typeface="Calibri"/>
                          <a:ea typeface="Times New Roman"/>
                          <a:cs typeface="Simplified Arabic" pitchFamily="18" charset="-78"/>
                        </a:rPr>
                        <a:t>суицида</a:t>
                      </a:r>
                    </a:p>
                  </a:txBody>
                  <a:tcPr marL="68580" marR="68580" marT="0" marB="0">
                    <a:lnL>
                      <a:noFill/>
                    </a:lnL>
                    <a:lnR>
                      <a:noFill/>
                    </a:lnR>
                    <a:lnT>
                      <a:noFill/>
                    </a:lnT>
                    <a:lnB>
                      <a:noFill/>
                    </a:lnB>
                  </a:tcPr>
                </a:tc>
                <a:tc>
                  <a:txBody>
                    <a:bodyPr/>
                    <a:lstStyle/>
                    <a:p>
                      <a:pPr algn="ctr">
                        <a:lnSpc>
                          <a:spcPct val="115000"/>
                        </a:lnSpc>
                        <a:spcAft>
                          <a:spcPts val="1000"/>
                        </a:spcAft>
                      </a:pPr>
                      <a:r>
                        <a:rPr lang="ru-RU" sz="1100">
                          <a:latin typeface="Calibri"/>
                          <a:ea typeface="Times New Roman"/>
                          <a:cs typeface="Simplified Arabic" pitchFamily="18" charset="-78"/>
                        </a:rPr>
                        <a:t>0</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09550">
                <a:tc>
                  <a:txBody>
                    <a:bodyPr/>
                    <a:lstStyle/>
                    <a:p>
                      <a:pPr algn="just">
                        <a:lnSpc>
                          <a:spcPct val="115000"/>
                        </a:lnSpc>
                        <a:spcAft>
                          <a:spcPts val="1000"/>
                        </a:spcAft>
                      </a:pPr>
                      <a:r>
                        <a:rPr lang="ru-RU" sz="1100" b="1" dirty="0">
                          <a:latin typeface="Calibri"/>
                          <a:ea typeface="Times New Roman"/>
                          <a:cs typeface="Simplified Arabic" pitchFamily="18" charset="-78"/>
                        </a:rPr>
                        <a:t>ДТП</a:t>
                      </a:r>
                    </a:p>
                  </a:txBody>
                  <a:tcPr marL="68580" marR="68580" marT="0" marB="0">
                    <a:lnL>
                      <a:noFill/>
                    </a:lnL>
                    <a:lnR>
                      <a:noFill/>
                    </a:lnR>
                    <a:lnT>
                      <a:noFill/>
                    </a:lnT>
                    <a:lnB>
                      <a:noFill/>
                    </a:lnB>
                  </a:tcPr>
                </a:tc>
                <a:tc>
                  <a:txBody>
                    <a:bodyPr/>
                    <a:lstStyle/>
                    <a:p>
                      <a:pPr algn="ctr">
                        <a:lnSpc>
                          <a:spcPct val="115000"/>
                        </a:lnSpc>
                        <a:spcAft>
                          <a:spcPts val="1000"/>
                        </a:spcAft>
                      </a:pPr>
                      <a:r>
                        <a:rPr lang="ru-RU" sz="1100">
                          <a:latin typeface="Calibri"/>
                          <a:ea typeface="Times New Roman"/>
                          <a:cs typeface="Simplified Arabic" pitchFamily="18" charset="-78"/>
                        </a:rPr>
                        <a:t>1</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09550">
                <a:tc>
                  <a:txBody>
                    <a:bodyPr/>
                    <a:lstStyle/>
                    <a:p>
                      <a:pPr algn="just">
                        <a:lnSpc>
                          <a:spcPct val="115000"/>
                        </a:lnSpc>
                        <a:spcAft>
                          <a:spcPts val="1000"/>
                        </a:spcAft>
                      </a:pPr>
                      <a:r>
                        <a:rPr lang="ru-RU" sz="1100" b="1" dirty="0">
                          <a:latin typeface="Calibri"/>
                          <a:ea typeface="Times New Roman"/>
                          <a:cs typeface="Simplified Arabic" pitchFamily="18" charset="-78"/>
                        </a:rPr>
                        <a:t>отравления</a:t>
                      </a:r>
                    </a:p>
                  </a:txBody>
                  <a:tcPr marL="68580" marR="68580" marT="0" marB="0">
                    <a:lnL>
                      <a:noFill/>
                    </a:lnL>
                    <a:lnR>
                      <a:noFill/>
                    </a:lnR>
                    <a:lnT>
                      <a:noFill/>
                    </a:lnT>
                    <a:lnB>
                      <a:noFill/>
                    </a:lnB>
                  </a:tcPr>
                </a:tc>
                <a:tc>
                  <a:txBody>
                    <a:bodyPr/>
                    <a:lstStyle/>
                    <a:p>
                      <a:pPr algn="ctr">
                        <a:lnSpc>
                          <a:spcPct val="115000"/>
                        </a:lnSpc>
                        <a:spcAft>
                          <a:spcPts val="1000"/>
                        </a:spcAft>
                      </a:pPr>
                      <a:r>
                        <a:rPr lang="ru-RU" sz="1100">
                          <a:latin typeface="Calibri"/>
                          <a:ea typeface="Times New Roman"/>
                          <a:cs typeface="Simplified Arabic" pitchFamily="18" charset="-78"/>
                        </a:rPr>
                        <a:t>1</a:t>
                      </a: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r h="209550">
                <a:tc>
                  <a:txBody>
                    <a:bodyPr/>
                    <a:lstStyle/>
                    <a:p>
                      <a:pPr algn="just">
                        <a:lnSpc>
                          <a:spcPct val="115000"/>
                        </a:lnSpc>
                        <a:spcAft>
                          <a:spcPts val="1000"/>
                        </a:spcAft>
                      </a:pPr>
                      <a:r>
                        <a:rPr lang="ru-RU" sz="1100" b="1" dirty="0">
                          <a:latin typeface="Calibri"/>
                          <a:ea typeface="Times New Roman"/>
                          <a:cs typeface="Simplified Arabic" pitchFamily="18" charset="-78"/>
                        </a:rPr>
                        <a:t>падение с </a:t>
                      </a:r>
                      <a:r>
                        <a:rPr lang="ru-RU" sz="1100" b="1" dirty="0" smtClean="0">
                          <a:latin typeface="Calibri"/>
                          <a:ea typeface="Times New Roman"/>
                          <a:cs typeface="Simplified Arabic" pitchFamily="18" charset="-78"/>
                        </a:rPr>
                        <a:t>высоты</a:t>
                      </a:r>
                    </a:p>
                    <a:p>
                      <a:pPr algn="just">
                        <a:lnSpc>
                          <a:spcPct val="115000"/>
                        </a:lnSpc>
                        <a:spcAft>
                          <a:spcPts val="1000"/>
                        </a:spcAft>
                      </a:pPr>
                      <a:r>
                        <a:rPr lang="ru-RU" sz="1100" b="1" dirty="0" smtClean="0">
                          <a:latin typeface="Calibri"/>
                          <a:ea typeface="Times New Roman"/>
                          <a:cs typeface="Simplified Arabic" pitchFamily="18" charset="-78"/>
                        </a:rPr>
                        <a:t>Иные</a:t>
                      </a:r>
                      <a:r>
                        <a:rPr lang="ru-RU" sz="1100" b="1" baseline="0" dirty="0" smtClean="0">
                          <a:latin typeface="Calibri"/>
                          <a:ea typeface="Times New Roman"/>
                          <a:cs typeface="Simplified Arabic" pitchFamily="18" charset="-78"/>
                        </a:rPr>
                        <a:t> причины</a:t>
                      </a:r>
                      <a:endParaRPr lang="ru-RU" sz="1100" b="1"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p>
                    <a:p>
                      <a:pPr algn="ctr">
                        <a:lnSpc>
                          <a:spcPct val="115000"/>
                        </a:lnSpc>
                        <a:spcAft>
                          <a:spcPts val="1000"/>
                        </a:spcAft>
                      </a:pPr>
                      <a:r>
                        <a:rPr lang="ru-RU" sz="1100" dirty="0" smtClean="0">
                          <a:latin typeface="Calibri"/>
                          <a:ea typeface="Times New Roman"/>
                          <a:cs typeface="Simplified Arabic" pitchFamily="18" charset="-78"/>
                        </a:rPr>
                        <a:t>1</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p>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c>
                  <a:txBody>
                    <a:bodyPr/>
                    <a:lstStyle/>
                    <a:p>
                      <a:pPr algn="ctr">
                        <a:lnSpc>
                          <a:spcPct val="115000"/>
                        </a:lnSpc>
                        <a:spcAft>
                          <a:spcPts val="1000"/>
                        </a:spcAft>
                      </a:pPr>
                      <a:r>
                        <a:rPr lang="ru-RU" sz="1100" dirty="0" smtClean="0">
                          <a:latin typeface="Calibri"/>
                          <a:ea typeface="Times New Roman"/>
                          <a:cs typeface="Simplified Arabic" pitchFamily="18" charset="-78"/>
                        </a:rPr>
                        <a:t>0</a:t>
                      </a:r>
                    </a:p>
                    <a:p>
                      <a:pPr algn="ctr">
                        <a:lnSpc>
                          <a:spcPct val="115000"/>
                        </a:lnSpc>
                        <a:spcAft>
                          <a:spcPts val="1000"/>
                        </a:spcAft>
                      </a:pPr>
                      <a:r>
                        <a:rPr lang="ru-RU" sz="1100" dirty="0" smtClean="0">
                          <a:latin typeface="Calibri"/>
                          <a:ea typeface="Times New Roman"/>
                          <a:cs typeface="Simplified Arabic" pitchFamily="18" charset="-78"/>
                        </a:rPr>
                        <a:t>0</a:t>
                      </a:r>
                      <a:endParaRPr lang="ru-RU" sz="1100" dirty="0">
                        <a:latin typeface="Calibri"/>
                        <a:ea typeface="Times New Roman"/>
                        <a:cs typeface="Simplified Arabic" pitchFamily="18" charset="-78"/>
                      </a:endParaRPr>
                    </a:p>
                  </a:txBody>
                  <a:tcPr marL="68580" marR="6858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4"/>
          <p:cNvSpPr>
            <a:spLocks noGrp="1"/>
          </p:cNvSpPr>
          <p:nvPr>
            <p:ph type="title"/>
          </p:nvPr>
        </p:nvSpPr>
        <p:spPr>
          <a:xfrm>
            <a:off x="971550" y="260350"/>
            <a:ext cx="7416800" cy="431800"/>
          </a:xfrm>
        </p:spPr>
        <p:txBody>
          <a:bodyPr/>
          <a:lstStyle/>
          <a:p>
            <a:pPr eaLnBrk="1" hangingPunct="1"/>
            <a:r>
              <a:rPr lang="ru-RU" sz="1400" b="1" i="1" dirty="0" smtClean="0">
                <a:latin typeface="Bookman Old Style" pitchFamily="18" charset="0"/>
              </a:rPr>
              <a:t>Сравнительный анализ суицидальных попыток</a:t>
            </a:r>
          </a:p>
        </p:txBody>
      </p:sp>
      <p:sp>
        <p:nvSpPr>
          <p:cNvPr id="68612" name="Rectangle 1"/>
          <p:cNvSpPr>
            <a:spLocks noChangeArrowheads="1"/>
          </p:cNvSpPr>
          <p:nvPr/>
        </p:nvSpPr>
        <p:spPr bwMode="auto">
          <a:xfrm>
            <a:off x="0" y="714375"/>
            <a:ext cx="9144000" cy="457200"/>
          </a:xfrm>
          <a:prstGeom prst="rect">
            <a:avLst/>
          </a:prstGeom>
          <a:noFill/>
          <a:ln w="9525">
            <a:noFill/>
            <a:miter lim="800000"/>
            <a:headEnd/>
            <a:tailEnd/>
          </a:ln>
        </p:spPr>
        <p:txBody>
          <a:bodyPr wrap="none" anchor="ctr">
            <a:spAutoFit/>
          </a:bodyPr>
          <a:lstStyle/>
          <a:p>
            <a:endParaRPr lang="ru-RU"/>
          </a:p>
        </p:txBody>
      </p:sp>
      <p:graphicFrame>
        <p:nvGraphicFramePr>
          <p:cNvPr id="132175" name="Group 1103"/>
          <p:cNvGraphicFramePr>
            <a:graphicFrameLocks noGrp="1"/>
          </p:cNvGraphicFramePr>
          <p:nvPr>
            <p:extLst>
              <p:ext uri="{D42A27DB-BD31-4B8C-83A1-F6EECF244321}">
                <p14:modId xmlns="" xmlns:p14="http://schemas.microsoft.com/office/powerpoint/2010/main" val="4049962463"/>
              </p:ext>
            </p:extLst>
          </p:nvPr>
        </p:nvGraphicFramePr>
        <p:xfrm>
          <a:off x="1619250" y="836613"/>
          <a:ext cx="6192838" cy="4417696"/>
        </p:xfrm>
        <a:graphic>
          <a:graphicData uri="http://schemas.openxmlformats.org/drawingml/2006/table">
            <a:tbl>
              <a:tblPr/>
              <a:tblGrid>
                <a:gridCol w="2033588"/>
                <a:gridCol w="2197100"/>
                <a:gridCol w="1962150"/>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2"/>
                          </a:solidFill>
                          <a:effectLst/>
                          <a:latin typeface="Times New Roman" pitchFamily="18" charset="0"/>
                          <a:cs typeface="Times New Roman" pitchFamily="18" charset="0"/>
                        </a:rPr>
                        <a:t>Наименование показателя</a:t>
                      </a:r>
                      <a:endParaRPr kumimoji="0" lang="ru-RU" sz="1100" b="1" i="0" u="none" strike="noStrike" cap="none" normalizeH="0" baseline="0" dirty="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2"/>
                          </a:solidFill>
                          <a:effectLst/>
                          <a:latin typeface="Times New Roman" pitchFamily="18" charset="0"/>
                          <a:cs typeface="Times New Roman" pitchFamily="18" charset="0"/>
                        </a:rPr>
                        <a:t>6 месяцев 2022 г.</a:t>
                      </a:r>
                      <a:endParaRPr kumimoji="0" lang="ru-RU" sz="1100" b="1"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2"/>
                          </a:solidFill>
                          <a:effectLst/>
                          <a:latin typeface="Times New Roman" pitchFamily="18" charset="0"/>
                          <a:cs typeface="Times New Roman" pitchFamily="18" charset="0"/>
                        </a:rPr>
                        <a:t>6 месяцев 2023 г.</a:t>
                      </a:r>
                      <a:endParaRPr kumimoji="0" lang="ru-RU" sz="1100" b="1"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2"/>
                          </a:solidFill>
                          <a:effectLst/>
                          <a:latin typeface="Times New Roman" pitchFamily="18" charset="0"/>
                          <a:cs typeface="Times New Roman" pitchFamily="18" charset="0"/>
                        </a:rPr>
                        <a:t>Всего попыток / суицидов</a:t>
                      </a:r>
                      <a:endParaRPr kumimoji="0" lang="ru-RU" sz="1100" b="1" i="0" u="none" strike="noStrike" cap="none" normalizeH="0" baseline="0" dirty="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Возраст (лет)</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Девушки / юноши</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Школьники / учащиеся техникумов</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Способ:</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нанесение резаных ран</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медикаментозное отравление</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отравление газом</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rPr>
                        <a:t>                       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отравление уксусом</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выпрыгнула из окна</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Причины совершения попыток</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Категория учёта</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2"/>
                          </a:solidFill>
                          <a:effectLst/>
                          <a:latin typeface="Times New Roman" pitchFamily="18" charset="0"/>
                          <a:cs typeface="Times New Roman" pitchFamily="18" charset="0"/>
                        </a:rPr>
                        <a:t>Статус семьи</a:t>
                      </a:r>
                      <a:endParaRPr kumimoji="0" lang="ru-RU" sz="1100" b="1" i="0" u="none" strike="noStrike" cap="none" normalizeH="0" baseline="0" smtClean="0">
                        <a:ln>
                          <a:noFill/>
                        </a:ln>
                        <a:solidFill>
                          <a:schemeClr val="tx2"/>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solidFill>
                          <a:effectLst/>
                          <a:latin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7" name="Номер слайда 6"/>
          <p:cNvSpPr txBox="1">
            <a:spLocks noGrp="1"/>
          </p:cNvSpPr>
          <p:nvPr/>
        </p:nvSpPr>
        <p:spPr bwMode="auto">
          <a:xfrm>
            <a:off x="6783388" y="6224588"/>
            <a:ext cx="2133600" cy="476250"/>
          </a:xfrm>
          <a:prstGeom prst="rect">
            <a:avLst/>
          </a:prstGeom>
          <a:noFill/>
          <a:ln w="9525">
            <a:noFill/>
            <a:miter lim="800000"/>
            <a:headEnd/>
            <a:tailEnd/>
          </a:ln>
        </p:spPr>
        <p:txBody>
          <a:bodyPr/>
          <a:lstStyle/>
          <a:p>
            <a:pPr algn="r"/>
            <a:endParaRPr lang="ru-RU" sz="1400" b="1" dirty="0">
              <a:solidFill>
                <a:srgbClr val="41969D"/>
              </a:solidFill>
              <a:latin typeface="Modern No. 20"/>
            </a:endParaRPr>
          </a:p>
        </p:txBody>
      </p:sp>
      <p:sp>
        <p:nvSpPr>
          <p:cNvPr id="46088" name="Rectangle 5"/>
          <p:cNvSpPr>
            <a:spLocks noGrp="1" noChangeArrowheads="1"/>
          </p:cNvSpPr>
          <p:nvPr>
            <p:ph type="title" idx="4294967295"/>
          </p:nvPr>
        </p:nvSpPr>
        <p:spPr bwMode="auto">
          <a:xfrm>
            <a:off x="500034" y="274638"/>
            <a:ext cx="8104216" cy="1225536"/>
          </a:xfrm>
          <a:prstGeom prst="rect">
            <a:avLst/>
          </a:prstGeom>
          <a:noFill/>
          <a:ln>
            <a:miter lim="800000"/>
            <a:headEnd/>
            <a:tailEnd/>
          </a:ln>
        </p:spPr>
        <p:txBody>
          <a:bodyPr/>
          <a:lstStyle/>
          <a:p>
            <a:pPr eaLnBrk="1" hangingPunct="1"/>
            <a:r>
              <a:rPr lang="ru-RU" sz="2000" b="1" i="1" dirty="0" smtClean="0">
                <a:latin typeface="Bookman Old Style" pitchFamily="18" charset="0"/>
              </a:rPr>
              <a:t>Заседания комиссии по делам несовершеннолетних </a:t>
            </a:r>
            <a:br>
              <a:rPr lang="ru-RU" sz="2000" b="1" i="1" dirty="0" smtClean="0">
                <a:latin typeface="Bookman Old Style" pitchFamily="18" charset="0"/>
              </a:rPr>
            </a:br>
            <a:r>
              <a:rPr lang="ru-RU" sz="2000" b="1" i="1" dirty="0" smtClean="0">
                <a:latin typeface="Bookman Old Style" pitchFamily="18" charset="0"/>
              </a:rPr>
              <a:t>и защите их прав муниципального образования </a:t>
            </a:r>
            <a:br>
              <a:rPr lang="ru-RU" sz="2000" b="1" i="1" dirty="0" smtClean="0">
                <a:latin typeface="Bookman Old Style" pitchFamily="18" charset="0"/>
              </a:rPr>
            </a:br>
            <a:r>
              <a:rPr lang="ru-RU" sz="2000" b="1" i="1" dirty="0" smtClean="0">
                <a:latin typeface="Bookman Old Style" pitchFamily="18" charset="0"/>
              </a:rPr>
              <a:t>«Город Березники» </a:t>
            </a:r>
            <a:br>
              <a:rPr lang="ru-RU" sz="2000" b="1" i="1" dirty="0" smtClean="0">
                <a:latin typeface="Bookman Old Style" pitchFamily="18" charset="0"/>
              </a:rPr>
            </a:br>
            <a:r>
              <a:rPr lang="ru-RU" sz="2000" b="1" i="1" dirty="0" smtClean="0">
                <a:latin typeface="Bookman Old Style" pitchFamily="18" charset="0"/>
              </a:rPr>
              <a:t>за 6 месяцев 2023 года</a:t>
            </a:r>
          </a:p>
        </p:txBody>
      </p:sp>
      <p:sp>
        <p:nvSpPr>
          <p:cNvPr id="178182" name="Text Box 6"/>
          <p:cNvSpPr txBox="1">
            <a:spLocks noGrp="1" noChangeArrowheads="1"/>
          </p:cNvSpPr>
          <p:nvPr>
            <p:ph type="body" sz="half" idx="4294967295"/>
          </p:nvPr>
        </p:nvSpPr>
        <p:spPr bwMode="auto">
          <a:xfrm>
            <a:off x="0" y="1628775"/>
            <a:ext cx="4038600" cy="4525963"/>
          </a:xfrm>
          <a:prstGeom prst="rect">
            <a:avLst/>
          </a:prstGeom>
          <a:ln>
            <a:miter lim="800000"/>
            <a:headEnd/>
            <a:tailEnd/>
          </a:ln>
        </p:spPr>
        <p:txBody>
          <a:bodyPr/>
          <a:lstStyle/>
          <a:p>
            <a:pPr eaLnBrk="1" hangingPunct="1">
              <a:spcBef>
                <a:spcPct val="0"/>
              </a:spcBef>
              <a:buFontTx/>
              <a:buNone/>
              <a:defRPr/>
            </a:pPr>
            <a:r>
              <a:rPr lang="ru-RU" sz="2800" dirty="0" smtClean="0">
                <a:solidFill>
                  <a:srgbClr val="000066"/>
                </a:solidFill>
                <a:effectLst>
                  <a:outerShdw blurRad="38100" dist="38100" dir="2700000" algn="tl">
                    <a:srgbClr val="C0C0C0"/>
                  </a:outerShdw>
                </a:effectLst>
              </a:rPr>
              <a:t>   </a:t>
            </a:r>
          </a:p>
          <a:p>
            <a:pPr eaLnBrk="1" hangingPunct="1">
              <a:spcBef>
                <a:spcPct val="0"/>
              </a:spcBef>
              <a:buFontTx/>
              <a:buNone/>
              <a:defRPr/>
            </a:pPr>
            <a:endParaRPr lang="ru-RU" sz="2800" dirty="0" smtClean="0">
              <a:solidFill>
                <a:srgbClr val="000066"/>
              </a:solidFill>
              <a:effectLst>
                <a:outerShdw blurRad="38100" dist="38100" dir="2700000" algn="tl">
                  <a:srgbClr val="C0C0C0"/>
                </a:outerShdw>
              </a:effectLst>
            </a:endParaRPr>
          </a:p>
          <a:p>
            <a:pPr eaLnBrk="1" hangingPunct="1">
              <a:spcBef>
                <a:spcPct val="0"/>
              </a:spcBef>
              <a:buFontTx/>
              <a:buNone/>
              <a:defRPr/>
            </a:pPr>
            <a:endParaRPr lang="ru-RU" sz="2400" dirty="0" smtClean="0">
              <a:solidFill>
                <a:srgbClr val="000066"/>
              </a:solidFill>
              <a:effectLst>
                <a:outerShdw blurRad="38100" dist="38100" dir="2700000" algn="tl">
                  <a:srgbClr val="C0C0C0"/>
                </a:outerShdw>
              </a:effectLst>
            </a:endParaRPr>
          </a:p>
          <a:p>
            <a:pPr eaLnBrk="1" hangingPunct="1">
              <a:spcBef>
                <a:spcPct val="0"/>
              </a:spcBef>
              <a:buFontTx/>
              <a:buNone/>
              <a:defRPr/>
            </a:pPr>
            <a:endParaRPr lang="ru-RU" sz="2800" dirty="0" smtClean="0">
              <a:latin typeface="Tahoma" pitchFamily="34" charset="0"/>
            </a:endParaRPr>
          </a:p>
        </p:txBody>
      </p:sp>
      <p:graphicFrame>
        <p:nvGraphicFramePr>
          <p:cNvPr id="46085" name="Объект 8"/>
          <p:cNvGraphicFramePr>
            <a:graphicFrameLocks/>
          </p:cNvGraphicFramePr>
          <p:nvPr>
            <p:extLst>
              <p:ext uri="{D42A27DB-BD31-4B8C-83A1-F6EECF244321}">
                <p14:modId xmlns="" xmlns:p14="http://schemas.microsoft.com/office/powerpoint/2010/main" val="3304504542"/>
              </p:ext>
            </p:extLst>
          </p:nvPr>
        </p:nvGraphicFramePr>
        <p:xfrm>
          <a:off x="428625" y="1857375"/>
          <a:ext cx="8024813" cy="3468688"/>
        </p:xfrm>
        <a:graphic>
          <a:graphicData uri="http://schemas.openxmlformats.org/presentationml/2006/ole">
            <p:oleObj spid="_x0000_s46120" name="Лист" r:id="rId4" imgW="7905711" imgH="3438450" progId="Excel.Sheet.8">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2" name="Заголовок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dirty="0" smtClean="0">
                <a:latin typeface="Bookman Old Style" pitchFamily="18" charset="0"/>
              </a:rPr>
              <a:t>Применение административной практики</a:t>
            </a:r>
          </a:p>
        </p:txBody>
      </p:sp>
      <p:graphicFrame>
        <p:nvGraphicFramePr>
          <p:cNvPr id="48130" name="Содержимое 6"/>
          <p:cNvGraphicFramePr>
            <a:graphicFrameLocks noGrp="1"/>
          </p:cNvGraphicFramePr>
          <p:nvPr>
            <p:ph sz="half" idx="1"/>
            <p:extLst>
              <p:ext uri="{D42A27DB-BD31-4B8C-83A1-F6EECF244321}">
                <p14:modId xmlns="" xmlns:p14="http://schemas.microsoft.com/office/powerpoint/2010/main" val="4120222229"/>
              </p:ext>
            </p:extLst>
          </p:nvPr>
        </p:nvGraphicFramePr>
        <p:xfrm>
          <a:off x="4430713" y="1125538"/>
          <a:ext cx="4375150" cy="5346700"/>
        </p:xfrm>
        <a:graphic>
          <a:graphicData uri="http://schemas.openxmlformats.org/presentationml/2006/ole">
            <p:oleObj spid="_x0000_s48192" name="Лист" r:id="rId4" imgW="4372102" imgH="5343570" progId="Excel.Sheet.8">
              <p:embed/>
            </p:oleObj>
          </a:graphicData>
        </a:graphic>
      </p:graphicFrame>
      <p:graphicFrame>
        <p:nvGraphicFramePr>
          <p:cNvPr id="48131" name="Содержимое 5"/>
          <p:cNvGraphicFramePr>
            <a:graphicFrameLocks noGrp="1"/>
          </p:cNvGraphicFramePr>
          <p:nvPr>
            <p:ph sz="half" idx="2"/>
            <p:extLst>
              <p:ext uri="{D42A27DB-BD31-4B8C-83A1-F6EECF244321}">
                <p14:modId xmlns="" xmlns:p14="http://schemas.microsoft.com/office/powerpoint/2010/main" val="11720379"/>
              </p:ext>
            </p:extLst>
          </p:nvPr>
        </p:nvGraphicFramePr>
        <p:xfrm>
          <a:off x="258763" y="1362075"/>
          <a:ext cx="4244975" cy="5076825"/>
        </p:xfrm>
        <a:graphic>
          <a:graphicData uri="http://schemas.openxmlformats.org/presentationml/2006/ole">
            <p:oleObj spid="_x0000_s48193" name="Лист" r:id="rId5" imgW="4467188" imgH="5343570" progId="Excel.Sheet.8">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Заголовок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1200" b="1" i="1" dirty="0" smtClean="0">
                <a:solidFill>
                  <a:srgbClr val="000000"/>
                </a:solidFill>
                <a:latin typeface="Bookman Old Style" pitchFamily="18" charset="0"/>
              </a:rPr>
              <a:t>Сравнительный анализ  административных материалов, </a:t>
            </a:r>
            <a:br>
              <a:rPr lang="ru-RU" sz="1200" b="1" i="1" dirty="0" smtClean="0">
                <a:solidFill>
                  <a:srgbClr val="000000"/>
                </a:solidFill>
                <a:latin typeface="Bookman Old Style" pitchFamily="18" charset="0"/>
              </a:rPr>
            </a:br>
            <a:r>
              <a:rPr lang="ru-RU" sz="1200" b="1" i="1" dirty="0" smtClean="0">
                <a:solidFill>
                  <a:srgbClr val="000000"/>
                </a:solidFill>
                <a:latin typeface="Bookman Old Style" pitchFamily="18" charset="0"/>
              </a:rPr>
              <a:t>рассмотренных на заседаниях комиссии </a:t>
            </a:r>
            <a:endParaRPr lang="ru-RU" sz="1200" dirty="0" smtClean="0"/>
          </a:p>
        </p:txBody>
      </p:sp>
      <p:sp>
        <p:nvSpPr>
          <p:cNvPr id="50178" name="Номер слайда 3"/>
          <p:cNvSpPr>
            <a:spLocks noGrp="1"/>
          </p:cNvSpPr>
          <p:nvPr>
            <p:ph type="sldNum" sz="quarter" idx="12"/>
          </p:nvPr>
        </p:nvSpPr>
        <p:spPr>
          <a:noFill/>
        </p:spPr>
        <p:txBody>
          <a:bodyPr/>
          <a:lstStyle/>
          <a:p>
            <a:pPr fontAlgn="base">
              <a:spcBef>
                <a:spcPct val="0"/>
              </a:spcBef>
              <a:spcAft>
                <a:spcPct val="0"/>
              </a:spcAft>
            </a:pPr>
            <a:fld id="{C45DDD42-548A-4722-8C1D-6AEFFD241EA6}" type="slidenum">
              <a:rPr lang="ru-RU" smtClean="0">
                <a:latin typeface="Modern No. 20"/>
                <a:cs typeface="Arial" charset="0"/>
              </a:rPr>
              <a:pPr fontAlgn="base">
                <a:spcBef>
                  <a:spcPct val="0"/>
                </a:spcBef>
                <a:spcAft>
                  <a:spcPct val="0"/>
                </a:spcAft>
              </a:pPr>
              <a:t>4</a:t>
            </a:fld>
            <a:endParaRPr lang="ru-RU" smtClean="0">
              <a:latin typeface="Modern No. 20"/>
              <a:cs typeface="Arial"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77209875"/>
              </p:ext>
            </p:extLst>
          </p:nvPr>
        </p:nvGraphicFramePr>
        <p:xfrm>
          <a:off x="428596" y="1000108"/>
          <a:ext cx="8352928" cy="5786579"/>
        </p:xfrm>
        <a:graphic>
          <a:graphicData uri="http://schemas.openxmlformats.org/drawingml/2006/table">
            <a:tbl>
              <a:tblPr firstRow="1" firstCol="1" bandRow="1">
                <a:tableStyleId>{3C2FFA5D-87B4-456A-9821-1D502468CF0F}</a:tableStyleId>
              </a:tblPr>
              <a:tblGrid>
                <a:gridCol w="4691157"/>
                <a:gridCol w="1217413"/>
                <a:gridCol w="1217413"/>
                <a:gridCol w="1226945"/>
              </a:tblGrid>
              <a:tr h="571149">
                <a:tc>
                  <a:txBody>
                    <a:bodyPr/>
                    <a:lstStyle/>
                    <a:p>
                      <a:pPr algn="ctr">
                        <a:lnSpc>
                          <a:spcPct val="115000"/>
                        </a:lnSpc>
                        <a:spcAft>
                          <a:spcPts val="1000"/>
                        </a:spcAft>
                      </a:pPr>
                      <a:r>
                        <a:rPr lang="ru-RU" sz="1100" dirty="0">
                          <a:solidFill>
                            <a:schemeClr val="tx1"/>
                          </a:solidFill>
                        </a:rPr>
                        <a:t>Наименование показателя</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АППГ</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00000"/>
                        </a:lnSpc>
                        <a:spcAft>
                          <a:spcPts val="0"/>
                        </a:spcAft>
                      </a:pPr>
                      <a:r>
                        <a:rPr lang="ru-RU" sz="1100" dirty="0" smtClean="0">
                          <a:solidFill>
                            <a:schemeClr val="tx1"/>
                          </a:solidFill>
                        </a:rPr>
                        <a:t>6 месяцев</a:t>
                      </a:r>
                    </a:p>
                    <a:p>
                      <a:pPr algn="ctr">
                        <a:lnSpc>
                          <a:spcPct val="100000"/>
                        </a:lnSpc>
                        <a:spcAft>
                          <a:spcPts val="0"/>
                        </a:spcAft>
                      </a:pPr>
                      <a:r>
                        <a:rPr lang="ru-RU" sz="1100" dirty="0" smtClean="0">
                          <a:solidFill>
                            <a:schemeClr val="tx1"/>
                          </a:solidFill>
                        </a:rPr>
                        <a:t>2023 г.</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00000"/>
                        </a:lnSpc>
                        <a:spcAft>
                          <a:spcPts val="0"/>
                        </a:spcAft>
                      </a:pPr>
                      <a:r>
                        <a:rPr lang="ru-RU" sz="1100" dirty="0">
                          <a:solidFill>
                            <a:schemeClr val="tx1"/>
                          </a:solidFill>
                        </a:rPr>
                        <a:t>+/- </a:t>
                      </a:r>
                      <a:endParaRPr lang="ru-RU" sz="1100" dirty="0" smtClean="0">
                        <a:solidFill>
                          <a:schemeClr val="tx1"/>
                        </a:solidFill>
                      </a:endParaRPr>
                    </a:p>
                    <a:p>
                      <a:pPr algn="ctr">
                        <a:lnSpc>
                          <a:spcPct val="100000"/>
                        </a:lnSpc>
                        <a:spcAft>
                          <a:spcPts val="0"/>
                        </a:spcAft>
                      </a:pPr>
                      <a:r>
                        <a:rPr lang="ru-RU" sz="1100" dirty="0" smtClean="0">
                          <a:solidFill>
                            <a:schemeClr val="tx1"/>
                          </a:solidFill>
                        </a:rPr>
                        <a:t>%</a:t>
                      </a:r>
                      <a:endParaRPr lang="ru-RU" sz="1100" dirty="0">
                        <a:solidFill>
                          <a:schemeClr val="tx1"/>
                        </a:solidFill>
                        <a:latin typeface="Calibri"/>
                        <a:ea typeface="Times New Roman"/>
                        <a:cs typeface="Times New Roman"/>
                      </a:endParaRPr>
                    </a:p>
                  </a:txBody>
                  <a:tcPr marL="68580" marR="68580" marT="0" marB="0"/>
                </a:tc>
              </a:tr>
              <a:tr h="580974">
                <a:tc>
                  <a:txBody>
                    <a:bodyPr/>
                    <a:lstStyle/>
                    <a:p>
                      <a:pPr algn="just">
                        <a:lnSpc>
                          <a:spcPct val="115000"/>
                        </a:lnSpc>
                        <a:spcAft>
                          <a:spcPts val="1000"/>
                        </a:spcAft>
                      </a:pPr>
                      <a:r>
                        <a:rPr lang="ru-RU" sz="1100" dirty="0"/>
                        <a:t>Количество административных материалов (всего):</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480</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359</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Times New Roman" pitchFamily="18" charset="0"/>
                          <a:ea typeface="Times New Roman"/>
                          <a:cs typeface="Times New Roman" pitchFamily="18" charset="0"/>
                        </a:rPr>
                        <a:t>-25</a:t>
                      </a:r>
                      <a:endParaRPr lang="ru-RU" sz="1100" b="1" dirty="0">
                        <a:solidFill>
                          <a:schemeClr val="tx1"/>
                        </a:solidFill>
                        <a:latin typeface="Times New Roman" pitchFamily="18" charset="0"/>
                        <a:ea typeface="Times New Roman"/>
                        <a:cs typeface="Times New Roman" pitchFamily="18" charset="0"/>
                      </a:endParaRPr>
                    </a:p>
                  </a:txBody>
                  <a:tcPr marL="68580" marR="68580" marT="0" marB="0"/>
                </a:tc>
              </a:tr>
              <a:tr h="276087">
                <a:tc>
                  <a:txBody>
                    <a:bodyPr/>
                    <a:lstStyle/>
                    <a:p>
                      <a:pPr>
                        <a:lnSpc>
                          <a:spcPct val="115000"/>
                        </a:lnSpc>
                        <a:spcAft>
                          <a:spcPts val="1000"/>
                        </a:spcAft>
                      </a:pPr>
                      <a:r>
                        <a:rPr lang="ru-RU" sz="1100" dirty="0"/>
                        <a:t>ст. 5.35 ч.1 и ч.2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373</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216</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-42</a:t>
                      </a:r>
                      <a:endParaRPr lang="ru-RU" sz="1100" b="1" dirty="0">
                        <a:solidFill>
                          <a:schemeClr val="tx1"/>
                        </a:solidFill>
                        <a:latin typeface="Calibri"/>
                        <a:ea typeface="Times New Roman"/>
                        <a:cs typeface="Times New Roman"/>
                      </a:endParaRPr>
                    </a:p>
                  </a:txBody>
                  <a:tcPr marL="68580" marR="68580" marT="0" marB="0"/>
                </a:tc>
              </a:tr>
              <a:tr h="299977">
                <a:tc>
                  <a:txBody>
                    <a:bodyPr/>
                    <a:lstStyle/>
                    <a:p>
                      <a:pPr algn="just">
                        <a:lnSpc>
                          <a:spcPct val="115000"/>
                        </a:lnSpc>
                        <a:spcAft>
                          <a:spcPts val="1000"/>
                        </a:spcAft>
                      </a:pPr>
                      <a:r>
                        <a:rPr lang="ru-RU" sz="1100" dirty="0"/>
                        <a:t>ст. 20.22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55</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39</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-29</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ст. 6.10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7</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4</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-43</a:t>
                      </a:r>
                      <a:endParaRPr lang="ru-RU" sz="1100" b="1" dirty="0">
                        <a:solidFill>
                          <a:schemeClr val="tx1"/>
                        </a:solidFill>
                        <a:latin typeface="Calibri"/>
                        <a:ea typeface="Times New Roman"/>
                        <a:cs typeface="Times New Roman"/>
                      </a:endParaRPr>
                    </a:p>
                  </a:txBody>
                  <a:tcPr marL="68580" marR="68580" marT="0" marB="0"/>
                </a:tc>
              </a:tr>
              <a:tr h="352610">
                <a:tc>
                  <a:txBody>
                    <a:bodyPr/>
                    <a:lstStyle/>
                    <a:p>
                      <a:pPr algn="just">
                        <a:lnSpc>
                          <a:spcPct val="115000"/>
                        </a:lnSpc>
                        <a:spcAft>
                          <a:spcPts val="1000"/>
                        </a:spcAft>
                      </a:pPr>
                      <a:r>
                        <a:rPr lang="ru-RU" sz="1100" dirty="0"/>
                        <a:t>ст. 20.20, 20.21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23</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9</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-61</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ст. 6.1.1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mn-lt"/>
                          <a:ea typeface="+mn-ea"/>
                          <a:cs typeface="+mn-cs"/>
                        </a:rPr>
                        <a:t>8</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7</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-12,5</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ст. 6.24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mn-lt"/>
                          <a:ea typeface="+mn-ea"/>
                          <a:cs typeface="+mn-cs"/>
                        </a:rPr>
                        <a:t>0</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3</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+300</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ст. 6.9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mn-lt"/>
                          <a:ea typeface="+mn-ea"/>
                          <a:cs typeface="+mn-cs"/>
                        </a:rPr>
                        <a:t>7</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6</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-14</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ст. 7.17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mn-lt"/>
                          <a:ea typeface="+mn-ea"/>
                          <a:cs typeface="+mn-cs"/>
                        </a:rPr>
                        <a:t>0</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0</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0</a:t>
                      </a:r>
                      <a:endParaRPr lang="ru-RU" sz="1100" b="1" dirty="0">
                        <a:solidFill>
                          <a:schemeClr val="tx1"/>
                        </a:solidFill>
                        <a:latin typeface="Calibri"/>
                        <a:ea typeface="Times New Roman"/>
                        <a:cs typeface="Times New Roman"/>
                      </a:endParaRPr>
                    </a:p>
                  </a:txBody>
                  <a:tcPr marL="68580" marR="68580" marT="0" marB="0"/>
                </a:tc>
              </a:tr>
              <a:tr h="335812">
                <a:tc>
                  <a:txBody>
                    <a:bodyPr/>
                    <a:lstStyle/>
                    <a:p>
                      <a:pPr algn="just">
                        <a:lnSpc>
                          <a:spcPct val="115000"/>
                        </a:lnSpc>
                        <a:spcAft>
                          <a:spcPts val="1000"/>
                        </a:spcAft>
                      </a:pPr>
                      <a:r>
                        <a:rPr lang="ru-RU" sz="1100" dirty="0"/>
                        <a:t>ст. 7.27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mn-lt"/>
                          <a:ea typeface="+mn-ea"/>
                          <a:cs typeface="+mn-cs"/>
                        </a:rPr>
                        <a:t>19</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10</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-47</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ст. 20.1 </a:t>
                      </a:r>
                      <a:r>
                        <a:rPr lang="ru-RU" sz="1100" dirty="0" err="1"/>
                        <a:t>КоАП</a:t>
                      </a:r>
                      <a:r>
                        <a:rPr lang="ru-RU" sz="1100" dirty="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mn-lt"/>
                          <a:ea typeface="+mn-ea"/>
                          <a:cs typeface="+mn-cs"/>
                        </a:rPr>
                        <a:t>1</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1</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0</a:t>
                      </a:r>
                      <a:endParaRPr lang="ru-RU" sz="1100" b="1" dirty="0">
                        <a:solidFill>
                          <a:schemeClr val="tx1"/>
                        </a:solidFill>
                        <a:latin typeface="Calibri"/>
                        <a:ea typeface="Times New Roman"/>
                        <a:cs typeface="Times New Roman"/>
                      </a:endParaRPr>
                    </a:p>
                  </a:txBody>
                  <a:tcPr marL="68580" marR="68580" marT="0" marB="0"/>
                </a:tc>
              </a:tr>
              <a:tr h="571149">
                <a:tc>
                  <a:txBody>
                    <a:bodyPr/>
                    <a:lstStyle/>
                    <a:p>
                      <a:pPr algn="just">
                        <a:lnSpc>
                          <a:spcPct val="115000"/>
                        </a:lnSpc>
                        <a:spcAft>
                          <a:spcPts val="1000"/>
                        </a:spcAft>
                      </a:pPr>
                      <a:r>
                        <a:rPr lang="ru-RU" sz="1100" dirty="0"/>
                        <a:t>в области дорожного движения (глава 12 </a:t>
                      </a:r>
                      <a:r>
                        <a:rPr lang="ru-RU" sz="1100" dirty="0" err="1"/>
                        <a:t>КоАП</a:t>
                      </a:r>
                      <a:r>
                        <a:rPr lang="ru-RU" sz="1100" dirty="0"/>
                        <a:t>)</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17</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49</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+188</a:t>
                      </a:r>
                      <a:endParaRPr lang="ru-RU" sz="1100" b="1" dirty="0">
                        <a:solidFill>
                          <a:schemeClr val="tx1"/>
                        </a:solidFill>
                        <a:latin typeface="Calibri"/>
                        <a:ea typeface="Times New Roman"/>
                        <a:cs typeface="Times New Roman"/>
                      </a:endParaRPr>
                    </a:p>
                  </a:txBody>
                  <a:tcPr marL="68580" marR="68580" marT="0" marB="0"/>
                </a:tc>
              </a:tr>
              <a:tr h="866212">
                <a:tc>
                  <a:txBody>
                    <a:bodyPr/>
                    <a:lstStyle/>
                    <a:p>
                      <a:pPr>
                        <a:lnSpc>
                          <a:spcPct val="115000"/>
                        </a:lnSpc>
                        <a:spcAft>
                          <a:spcPts val="1000"/>
                        </a:spcAft>
                      </a:pPr>
                      <a:r>
                        <a:rPr lang="ru-RU" sz="1100" dirty="0"/>
                        <a:t>по статьям Закона ПК от 06.04.2015 №460-ПК «Об административных правонарушениях»</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1</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2</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+100</a:t>
                      </a:r>
                      <a:endParaRPr lang="ru-RU" sz="1100" b="1" dirty="0">
                        <a:solidFill>
                          <a:schemeClr val="tx1"/>
                        </a:solidFill>
                        <a:latin typeface="Calibri"/>
                        <a:ea typeface="Times New Roman"/>
                        <a:cs typeface="Times New Roman"/>
                      </a:endParaRPr>
                    </a:p>
                  </a:txBody>
                  <a:tcPr marL="68580" marR="68580" marT="0" marB="0"/>
                </a:tc>
              </a:tr>
              <a:tr h="276087">
                <a:tc>
                  <a:txBody>
                    <a:bodyPr/>
                    <a:lstStyle/>
                    <a:p>
                      <a:pPr algn="just">
                        <a:lnSpc>
                          <a:spcPct val="115000"/>
                        </a:lnSpc>
                        <a:spcAft>
                          <a:spcPts val="1000"/>
                        </a:spcAft>
                      </a:pPr>
                      <a:r>
                        <a:rPr lang="ru-RU" sz="1100" dirty="0"/>
                        <a:t>Прочие </a:t>
                      </a:r>
                      <a:r>
                        <a:rPr lang="ru-RU" sz="1100" dirty="0" smtClean="0"/>
                        <a:t>правонарушения (ст.19.15, ст. 19.16,</a:t>
                      </a:r>
                      <a:r>
                        <a:rPr lang="ru-RU" sz="1100" baseline="0" dirty="0" smtClean="0"/>
                        <a:t> ст. 19.3 </a:t>
                      </a:r>
                      <a:r>
                        <a:rPr lang="ru-RU" sz="1100" baseline="0" dirty="0" err="1" smtClean="0"/>
                        <a:t>КоАП</a:t>
                      </a:r>
                      <a:r>
                        <a:rPr lang="ru-RU" sz="1100" baseline="0" dirty="0" smtClean="0"/>
                        <a:t>  РФ)</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rPr>
                        <a:t>12</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dirty="0" smtClean="0">
                          <a:solidFill>
                            <a:schemeClr val="tx1"/>
                          </a:solidFill>
                          <a:latin typeface="Calibri"/>
                          <a:ea typeface="Times New Roman"/>
                          <a:cs typeface="Times New Roman"/>
                        </a:rPr>
                        <a:t>12</a:t>
                      </a:r>
                      <a:endParaRPr lang="ru-RU"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100" b="1" dirty="0" smtClean="0">
                          <a:solidFill>
                            <a:schemeClr val="tx1"/>
                          </a:solidFill>
                          <a:latin typeface="Calibri"/>
                          <a:ea typeface="Times New Roman"/>
                          <a:cs typeface="Times New Roman"/>
                        </a:rPr>
                        <a:t>0</a:t>
                      </a:r>
                      <a:endParaRPr lang="ru-RU" sz="1100" b="1" dirty="0">
                        <a:solidFill>
                          <a:schemeClr val="tx1"/>
                        </a:solidFill>
                        <a:latin typeface="Calibri"/>
                        <a:ea typeface="Times New Roman"/>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Заголовок 1"/>
          <p:cNvSpPr>
            <a:spLocks noGrp="1"/>
          </p:cNvSpPr>
          <p:nvPr>
            <p:ph type="title"/>
          </p:nvPr>
        </p:nvSpPr>
        <p:spPr bwMode="auto">
          <a:xfrm>
            <a:off x="468313" y="404813"/>
            <a:ext cx="8207375"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dirty="0" smtClean="0">
                <a:latin typeface="Bookman Old Style" pitchFamily="18" charset="0"/>
              </a:rPr>
              <a:t>Рассмотрение административных дел </a:t>
            </a:r>
            <a:br>
              <a:rPr lang="ru-RU" sz="2000" b="1" i="1" dirty="0" smtClean="0">
                <a:latin typeface="Bookman Old Style" pitchFamily="18" charset="0"/>
              </a:rPr>
            </a:br>
            <a:r>
              <a:rPr lang="ru-RU" sz="2000" b="1" i="1" dirty="0" smtClean="0">
                <a:latin typeface="Bookman Old Style" pitchFamily="18" charset="0"/>
              </a:rPr>
              <a:t>в отношении родителей</a:t>
            </a:r>
            <a:br>
              <a:rPr lang="ru-RU" sz="2000" b="1" i="1" dirty="0" smtClean="0">
                <a:latin typeface="Bookman Old Style" pitchFamily="18" charset="0"/>
              </a:rPr>
            </a:br>
            <a:endParaRPr lang="ru-RU" sz="2000" i="1" dirty="0" smtClean="0"/>
          </a:p>
        </p:txBody>
      </p:sp>
      <p:graphicFrame>
        <p:nvGraphicFramePr>
          <p:cNvPr id="52227" name="Объект 9"/>
          <p:cNvGraphicFramePr>
            <a:graphicFrameLocks noGrp="1"/>
          </p:cNvGraphicFramePr>
          <p:nvPr>
            <p:ph idx="1"/>
            <p:extLst>
              <p:ext uri="{D42A27DB-BD31-4B8C-83A1-F6EECF244321}">
                <p14:modId xmlns="" xmlns:p14="http://schemas.microsoft.com/office/powerpoint/2010/main" val="3681951744"/>
              </p:ext>
            </p:extLst>
          </p:nvPr>
        </p:nvGraphicFramePr>
        <p:xfrm>
          <a:off x="552450" y="2082800"/>
          <a:ext cx="8128000" cy="3759200"/>
        </p:xfrm>
        <a:graphic>
          <a:graphicData uri="http://schemas.openxmlformats.org/presentationml/2006/ole">
            <p:oleObj spid="_x0000_s52259" name="Worksheet" r:id="rId4" imgW="8505946" imgH="3933900" progId="Excel.Sheet.8">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Заголовок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smtClean="0">
                <a:solidFill>
                  <a:srgbClr val="000000"/>
                </a:solidFill>
                <a:latin typeface="Bookman Old Style" pitchFamily="18" charset="0"/>
              </a:rPr>
              <a:t>Рассмотрение административных дел </a:t>
            </a:r>
            <a:br>
              <a:rPr lang="ru-RU" sz="2000" b="1" i="1" smtClean="0">
                <a:solidFill>
                  <a:srgbClr val="000000"/>
                </a:solidFill>
                <a:latin typeface="Bookman Old Style" pitchFamily="18" charset="0"/>
              </a:rPr>
            </a:br>
            <a:r>
              <a:rPr lang="ru-RU" sz="2000" b="1" i="1" smtClean="0">
                <a:solidFill>
                  <a:srgbClr val="000000"/>
                </a:solidFill>
                <a:latin typeface="Bookman Old Style" pitchFamily="18" charset="0"/>
              </a:rPr>
              <a:t>в отношении несовершеннолетних</a:t>
            </a:r>
            <a:endParaRPr lang="ru-RU" sz="2000" smtClean="0"/>
          </a:p>
        </p:txBody>
      </p:sp>
      <p:graphicFrame>
        <p:nvGraphicFramePr>
          <p:cNvPr id="54275" name="Объект 9"/>
          <p:cNvGraphicFramePr>
            <a:graphicFrameLocks noGrp="1"/>
          </p:cNvGraphicFramePr>
          <p:nvPr>
            <p:ph idx="1"/>
            <p:extLst>
              <p:ext uri="{D42A27DB-BD31-4B8C-83A1-F6EECF244321}">
                <p14:modId xmlns="" xmlns:p14="http://schemas.microsoft.com/office/powerpoint/2010/main" val="1686782475"/>
              </p:ext>
            </p:extLst>
          </p:nvPr>
        </p:nvGraphicFramePr>
        <p:xfrm>
          <a:off x="438150" y="1441450"/>
          <a:ext cx="8351838" cy="3481388"/>
        </p:xfrm>
        <a:graphic>
          <a:graphicData uri="http://schemas.openxmlformats.org/presentationml/2006/ole">
            <p:oleObj spid="_x0000_s54309" name="Worksheet" r:id="rId4" imgW="8477312" imgH="3533760" progId="Excel.Sheet.8">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Заголовок 1"/>
          <p:cNvSpPr>
            <a:spLocks noGrp="1"/>
          </p:cNvSpPr>
          <p:nvPr>
            <p:ph type="title"/>
          </p:nvPr>
        </p:nvSpPr>
        <p:spPr bwMode="auto">
          <a:xfrm>
            <a:off x="468313" y="404813"/>
            <a:ext cx="8207375"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smtClean="0">
                <a:latin typeface="Bookman Old Style" pitchFamily="18" charset="0"/>
              </a:rPr>
              <a:t>Мониторинг подростковой преступности</a:t>
            </a:r>
            <a:br>
              <a:rPr lang="ru-RU" sz="2000" b="1" i="1" smtClean="0">
                <a:latin typeface="Bookman Old Style" pitchFamily="18" charset="0"/>
              </a:rPr>
            </a:br>
            <a:endParaRPr lang="ru-RU" sz="2000" smtClean="0"/>
          </a:p>
        </p:txBody>
      </p:sp>
      <p:graphicFrame>
        <p:nvGraphicFramePr>
          <p:cNvPr id="56323" name="Объект 9"/>
          <p:cNvGraphicFramePr>
            <a:graphicFrameLocks noGrp="1"/>
          </p:cNvGraphicFramePr>
          <p:nvPr>
            <p:ph idx="1"/>
            <p:extLst>
              <p:ext uri="{D42A27DB-BD31-4B8C-83A1-F6EECF244321}">
                <p14:modId xmlns="" xmlns:p14="http://schemas.microsoft.com/office/powerpoint/2010/main" val="2574967510"/>
              </p:ext>
            </p:extLst>
          </p:nvPr>
        </p:nvGraphicFramePr>
        <p:xfrm>
          <a:off x="517525" y="1117600"/>
          <a:ext cx="7931150" cy="4559300"/>
        </p:xfrm>
        <a:graphic>
          <a:graphicData uri="http://schemas.openxmlformats.org/presentationml/2006/ole">
            <p:oleObj spid="_x0000_s56356" name="Worksheet" r:id="rId4" imgW="8848745" imgH="5086260" progId="Excel.Sheet.8">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Заголовок 7"/>
          <p:cNvSpPr>
            <a:spLocks noGrp="1"/>
          </p:cNvSpPr>
          <p:nvPr>
            <p:ph type="title"/>
          </p:nvPr>
        </p:nvSpPr>
        <p:spPr bwMode="auto">
          <a:xfrm>
            <a:off x="500034" y="274638"/>
            <a:ext cx="8186766" cy="129697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b="1" i="1" dirty="0" smtClean="0">
                <a:latin typeface="Bookman Old Style" pitchFamily="18" charset="0"/>
              </a:rPr>
              <a:t>В течение 6 месяцев 2023 года проведено 12 заседаний межведомственной локальной рабочей группы, </a:t>
            </a:r>
            <a:br>
              <a:rPr lang="ru-RU" sz="2000" b="1" i="1" dirty="0" smtClean="0">
                <a:latin typeface="Bookman Old Style" pitchFamily="18" charset="0"/>
              </a:rPr>
            </a:br>
            <a:r>
              <a:rPr lang="ru-RU" sz="2000" b="1" i="1" dirty="0" smtClean="0">
                <a:latin typeface="Bookman Old Style" pitchFamily="18" charset="0"/>
              </a:rPr>
              <a:t>рассмотрено 246 информаций о детском и семейном неблагополучии</a:t>
            </a:r>
          </a:p>
        </p:txBody>
      </p:sp>
      <p:graphicFrame>
        <p:nvGraphicFramePr>
          <p:cNvPr id="58371" name="Содержимое 5"/>
          <p:cNvGraphicFramePr>
            <a:graphicFrameLocks noGrp="1"/>
          </p:cNvGraphicFramePr>
          <p:nvPr>
            <p:ph sz="half" idx="1"/>
            <p:extLst>
              <p:ext uri="{D42A27DB-BD31-4B8C-83A1-F6EECF244321}">
                <p14:modId xmlns="" xmlns:p14="http://schemas.microsoft.com/office/powerpoint/2010/main" val="95319519"/>
              </p:ext>
            </p:extLst>
          </p:nvPr>
        </p:nvGraphicFramePr>
        <p:xfrm>
          <a:off x="704850" y="1603375"/>
          <a:ext cx="8388350" cy="4108450"/>
        </p:xfrm>
        <a:graphic>
          <a:graphicData uri="http://schemas.openxmlformats.org/presentationml/2006/ole">
            <p:oleObj spid="_x0000_s58403" name="Worksheet" r:id="rId4" imgW="8848745" imgH="4333770" progId="Excel.Sheet.8">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000" b="1" i="1" kern="1200" dirty="0" smtClean="0">
                <a:solidFill>
                  <a:srgbClr val="000000"/>
                </a:solidFill>
                <a:latin typeface="Bookman Old Style" pitchFamily="18" charset="0"/>
              </a:rPr>
              <a:t>В течение  6 месяцев 2023 года на учет семей и детей, находящихся в социально опасном положении, поставлено  82 семьи, в них 125 детей </a:t>
            </a:r>
            <a:endParaRPr lang="ru-RU" sz="2000" b="1" i="1" dirty="0"/>
          </a:p>
        </p:txBody>
      </p:sp>
      <p:graphicFrame>
        <p:nvGraphicFramePr>
          <p:cNvPr id="60418" name="Содержимое 4"/>
          <p:cNvGraphicFramePr>
            <a:graphicFrameLocks noGrp="1"/>
          </p:cNvGraphicFramePr>
          <p:nvPr>
            <p:ph idx="1"/>
            <p:extLst>
              <p:ext uri="{D42A27DB-BD31-4B8C-83A1-F6EECF244321}">
                <p14:modId xmlns="" xmlns:p14="http://schemas.microsoft.com/office/powerpoint/2010/main" val="2072346999"/>
              </p:ext>
            </p:extLst>
          </p:nvPr>
        </p:nvGraphicFramePr>
        <p:xfrm>
          <a:off x="784225" y="2211388"/>
          <a:ext cx="7183438" cy="3222625"/>
        </p:xfrm>
        <a:graphic>
          <a:graphicData uri="http://schemas.openxmlformats.org/presentationml/2006/ole">
            <p:oleObj spid="_x0000_s60452" name="Worksheet" r:id="rId4" imgW="8515401" imgH="3819420" progId="Excel.Sheet.8">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1">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0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000" b="0" i="0" u="none" strike="noStrike" cap="none" normalizeH="0" baseline="0" smtClean="0">
            <a:ln>
              <a:noFill/>
            </a:ln>
            <a:solidFill>
              <a:srgbClr val="000066"/>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1_Оформление по умолчанию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0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000" b="0" i="0" u="none" strike="noStrike" cap="none" normalizeH="0" baseline="0" smtClean="0">
            <a:ln>
              <a:noFill/>
            </a:ln>
            <a:solidFill>
              <a:srgbClr val="000066"/>
            </a:solidFill>
            <a:effectLst/>
            <a:latin typeface="Arial"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Оформление по умолчанию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0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000" b="0" i="0" u="none" strike="noStrike" cap="none" normalizeH="0" baseline="0" smtClean="0">
            <a:ln>
              <a:noFill/>
            </a:ln>
            <a:solidFill>
              <a:srgbClr val="000066"/>
            </a:solidFill>
            <a:effectLst/>
            <a:latin typeface="Arial" charset="0"/>
          </a:defRPr>
        </a:defPPr>
      </a:lstStyle>
    </a:lnDef>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13891</TotalTime>
  <Words>1303</Words>
  <Application>Microsoft Office PowerPoint</Application>
  <PresentationFormat>Экран (4:3)</PresentationFormat>
  <Paragraphs>204</Paragraphs>
  <Slides>13</Slides>
  <Notes>13</Notes>
  <HiddenSlides>0</HiddenSlides>
  <MMClips>0</MMClips>
  <ScaleCrop>false</ScaleCrop>
  <HeadingPairs>
    <vt:vector size="6" baseType="variant">
      <vt:variant>
        <vt:lpstr>Тема</vt:lpstr>
      </vt:variant>
      <vt:variant>
        <vt:i4>3</vt:i4>
      </vt:variant>
      <vt:variant>
        <vt:lpstr>Внедренные серверы OLE</vt:lpstr>
      </vt:variant>
      <vt:variant>
        <vt:i4>3</vt:i4>
      </vt:variant>
      <vt:variant>
        <vt:lpstr>Заголовки слайдов</vt:lpstr>
      </vt:variant>
      <vt:variant>
        <vt:i4>13</vt:i4>
      </vt:variant>
    </vt:vector>
  </HeadingPairs>
  <TitlesOfParts>
    <vt:vector size="19" baseType="lpstr">
      <vt:lpstr>Тема1</vt:lpstr>
      <vt:lpstr>1_Оформление по умолчанию</vt:lpstr>
      <vt:lpstr>2_Оформление по умолчанию</vt:lpstr>
      <vt:lpstr>CorelDRAW</vt:lpstr>
      <vt:lpstr>Лист</vt:lpstr>
      <vt:lpstr>Worksheet</vt:lpstr>
      <vt:lpstr>ОТЧЕТ  О ДЕЯТЕЛЬНОСТИ ОТДЕЛА  ПО ОБЕСПЕЧЕНИЮ ДЕЯТЕЛЬНОСТИ КОМИССИИ ПО ДЕЛАМ  НЕСОВЕРШЕННОЛЕТНИХ И ЗАЩИТЕ  ИХ ПРАВ МУНИЦИПАЛЬНОГО ОБРАЗОВАНИЯ «ГОРОД БЕРЕЗНИКИ» за 6 месяцев 2023 г.                                                                                                                                                   Заведующий отделом по обеспечению                        деятельности комиссии  по делам                                                                                                       несовершеннолетних  и защите                            их прав муниципального образования                                                                         «Город Березники»                                                                                                                                                              Я.С. Видякова  </vt:lpstr>
      <vt:lpstr>Заседания комиссии по делам несовершеннолетних  и защите их прав муниципального образования  «Город Березники»  за 6 месяцев 2023 года</vt:lpstr>
      <vt:lpstr>Применение административной практики</vt:lpstr>
      <vt:lpstr>Сравнительный анализ  административных материалов,  рассмотренных на заседаниях комиссии </vt:lpstr>
      <vt:lpstr>Рассмотрение административных дел  в отношении родителей </vt:lpstr>
      <vt:lpstr>Рассмотрение административных дел  в отношении несовершеннолетних</vt:lpstr>
      <vt:lpstr>Мониторинг подростковой преступности </vt:lpstr>
      <vt:lpstr>В течение 6 месяцев 2023 года проведено 12 заседаний межведомственной локальной рабочей группы,  рассмотрено 246 информаций о детском и семейном неблагополучии</vt:lpstr>
      <vt:lpstr>В течение  6 месяцев 2023 года на учет семей и детей, находящихся в социально опасном положении, поставлено  82 семьи, в них 125 детей </vt:lpstr>
      <vt:lpstr>Результаты проведения реабилитационной работы с семьями, находящимися в социально опасном положении </vt:lpstr>
      <vt:lpstr>Факты жестокого обращения с несовершеннолетними </vt:lpstr>
      <vt:lpstr>Сравнительный анализ  случаев детской смертности </vt:lpstr>
      <vt:lpstr>Сравнительный анализ суицидальных попыток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 работе отдела (комиссии)  по делам несовершеннолетних  и защите их прав  администрации города Березники  за 4 квартал 2011г. и за 2011г.                                                              Заведующий отделом                                                                                       Конюкова Е.В.                                                                                                                                 16.03.2012г.  г.Березники</dc:title>
  <dc:creator>Админ</dc:creator>
  <cp:lastModifiedBy>Конюкова Екатерина Васильевна</cp:lastModifiedBy>
  <cp:revision>812</cp:revision>
  <cp:lastPrinted>2015-02-13T03:11:48Z</cp:lastPrinted>
  <dcterms:created xsi:type="dcterms:W3CDTF">2012-03-13T04:12:20Z</dcterms:created>
  <dcterms:modified xsi:type="dcterms:W3CDTF">2023-07-24T09:33:47Z</dcterms:modified>
</cp:coreProperties>
</file>