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545" r:id="rId2"/>
    <p:sldId id="771" r:id="rId3"/>
    <p:sldId id="783" r:id="rId4"/>
    <p:sldId id="780" r:id="rId5"/>
    <p:sldId id="759" r:id="rId6"/>
    <p:sldId id="709" r:id="rId7"/>
    <p:sldId id="793" r:id="rId8"/>
    <p:sldId id="794" r:id="rId9"/>
    <p:sldId id="788" r:id="rId10"/>
    <p:sldId id="790" r:id="rId11"/>
    <p:sldId id="789" r:id="rId12"/>
    <p:sldId id="792" r:id="rId13"/>
    <p:sldId id="791" r:id="rId14"/>
    <p:sldId id="694" r:id="rId15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6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A88000"/>
    <a:srgbClr val="FAC090"/>
    <a:srgbClr val="8EB4E3"/>
    <a:srgbClr val="E6B9B8"/>
    <a:srgbClr val="000099"/>
    <a:srgbClr val="000066"/>
    <a:srgbClr val="0066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6483" autoAdjust="0"/>
  </p:normalViewPr>
  <p:slideViewPr>
    <p:cSldViewPr>
      <p:cViewPr varScale="1">
        <p:scale>
          <a:sx n="103" d="100"/>
          <a:sy n="103" d="100"/>
        </p:scale>
        <p:origin x="-1860" y="-102"/>
      </p:cViewPr>
      <p:guideLst>
        <p:guide orient="horz" pos="2304"/>
        <p:guide pos="2832"/>
      </p:guideLst>
    </p:cSldViewPr>
  </p:slideViewPr>
  <p:outlineViewPr>
    <p:cViewPr>
      <p:scale>
        <a:sx n="30" d="100"/>
        <a:sy n="30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94" y="480"/>
      </p:cViewPr>
      <p:guideLst>
        <p:guide orient="horz" pos="3226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2" rIns="94641" bIns="47322" numCol="1" anchor="t" anchorCtr="0" compatLnSpc="1">
            <a:prstTxWarp prst="textNoShape">
              <a:avLst/>
            </a:prstTxWarp>
          </a:bodyPr>
          <a:lstStyle>
            <a:lvl1pPr defTabSz="945878" eaLnBrk="0" hangingPunct="0">
              <a:defRPr sz="1200" b="1" u="none">
                <a:solidFill>
                  <a:srgbClr val="3366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6063" y="0"/>
            <a:ext cx="30273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2" rIns="94641" bIns="47322" numCol="1" anchor="t" anchorCtr="0" compatLnSpc="1">
            <a:prstTxWarp prst="textNoShape">
              <a:avLst/>
            </a:prstTxWarp>
          </a:bodyPr>
          <a:lstStyle>
            <a:lvl1pPr algn="r" defTabSz="945878" eaLnBrk="0" hangingPunct="0">
              <a:defRPr sz="1200" b="1" u="none">
                <a:solidFill>
                  <a:srgbClr val="3366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913"/>
            <a:ext cx="31035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2" rIns="94641" bIns="47322" numCol="1" anchor="b" anchorCtr="0" compatLnSpc="1">
            <a:prstTxWarp prst="textNoShape">
              <a:avLst/>
            </a:prstTxWarp>
          </a:bodyPr>
          <a:lstStyle>
            <a:lvl1pPr defTabSz="945878" eaLnBrk="0" hangingPunct="0">
              <a:defRPr sz="1200" b="1" u="none">
                <a:solidFill>
                  <a:srgbClr val="3366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6063" y="9713913"/>
            <a:ext cx="30273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2" rIns="94641" bIns="4732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u="none">
                <a:solidFill>
                  <a:srgbClr val="3366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601037-ABB2-4ACC-B2ED-3931B8C65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9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7" rIns="94631" bIns="47317" numCol="1" anchor="t" anchorCtr="0" compatLnSpc="1">
            <a:prstTxWarp prst="textNoShape">
              <a:avLst/>
            </a:prstTxWarp>
          </a:bodyPr>
          <a:lstStyle>
            <a:lvl1pPr defTabSz="945878" eaLnBrk="0" hangingPunct="0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7" rIns="94631" bIns="47317" numCol="1" anchor="t" anchorCtr="0" compatLnSpc="1">
            <a:prstTxWarp prst="textNoShape">
              <a:avLst/>
            </a:prstTxWarp>
          </a:bodyPr>
          <a:lstStyle>
            <a:lvl1pPr algn="r" defTabSz="945878" eaLnBrk="0" hangingPunct="0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10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7" rIns="94631" bIns="47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7" rIns="94631" bIns="47317" numCol="1" anchor="b" anchorCtr="0" compatLnSpc="1">
            <a:prstTxWarp prst="textNoShape">
              <a:avLst/>
            </a:prstTxWarp>
          </a:bodyPr>
          <a:lstStyle>
            <a:lvl1pPr defTabSz="945878" eaLnBrk="0" hangingPunct="0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7" rIns="94631" bIns="47317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fld id="{70B4A0BB-D594-4883-853E-8A19AFD5D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778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AD74-9DA0-4D52-BF74-571E49202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48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488A-0E8D-4BBD-9A31-DD4C7926CF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1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0A750-8B7F-42B3-8D6A-70C103AB22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3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5C2C-4AAB-4C8A-B904-FC1BFB118C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04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3699-659E-468F-A786-84DD9D98D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56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098B7-CC5D-4714-9C71-E7437501B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78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3126-C177-4CA9-9623-464B2A6CB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0212-6BE0-4B9E-AFD9-E15463529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56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1BEE-43EE-4603-8879-57987DA6F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83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11AB1-10EF-4145-B0A5-F5429A7F2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9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BAEF-9757-48BC-9E24-BA52DD2A7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42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A8C8-9220-4AAC-A4B9-3AEABAF3D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02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4050-E23F-4FDF-A550-62F958239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56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/>
            </a:lvl1pPr>
          </a:lstStyle>
          <a:p>
            <a:pPr>
              <a:defRPr/>
            </a:pPr>
            <a:fld id="{8741136C-FA56-40D7-8F31-0031B8986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2636912"/>
            <a:ext cx="91440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u="none" dirty="0">
                <a:solidFill>
                  <a:srgbClr val="FF0000"/>
                </a:solidFill>
                <a:latin typeface="Times New Roman" pitchFamily="18" charset="0"/>
              </a:rPr>
              <a:t>Обсуждение проектной документации, включая материалы по оценке воздействия </a:t>
            </a:r>
            <a:r>
              <a:rPr lang="ru-RU" u="none" dirty="0" smtClean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u="none" dirty="0">
                <a:solidFill>
                  <a:srgbClr val="FF0000"/>
                </a:solidFill>
                <a:latin typeface="Times New Roman" pitchFamily="18" charset="0"/>
              </a:rPr>
              <a:t>окружающую среду намечаемой деятельности, по объекту:</a:t>
            </a:r>
          </a:p>
          <a:p>
            <a:pPr algn="ctr" eaLnBrk="1" hangingPunct="1">
              <a:defRPr/>
            </a:pPr>
            <a:r>
              <a:rPr lang="ru-RU" u="none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u="none" dirty="0">
                <a:solidFill>
                  <a:srgbClr val="FF0000"/>
                </a:solidFill>
                <a:latin typeface="Times New Roman" pitchFamily="18" charset="0"/>
              </a:rPr>
              <a:t>Строительство и обустройство скважин </a:t>
            </a:r>
            <a:r>
              <a:rPr lang="ru-RU" u="none" dirty="0" err="1">
                <a:solidFill>
                  <a:srgbClr val="FF0000"/>
                </a:solidFill>
                <a:latin typeface="Times New Roman" pitchFamily="18" charset="0"/>
              </a:rPr>
              <a:t>Касибского</a:t>
            </a:r>
            <a:r>
              <a:rPr lang="ru-RU" u="none" dirty="0">
                <a:solidFill>
                  <a:srgbClr val="FF0000"/>
                </a:solidFill>
                <a:latin typeface="Times New Roman" pitchFamily="18" charset="0"/>
              </a:rPr>
              <a:t> месторождения (модуль 139)»</a:t>
            </a:r>
          </a:p>
          <a:p>
            <a:pPr algn="ctr" eaLnBrk="1" hangingPunct="1">
              <a:defRPr/>
            </a:pPr>
            <a:endParaRPr lang="ru-RU" sz="1400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-1" y="5643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u="none" dirty="0">
                <a:solidFill>
                  <a:srgbClr val="FF0000"/>
                </a:solidFill>
                <a:latin typeface="Times New Roman" pitchFamily="18" charset="0"/>
              </a:rPr>
              <a:t>Исполнитель: НПЦ «Нефтегазовый инжиниринг», ГИП </a:t>
            </a:r>
            <a:r>
              <a:rPr lang="ru-RU" altLang="ru-RU" u="none" dirty="0" smtClean="0">
                <a:solidFill>
                  <a:srgbClr val="FF0000"/>
                </a:solidFill>
                <a:latin typeface="Times New Roman" pitchFamily="18" charset="0"/>
              </a:rPr>
              <a:t>Митюков </a:t>
            </a:r>
            <a:r>
              <a:rPr lang="ru-RU" altLang="ru-RU" u="none" dirty="0">
                <a:solidFill>
                  <a:srgbClr val="FF0000"/>
                </a:solidFill>
                <a:latin typeface="Times New Roman" pitchFamily="18" charset="0"/>
              </a:rPr>
              <a:t>А.И.</a:t>
            </a: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0" y="6000750"/>
            <a:ext cx="914399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u="none" dirty="0">
                <a:solidFill>
                  <a:srgbClr val="FF0000"/>
                </a:solidFill>
                <a:latin typeface="Times New Roman" pitchFamily="18" charset="0"/>
              </a:rPr>
              <a:t>Заказчик: ООО «ЛУКОЙЛ-ПЕРМЬ»</a:t>
            </a:r>
            <a:endParaRPr lang="en-US" altLang="ru-RU" sz="2000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0" y="6357938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500" u="none" dirty="0">
                <a:solidFill>
                  <a:srgbClr val="FF0000"/>
                </a:solidFill>
                <a:latin typeface="Times New Roman" pitchFamily="18" charset="0"/>
              </a:rPr>
              <a:t>Пермь, </a:t>
            </a:r>
            <a:r>
              <a:rPr lang="ru-RU" altLang="ru-RU" sz="1500" u="none" dirty="0" smtClean="0">
                <a:solidFill>
                  <a:srgbClr val="FF0000"/>
                </a:solidFill>
                <a:latin typeface="Times New Roman" pitchFamily="18" charset="0"/>
              </a:rPr>
              <a:t>2023</a:t>
            </a:r>
            <a:endParaRPr lang="en-US" altLang="ru-RU" sz="1500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8918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Выбросы в атмосферный воздух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/>
          <a:lstStyle/>
          <a:p>
            <a:pPr algn="just"/>
            <a:r>
              <a:rPr lang="ru-RU" altLang="ru-RU" sz="1400" b="1" dirty="0" smtClean="0">
                <a:latin typeface="Times New Roman"/>
                <a:ea typeface="Calibri"/>
              </a:rPr>
              <a:t>При строительстве </a:t>
            </a:r>
            <a:r>
              <a:rPr lang="ru-RU" altLang="ru-RU" sz="1400" dirty="0" smtClean="0">
                <a:latin typeface="Times New Roman"/>
                <a:ea typeface="Calibri"/>
              </a:rPr>
              <a:t>выбросы в атмосферу будут поступать в результате работы спецтехники, ДЭС, сварки, пересыпке строительных материалов.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При строительстве отсутствуют высотные источники выбросов обеспечивающие переброс ЗВ на дальние расстояния. В результате чего рассеивание выбросов происходит в пределах строительной площадки является локализованным и ограничен периодом строительства.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Основным </a:t>
            </a:r>
            <a:r>
              <a:rPr lang="ru-RU" altLang="ru-RU" sz="1400" dirty="0">
                <a:latin typeface="Times New Roman"/>
                <a:ea typeface="Calibri"/>
              </a:rPr>
              <a:t>видом воздействия на состояние воздушного бассейна </a:t>
            </a:r>
            <a:r>
              <a:rPr lang="ru-RU" altLang="ru-RU" sz="1400" b="1" dirty="0">
                <a:latin typeface="Times New Roman"/>
                <a:ea typeface="Calibri"/>
              </a:rPr>
              <a:t>при эксплуатации </a:t>
            </a:r>
            <a:r>
              <a:rPr lang="ru-RU" altLang="ru-RU" sz="1400" dirty="0">
                <a:latin typeface="Times New Roman"/>
                <a:ea typeface="Calibri"/>
              </a:rPr>
              <a:t>скважин, являются выбросы загрязняющих веществ через </a:t>
            </a:r>
            <a:r>
              <a:rPr lang="ru-RU" altLang="ru-RU" sz="1400" dirty="0" err="1">
                <a:latin typeface="Times New Roman"/>
                <a:ea typeface="Calibri"/>
              </a:rPr>
              <a:t>неплотности</a:t>
            </a:r>
            <a:r>
              <a:rPr lang="ru-RU" altLang="ru-RU" sz="1400" dirty="0">
                <a:latin typeface="Times New Roman"/>
                <a:ea typeface="Calibri"/>
              </a:rPr>
              <a:t> запорной арматуры</a:t>
            </a:r>
            <a:r>
              <a:rPr lang="ru-RU" altLang="ru-RU" sz="14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На площадке куста отсутствуют </a:t>
            </a:r>
            <a:r>
              <a:rPr lang="ru-RU" altLang="ru-RU" sz="1400" dirty="0">
                <a:latin typeface="Times New Roman"/>
                <a:ea typeface="Calibri"/>
              </a:rPr>
              <a:t>высотные источники выбросов обеспечивающие переброс ЗВ на дальние </a:t>
            </a:r>
            <a:r>
              <a:rPr lang="ru-RU" altLang="ru-RU" sz="1400" dirty="0" smtClean="0">
                <a:latin typeface="Times New Roman"/>
                <a:ea typeface="Calibri"/>
              </a:rPr>
              <a:t>расстояния.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Эксплуатация сооружений имеющих выбросы в атмосферный воздух  </a:t>
            </a:r>
            <a:r>
              <a:rPr lang="ru-RU" altLang="ru-RU" sz="1400" dirty="0">
                <a:latin typeface="Times New Roman"/>
                <a:ea typeface="Calibri"/>
              </a:rPr>
              <a:t>осуществляется </a:t>
            </a:r>
            <a:r>
              <a:rPr lang="ru-RU" altLang="ru-RU" sz="1400" dirty="0" smtClean="0">
                <a:latin typeface="Times New Roman"/>
                <a:ea typeface="Calibri"/>
              </a:rPr>
              <a:t>согласно имеющемуся у заказчика  </a:t>
            </a:r>
            <a:r>
              <a:rPr lang="ru-RU" altLang="ru-RU" sz="1400" dirty="0">
                <a:latin typeface="Times New Roman"/>
                <a:ea typeface="Calibri"/>
              </a:rPr>
              <a:t>разрешению на выбросы № 03-04-1822 от 06.11.2018г., выданным Управлением </a:t>
            </a:r>
            <a:r>
              <a:rPr lang="ru-RU" altLang="ru-RU" sz="1400" dirty="0" err="1">
                <a:latin typeface="Times New Roman"/>
                <a:ea typeface="Calibri"/>
              </a:rPr>
              <a:t>Росприроднадзора</a:t>
            </a:r>
            <a:r>
              <a:rPr lang="ru-RU" altLang="ru-RU" sz="1400" dirty="0">
                <a:latin typeface="Times New Roman"/>
                <a:ea typeface="Calibri"/>
              </a:rPr>
              <a:t> по Пермскому краю. </a:t>
            </a:r>
            <a:endParaRPr lang="ru-RU" altLang="ru-RU" sz="1400" dirty="0" smtClean="0">
              <a:latin typeface="Times New Roman"/>
              <a:ea typeface="Calibri"/>
            </a:endParaRP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Источниками шума на </a:t>
            </a:r>
            <a:r>
              <a:rPr lang="ru-RU" altLang="ru-RU" sz="1400" dirty="0">
                <a:latin typeface="Times New Roman"/>
                <a:ea typeface="Calibri"/>
              </a:rPr>
              <a:t>кусте скважин №500 </a:t>
            </a:r>
            <a:r>
              <a:rPr lang="ru-RU" altLang="ru-RU" sz="1400" dirty="0" smtClean="0">
                <a:latin typeface="Times New Roman"/>
                <a:ea typeface="Calibri"/>
              </a:rPr>
              <a:t>являются двигатели станка качалки.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Нормативные уровни шума  и рассеивание загрязняющих веществ обеспечивает СЗЗ размером 300 м.</a:t>
            </a:r>
            <a:endParaRPr lang="ru-RU" altLang="ru-RU" sz="1400" dirty="0"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370384" cy="4762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9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19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184"/>
            <a:ext cx="8229600" cy="652934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Водопотребление и водоотведение при строительстве и эксплуатации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Times New Roman"/>
                <a:ea typeface="Calibri"/>
              </a:rPr>
              <a:t>В период строительства</a:t>
            </a:r>
            <a:endParaRPr lang="ru-RU" sz="1400" dirty="0">
              <a:latin typeface="Times New Roman"/>
              <a:ea typeface="Calibri"/>
            </a:endParaRPr>
          </a:p>
          <a:p>
            <a:pPr marL="179705" marR="179705" indent="53975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</a:rPr>
              <a:t>В период строительства исключается забор </a:t>
            </a:r>
            <a:r>
              <a:rPr lang="ru-RU" sz="1400" dirty="0" smtClean="0">
                <a:latin typeface="Times New Roman"/>
                <a:ea typeface="Calibri"/>
              </a:rPr>
              <a:t>воды из поверхностных водотоков  </a:t>
            </a:r>
            <a:r>
              <a:rPr lang="ru-RU" sz="1400" dirty="0">
                <a:latin typeface="Times New Roman"/>
                <a:ea typeface="Calibri"/>
              </a:rPr>
              <a:t>и  </a:t>
            </a:r>
            <a:r>
              <a:rPr lang="ru-RU" sz="1400" dirty="0" smtClean="0">
                <a:latin typeface="Times New Roman"/>
                <a:ea typeface="Calibri"/>
              </a:rPr>
              <a:t>не предусмотрен сброс </a:t>
            </a:r>
            <a:r>
              <a:rPr lang="ru-RU" sz="1400" dirty="0">
                <a:latin typeface="Times New Roman"/>
                <a:ea typeface="Calibri"/>
              </a:rPr>
              <a:t>сточных вод в ближайшие поверхностные водные объекты.</a:t>
            </a:r>
          </a:p>
          <a:p>
            <a:pPr marL="179705" marR="179705" indent="53975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</a:rPr>
              <a:t>Временное </a:t>
            </a:r>
            <a:r>
              <a:rPr lang="ru-RU" sz="1400" dirty="0">
                <a:latin typeface="Times New Roman"/>
                <a:ea typeface="Calibri"/>
              </a:rPr>
              <a:t>водоснабжение </a:t>
            </a:r>
            <a:r>
              <a:rPr lang="ru-RU" sz="1400" dirty="0" smtClean="0">
                <a:latin typeface="Times New Roman"/>
                <a:ea typeface="Calibri"/>
              </a:rPr>
              <a:t>для </a:t>
            </a:r>
            <a:r>
              <a:rPr lang="ru-RU" sz="1400" i="1" u="sng" dirty="0" smtClean="0">
                <a:latin typeface="Times New Roman"/>
                <a:ea typeface="Calibri"/>
              </a:rPr>
              <a:t>производственных и  хозяйственно-питьевых </a:t>
            </a:r>
            <a:r>
              <a:rPr lang="ru-RU" sz="1400" i="1" u="sng" dirty="0">
                <a:latin typeface="Times New Roman"/>
                <a:ea typeface="Calibri"/>
              </a:rPr>
              <a:t>нужд</a:t>
            </a:r>
            <a:r>
              <a:rPr lang="ru-RU" sz="1400" dirty="0">
                <a:latin typeface="Times New Roman"/>
                <a:ea typeface="Calibri"/>
              </a:rPr>
              <a:t> предусматривается привозной водой из </a:t>
            </a:r>
            <a:r>
              <a:rPr lang="ru-RU" sz="1400" dirty="0" smtClean="0">
                <a:latin typeface="Times New Roman"/>
                <a:ea typeface="Calibri"/>
              </a:rPr>
              <a:t>существующей </a:t>
            </a:r>
            <a:r>
              <a:rPr lang="ru-RU" sz="1400" dirty="0">
                <a:latin typeface="Times New Roman"/>
                <a:ea typeface="Calibri"/>
              </a:rPr>
              <a:t>водонапорной сети опорного пункта бригады №1203 Гагаринского месторождения ЦДНГ-12 ООО «ЛУКОЙЛ-ПЕРМЬ</a:t>
            </a:r>
            <a:r>
              <a:rPr lang="ru-RU" sz="1400" dirty="0" smtClean="0">
                <a:latin typeface="Times New Roman"/>
                <a:ea typeface="Calibri"/>
              </a:rPr>
              <a:t>».</a:t>
            </a:r>
            <a:endParaRPr lang="ru-RU" sz="1400" dirty="0">
              <a:latin typeface="Times New Roman"/>
              <a:ea typeface="Calibri"/>
            </a:endParaRPr>
          </a:p>
          <a:p>
            <a:pPr marL="179705" marR="179705" indent="539750" algn="just">
              <a:spcAft>
                <a:spcPts val="0"/>
              </a:spcAft>
              <a:defRPr/>
            </a:pPr>
            <a:r>
              <a:rPr lang="ru-RU" altLang="ru-RU" sz="1400" dirty="0" smtClean="0">
                <a:latin typeface="Times New Roman"/>
                <a:ea typeface="Calibri"/>
              </a:rPr>
              <a:t>Образующиеся хозяйственно-бытовые </a:t>
            </a:r>
            <a:r>
              <a:rPr lang="ru-RU" altLang="ru-RU" sz="1400" dirty="0">
                <a:latin typeface="Times New Roman"/>
                <a:ea typeface="Calibri"/>
              </a:rPr>
              <a:t>сточные воды </a:t>
            </a:r>
            <a:r>
              <a:rPr lang="ru-RU" altLang="ru-RU" sz="1400" dirty="0" smtClean="0">
                <a:latin typeface="Times New Roman"/>
                <a:ea typeface="Calibri"/>
              </a:rPr>
              <a:t>передаются на ближайшие очистные сооружения по договору с </a:t>
            </a:r>
            <a:r>
              <a:rPr lang="ru-RU" altLang="ru-RU" sz="1400" dirty="0">
                <a:latin typeface="Times New Roman"/>
                <a:ea typeface="Calibri"/>
              </a:rPr>
              <a:t>ООО «</a:t>
            </a:r>
            <a:r>
              <a:rPr lang="ru-RU" altLang="ru-RU" sz="1400" dirty="0" err="1">
                <a:latin typeface="Times New Roman"/>
                <a:ea typeface="Calibri"/>
              </a:rPr>
              <a:t>Промконтракт</a:t>
            </a:r>
            <a:r>
              <a:rPr lang="ru-RU" altLang="ru-RU" sz="1400" dirty="0" smtClean="0">
                <a:latin typeface="Times New Roman"/>
                <a:ea typeface="Calibri"/>
              </a:rPr>
              <a:t>».</a:t>
            </a:r>
          </a:p>
          <a:p>
            <a:pPr marL="179705" marR="179705" indent="539750" algn="just">
              <a:spcAft>
                <a:spcPts val="0"/>
              </a:spcAft>
              <a:defRPr/>
            </a:pPr>
            <a:r>
              <a:rPr lang="ru-RU" altLang="ru-RU" sz="1400" dirty="0" smtClean="0">
                <a:latin typeface="Times New Roman"/>
                <a:ea typeface="Calibri"/>
              </a:rPr>
              <a:t>Производственные с точные воды в полном </a:t>
            </a:r>
            <a:r>
              <a:rPr lang="ru-RU" altLang="ru-RU" sz="1400" dirty="0">
                <a:latin typeface="Times New Roman"/>
                <a:ea typeface="Calibri"/>
              </a:rPr>
              <a:t>объеме  </a:t>
            </a:r>
            <a:r>
              <a:rPr lang="ru-RU" altLang="ru-RU" sz="1400" dirty="0" smtClean="0">
                <a:latin typeface="Times New Roman"/>
                <a:ea typeface="Calibri"/>
              </a:rPr>
              <a:t>предаются на очистные сооружения на </a:t>
            </a:r>
            <a:r>
              <a:rPr lang="ru-RU" altLang="ru-RU" sz="1400" dirty="0">
                <a:latin typeface="Times New Roman"/>
                <a:ea typeface="Calibri"/>
              </a:rPr>
              <a:t>НГСП-1202 «Озерное» </a:t>
            </a:r>
            <a:r>
              <a:rPr lang="ru-RU" altLang="ru-RU" sz="1400" dirty="0" smtClean="0">
                <a:latin typeface="Times New Roman"/>
                <a:ea typeface="Calibri"/>
              </a:rPr>
              <a:t>ЦДНГ-12 для дальнейшего использования в системе ППД.</a:t>
            </a:r>
          </a:p>
          <a:p>
            <a:pPr marL="179705" marR="179705" indent="539750" algn="just">
              <a:spcAft>
                <a:spcPts val="0"/>
              </a:spcAft>
              <a:defRPr/>
            </a:pPr>
            <a:r>
              <a:rPr lang="ru-RU" altLang="ru-RU" sz="1400" dirty="0" smtClean="0">
                <a:latin typeface="Times New Roman"/>
                <a:ea typeface="Calibri"/>
              </a:rPr>
              <a:t>На строительной площадке предусмотрен сбор дождевых </a:t>
            </a:r>
            <a:r>
              <a:rPr lang="ru-RU" altLang="ru-RU" sz="1400" dirty="0">
                <a:latin typeface="Times New Roman"/>
                <a:ea typeface="Calibri"/>
              </a:rPr>
              <a:t>вод </a:t>
            </a:r>
            <a:r>
              <a:rPr lang="ru-RU" altLang="ru-RU" sz="1400" dirty="0" smtClean="0">
                <a:latin typeface="Times New Roman"/>
                <a:ea typeface="Calibri"/>
              </a:rPr>
              <a:t>в водосборную канаву с последующей откачкой и вывозом на ближайшие очистные сооружения.</a:t>
            </a:r>
            <a:endParaRPr lang="ru-RU" altLang="ru-RU" sz="1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1400" b="1" dirty="0">
                <a:latin typeface="Times New Roman"/>
                <a:ea typeface="Calibri"/>
              </a:rPr>
              <a:t>В период эксплуатации </a:t>
            </a:r>
          </a:p>
          <a:p>
            <a:pPr marL="180340" marR="180340" indent="540385" algn="just">
              <a:spcAft>
                <a:spcPts val="0"/>
              </a:spcAft>
              <a:tabLst>
                <a:tab pos="-180340" algn="l"/>
                <a:tab pos="90170" algn="l"/>
                <a:tab pos="270510" algn="l"/>
                <a:tab pos="6301105" algn="l"/>
              </a:tabLst>
            </a:pPr>
            <a:r>
              <a:rPr lang="ru-RU" sz="1400" dirty="0" smtClean="0">
                <a:latin typeface="Times New Roman"/>
                <a:ea typeface="Calibri"/>
              </a:rPr>
              <a:t>В </a:t>
            </a:r>
            <a:r>
              <a:rPr lang="ru-RU" sz="1400" dirty="0">
                <a:latin typeface="Times New Roman"/>
                <a:ea typeface="Calibri"/>
              </a:rPr>
              <a:t>период эксплуатации проектируемых сооружений образуются производственные стоки</a:t>
            </a:r>
            <a:r>
              <a:rPr lang="ru-RU" sz="1400" dirty="0" smtClean="0">
                <a:latin typeface="Times New Roman"/>
                <a:ea typeface="Calibri"/>
              </a:rPr>
              <a:t>:</a:t>
            </a:r>
          </a:p>
          <a:p>
            <a:pPr marL="180340" marR="180340" indent="540385" algn="just">
              <a:spcAft>
                <a:spcPts val="0"/>
              </a:spcAft>
              <a:tabLst>
                <a:tab pos="-180340" algn="l"/>
                <a:tab pos="90170" algn="l"/>
                <a:tab pos="270510" algn="l"/>
                <a:tab pos="6301105" algn="l"/>
              </a:tabLst>
            </a:pPr>
            <a:r>
              <a:rPr lang="ru-RU" sz="1400" dirty="0" smtClean="0">
                <a:latin typeface="Times New Roman"/>
                <a:ea typeface="Calibri"/>
              </a:rPr>
              <a:t> –</a:t>
            </a:r>
            <a:r>
              <a:rPr lang="ru-RU" sz="1400" dirty="0">
                <a:latin typeface="Times New Roman"/>
                <a:ea typeface="Calibri"/>
              </a:rPr>
              <a:t>от промывки трубопроводов от </a:t>
            </a:r>
            <a:r>
              <a:rPr lang="ru-RU" sz="1400" dirty="0" smtClean="0">
                <a:latin typeface="Times New Roman"/>
                <a:ea typeface="Calibri"/>
              </a:rPr>
              <a:t>АСПО. Горячую </a:t>
            </a:r>
            <a:r>
              <a:rPr lang="ru-RU" sz="1400" dirty="0">
                <a:latin typeface="Times New Roman"/>
                <a:ea typeface="Calibri"/>
              </a:rPr>
              <a:t>воду доставляют в специализированных цистернах с ППСН «</a:t>
            </a:r>
            <a:r>
              <a:rPr lang="ru-RU" sz="1400" dirty="0" err="1">
                <a:latin typeface="Times New Roman"/>
                <a:ea typeface="Calibri"/>
              </a:rPr>
              <a:t>Касибский</a:t>
            </a:r>
            <a:r>
              <a:rPr lang="ru-RU" sz="1400" dirty="0">
                <a:latin typeface="Times New Roman"/>
                <a:ea typeface="Calibri"/>
              </a:rPr>
              <a:t>», ЦДНГ №</a:t>
            </a:r>
            <a:r>
              <a:rPr lang="ru-RU" sz="1400" dirty="0" smtClean="0">
                <a:latin typeface="Times New Roman"/>
                <a:ea typeface="Calibri"/>
              </a:rPr>
              <a:t>12. После </a:t>
            </a:r>
            <a:r>
              <a:rPr lang="ru-RU" sz="1400" dirty="0">
                <a:latin typeface="Times New Roman"/>
                <a:ea typeface="Calibri"/>
              </a:rPr>
              <a:t>промывки трубопроводов от АСПО остается в трубопроводе и вместе с продукцией скважин по системе сбора нефти поступает на ППСН «</a:t>
            </a:r>
            <a:r>
              <a:rPr lang="ru-RU" sz="1400" dirty="0" err="1">
                <a:latin typeface="Times New Roman"/>
                <a:ea typeface="Calibri"/>
              </a:rPr>
              <a:t>Касибский</a:t>
            </a:r>
            <a:r>
              <a:rPr lang="ru-RU" sz="1400" dirty="0" smtClean="0">
                <a:latin typeface="Times New Roman"/>
                <a:ea typeface="Calibri"/>
              </a:rPr>
              <a:t>».</a:t>
            </a:r>
            <a:endParaRPr lang="ru-RU" sz="1400" dirty="0">
              <a:latin typeface="Times New Roman"/>
              <a:ea typeface="Calibri"/>
            </a:endParaRPr>
          </a:p>
          <a:p>
            <a:pPr marL="180340" marR="180340" indent="540385" algn="just">
              <a:spcAft>
                <a:spcPts val="0"/>
              </a:spcAft>
              <a:tabLst>
                <a:tab pos="-180340" algn="l"/>
                <a:tab pos="90170" algn="l"/>
                <a:tab pos="270510" algn="l"/>
                <a:tab pos="6301105" algn="l"/>
              </a:tabLst>
            </a:pPr>
            <a:r>
              <a:rPr lang="ru-RU" sz="1400" dirty="0">
                <a:latin typeface="Times New Roman"/>
                <a:ea typeface="Calibri"/>
              </a:rPr>
              <a:t>–поверхностные сточные воды (дождевые и талые) на </a:t>
            </a:r>
            <a:r>
              <a:rPr lang="ru-RU" sz="1400" dirty="0" smtClean="0">
                <a:latin typeface="Times New Roman"/>
                <a:ea typeface="Calibri"/>
              </a:rPr>
              <a:t>площадке </a:t>
            </a:r>
            <a:r>
              <a:rPr lang="ru-RU" sz="1400" dirty="0">
                <a:latin typeface="Times New Roman"/>
                <a:ea typeface="Calibri"/>
              </a:rPr>
              <a:t>собираются в колодец 4 м3  </a:t>
            </a:r>
            <a:r>
              <a:rPr lang="ru-RU" sz="1400" dirty="0" smtClean="0">
                <a:latin typeface="Times New Roman"/>
                <a:ea typeface="Calibri"/>
              </a:rPr>
              <a:t>при </a:t>
            </a:r>
            <a:r>
              <a:rPr lang="ru-RU" sz="1400" dirty="0">
                <a:latin typeface="Times New Roman"/>
                <a:ea typeface="Calibri"/>
              </a:rPr>
              <a:t>наполнении </a:t>
            </a:r>
            <a:r>
              <a:rPr lang="ru-RU" sz="1400" dirty="0" smtClean="0">
                <a:latin typeface="Times New Roman"/>
                <a:ea typeface="Calibri"/>
              </a:rPr>
              <a:t>колодцев, </a:t>
            </a:r>
            <a:r>
              <a:rPr lang="ru-RU" sz="1400" dirty="0">
                <a:latin typeface="Times New Roman"/>
                <a:ea typeface="Calibri"/>
              </a:rPr>
              <a:t>откачиваются </a:t>
            </a:r>
            <a:r>
              <a:rPr lang="ru-RU" sz="1400" dirty="0" err="1">
                <a:latin typeface="Times New Roman"/>
                <a:ea typeface="Calibri"/>
              </a:rPr>
              <a:t>спецавтотехникой</a:t>
            </a:r>
            <a:r>
              <a:rPr lang="ru-RU" sz="1400" dirty="0">
                <a:latin typeface="Times New Roman"/>
                <a:ea typeface="Calibri"/>
              </a:rPr>
              <a:t> и вывозятся </a:t>
            </a:r>
            <a:r>
              <a:rPr lang="ru-RU" sz="1400" dirty="0" smtClean="0">
                <a:latin typeface="Times New Roman"/>
                <a:ea typeface="Calibri"/>
              </a:rPr>
              <a:t>НГСП-1202.</a:t>
            </a:r>
          </a:p>
          <a:p>
            <a:pPr marL="180340" marR="180340" indent="540385" algn="just">
              <a:spcAft>
                <a:spcPts val="0"/>
              </a:spcAft>
              <a:tabLst>
                <a:tab pos="-180340" algn="l"/>
                <a:tab pos="90170" algn="l"/>
                <a:tab pos="270510" algn="l"/>
                <a:tab pos="6301105" algn="l"/>
              </a:tabLst>
            </a:pPr>
            <a:endParaRPr lang="ru-RU" sz="1400" dirty="0">
              <a:latin typeface="Times New Roman"/>
              <a:ea typeface="Calibri"/>
            </a:endParaRPr>
          </a:p>
          <a:p>
            <a:pPr marL="180340" marR="180340" indent="540385" algn="just">
              <a:spcAft>
                <a:spcPts val="0"/>
              </a:spcAft>
              <a:tabLst>
                <a:tab pos="-180340" algn="l"/>
                <a:tab pos="90170" algn="l"/>
                <a:tab pos="270510" algn="l"/>
                <a:tab pos="6301105" algn="l"/>
              </a:tabLst>
            </a:pPr>
            <a:endParaRPr lang="ru-RU" sz="1400" dirty="0" smtClean="0"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10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87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8918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окружающую среду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на окружающую среду проведена по всем компонентам окружающей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со значительной удаленностью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 -  Ботанический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резерват «Морошковое болото» (5,7 км), водно-болотных угодий и ключевых орнитологических территорий от района работ воздействие объекта на их экосистемы не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прогнозируется.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Проектируемые сооружения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пересекают и не находятся в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водоохранной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зоне ближайших  водотоков: р.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Тазмер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Банный.</a:t>
            </a:r>
          </a:p>
          <a:p>
            <a:pPr algn="just"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предусмотрена рубка леса в границах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Куединского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лесничества Пермского края в количестве 37 деревьев. За вынужденный снос зеленых насаждений на лесных землях предусмотрено 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изъятие сельскохозяйственных земель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3,0562 га для эксплуатации объекта.</a:t>
            </a:r>
          </a:p>
          <a:p>
            <a:pPr algn="just"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животный мир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минимальным. Места обитания видов животных, занесенных в Красную книгу РФ и Пермского края, по результатам инженерно-экологических изысканий, на территории проведения работ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отсутствуют.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потенциального воздействия на окружающую среду проектируемых объектов позволяет сделать вывод, что при соблюдении природоохранных мероприятий, предусмотренных проектом, существенных дополнительных и необратимых изменений окружающей среды в районе размещения проектируемых сооружений не произойдет. Планируемая хозяйственная деятельность допустима по экологическим показателям.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892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12</a:t>
            </a:r>
            <a:endParaRPr lang="ru-RU" alt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806489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7B9BEC89-EFC6-BF29-5435-5E7F67D2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15888"/>
            <a:ext cx="7920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800" i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ru-RU" altLang="ru-RU" sz="1800" i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строительства </a:t>
            </a:r>
            <a:endParaRPr lang="ru-RU" altLang="ru-RU" sz="18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2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19" name="Rectangle 191"/>
          <p:cNvSpPr>
            <a:spLocks noChangeArrowheads="1"/>
          </p:cNvSpPr>
          <p:nvPr/>
        </p:nvSpPr>
        <p:spPr bwMode="auto">
          <a:xfrm>
            <a:off x="914400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i="1" u="none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2700338" y="3043238"/>
            <a:ext cx="405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0" u="none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0113" y="61913"/>
            <a:ext cx="8135937" cy="525462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Проектные решения</a:t>
            </a:r>
            <a:endParaRPr lang="ru-RU" altLang="ru-RU" sz="1800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xmlns="" id="{AF84BFBC-5E15-B70A-BD89-F139B774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6807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13495"/>
              </p:ext>
            </p:extLst>
          </p:nvPr>
        </p:nvGraphicFramePr>
        <p:xfrm>
          <a:off x="1043608" y="891514"/>
          <a:ext cx="7560840" cy="5645069"/>
        </p:xfrm>
        <a:graphic>
          <a:graphicData uri="http://schemas.openxmlformats.org/drawingml/2006/table">
            <a:tbl>
              <a:tblPr firstRow="1" firstCol="1" bandRow="1"/>
              <a:tblGrid>
                <a:gridCol w="326324"/>
                <a:gridCol w="1498672"/>
                <a:gridCol w="500062"/>
                <a:gridCol w="310208"/>
                <a:gridCol w="4925574"/>
              </a:tblGrid>
              <a:tr h="338428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8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8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8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85">
                <a:tc gridSpan="5"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Куст №500 (скважины №№500, 116, 117)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85">
                <a:tc gridSpan="5"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скв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№500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02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Насосные агрегаты добывающих скважин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8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Центробежный насос: ВНН5-44-1680(300 ступеней) с вентильным электроприводом - Двигатель: ВЭДБТ36-117/3М1В5, с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гидроза-щитой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со станцией управления, с частотным регулированием, с трансформатором,  с си-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стемой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погружной телеметрии,  с погружным кабелем. Рекомендуемый завод-изготовитель – ООО «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Новомет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Подача насоса –44 м³/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Напор –1680 м. Мощность двигателя –36 кВт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5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Механизм 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депарафинизации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скважин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компл.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Универсальная установка депарафинизации скважин механическим способом станцией управления СУЛС-16 и лубрикатором Л65-21-01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80">
                <a:tc gridSpan="5"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скв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№№116, 117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41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Насосные агрегаты добывающих скважин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  ШГН: Станок-качалка ПШСН 80-3-40, N=30 кВт в комплекте с рамой, редуктором, телом и головкой балансира, электродвигателем, станцией управления, ограждением и комплектом сменных шкивов.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Штанговращатель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штанги с полиамидными скребками 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компл.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ШЧ-8000М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КУ-65х21-К1 УХЛ1 в комплекте с колонной обвязкой КОС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en-US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kern="1200" spc="-4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Диаметр условного прохода ствола – 65мм;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Диаметр условного прохода боковых струн – 65мм;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Рабочее давление 21,0МПа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6">
                <a:tc gridSpan="5"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скв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№№500, 116, 117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55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Счетчик камерный жидкости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СКЖ с вычислителем БЭСКЖ-2М и обогревателем КТО-2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55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Выкидные трубопроводы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Труба стальная бесшовная горячедеформированная Ø89х5,0мм по ГОСТ 8732-78/ГОСТ 8731-98, материал – сталь 20 группы В с заводским наружным трехслойным полиэтиленовым покрытием усиленного типа и внутренним двухслойным эпоксидным покрытием, зона без покрытия не более 30-50 мм, с втулками для внутренней защиты сварных соединений.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6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Устьевой блок подачи реагента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УБПР05-00-К-0,25/40-0,4-К; мощность 2,5 кВт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Устройство пуска очистных устройств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en-US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-УПП-1-100-4,0-ХЛ-Ф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Устройство приема очистных устройств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" algn="l"/>
                          <a:tab pos="310515" algn="l"/>
                        </a:tabLs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I-УПП-2-100-4,0-ХЛ-Ф</a:t>
                      </a:r>
                    </a:p>
                  </a:txBody>
                  <a:tcPr marL="31885" marR="31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25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Емкость дренажная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kern="1200" spc="-4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ЕП 5-1600-1700; V=5м³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87"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kern="1200" spc="-4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Нефтегазосборный трубопровод 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км.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2,943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705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Труба стальная Ø114х5,0мм, стальная сварная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прямошовная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ГОСТ 20295-85 из стали 20, класс прочности - К42 (труба тип 1-114х5-К42), с термообработкой по всему объему и по сварному соединению, с наружным трехслойным покрытием на основе </a:t>
                      </a:r>
                      <a:r>
                        <a:rPr lang="ru-RU" sz="800" kern="1200" spc="-4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экструдированного</a:t>
                      </a:r>
                      <a:r>
                        <a:rPr lang="ru-RU" sz="800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полиэтилена, с внутренним двухслойным эпоксидным покрытием и с защитой внутренней зоны сварного шва втулками</a:t>
                      </a:r>
                    </a:p>
                  </a:txBody>
                  <a:tcPr marL="31885" marR="31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432048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Ситуационный 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7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2</a:t>
            </a:r>
            <a:endParaRPr lang="ru-RU" altLang="ru-RU" dirty="0" smtClean="0"/>
          </a:p>
          <a:p>
            <a:pPr>
              <a:defRPr/>
            </a:pPr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4172" r="9374" b="16938"/>
          <a:stretch/>
        </p:blipFill>
        <p:spPr bwMode="auto">
          <a:xfrm>
            <a:off x="1043607" y="1124744"/>
            <a:ext cx="80701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46770" y="2704"/>
            <a:ext cx="8229600" cy="765175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генерального плана куста №500. Обустройство скважин</a:t>
            </a:r>
            <a:endParaRPr lang="ru-RU" altLang="ru-RU" sz="1800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9DE961A4-FAF7-3483-1301-965C1888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13579" r="35962" b="18331"/>
          <a:stretch/>
        </p:blipFill>
        <p:spPr bwMode="auto">
          <a:xfrm>
            <a:off x="1043608" y="1052736"/>
            <a:ext cx="7488832" cy="557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об объекте проектирования (начало)</a:t>
            </a:r>
            <a:endParaRPr lang="ru-RU" alt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984141" cy="5688632"/>
          </a:xfrm>
        </p:spPr>
        <p:txBody>
          <a:bodyPr/>
          <a:lstStyle/>
          <a:p>
            <a:pPr marL="0" indent="361950" algn="just" defTabSz="914296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latin typeface="Times New Roman" pitchFamily="18" charset="0"/>
              </a:rPr>
              <a:t>Расположение объекта по административному территориальному признаку</a:t>
            </a:r>
            <a:endParaRPr lang="ru-RU" sz="1400" kern="12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361950" algn="just" defTabSz="914296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административном отношении район изысканий находится в Соликамском   и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Березниковсом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городских округах Пермского края</a:t>
            </a:r>
            <a:r>
              <a:rPr lang="ru-RU" sz="14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Касибское</a:t>
            </a:r>
            <a:r>
              <a:rPr lang="ru-RU" sz="14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нефтяное месторождение, ЦДНГ-12. Ближайшие населенные пункты: </a:t>
            </a:r>
            <a:r>
              <a:rPr lang="ru-RU" sz="14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Лызиб</a:t>
            </a:r>
            <a:r>
              <a:rPr lang="ru-RU" sz="14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indent="361950" algn="just" defTabSz="914296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defTabSz="914296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1" kern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размещения проектируемых объектов</a:t>
            </a:r>
            <a:r>
              <a:rPr lang="en-US" altLang="ru-RU" sz="1400" b="1" kern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1400" b="1" kern="12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участке расположения проектируемых объектов, особо охраняемые природные территории </a:t>
            </a:r>
            <a:r>
              <a:rPr lang="ru-RU" altLang="ru-RU" sz="1400" b="0" u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(ООПТ)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федерального, регионального и местного </a:t>
            </a:r>
            <a:r>
              <a:rPr lang="ru-RU" altLang="ru-RU" sz="1400" b="0" u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 </a:t>
            </a:r>
            <a:r>
              <a:rPr lang="ru-RU" altLang="ru-RU" sz="1400" u="non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en-US" altLang="ru-RU" sz="1400" u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1400" u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полигоны ТБО, свалки, лечебно-оздоровительные местности и курорты. централизованные источники хозяйственно-питьевого водоснабжения, зеленые насаждения, садовые участки, коллективные сады, земельные участки, отведенные под ИЖС, ОЗУ </a:t>
            </a:r>
            <a:r>
              <a:rPr lang="ru-RU" altLang="ru-RU" sz="1400" b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приаэродромные</a:t>
            </a: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территории, зоны ограничения застройки от источников электромагнитного излучения, мелиоративные земли </a:t>
            </a:r>
            <a:r>
              <a:rPr lang="ru-RU" altLang="ru-RU" sz="1400" u="non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природные биологические охотничьи заказники регионального значения </a:t>
            </a:r>
            <a:r>
              <a:rPr lang="ru-RU" altLang="ru-RU" sz="1400" u="non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централизованные (поверхностные и подземные) источники хозяйственно-питьевого водоснабжения и установленные ЗСО </a:t>
            </a:r>
            <a:r>
              <a:rPr lang="ru-RU" altLang="ru-RU" sz="1400" u="non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месторождения ОПИ </a:t>
            </a:r>
            <a:r>
              <a:rPr lang="ru-RU" altLang="ru-RU" sz="1400" u="non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60000" indent="-360000" algn="just">
              <a:buFontTx/>
              <a:buChar char="-"/>
              <a:defRPr/>
            </a:pPr>
            <a:r>
              <a:rPr lang="ru-RU" alt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скотомогильники (в т.ч. сибиреязвенные), биотермические ямы </a:t>
            </a:r>
            <a:r>
              <a:rPr lang="ru-RU" altLang="ru-RU" sz="1400" u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отсутствуют.</a:t>
            </a:r>
          </a:p>
          <a:p>
            <a:pPr marL="360000" indent="-360000" algn="just">
              <a:buFontTx/>
              <a:buChar char="-"/>
              <a:defRPr/>
            </a:pPr>
            <a:endParaRPr lang="ru-RU" altLang="ru-RU" sz="1400" b="0" u="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8775" algn="just">
              <a:buNone/>
              <a:defRPr/>
            </a:pPr>
            <a:r>
              <a:rPr lang="ru-RU" sz="1400" b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предоставленным сведениям Государственной инспекции по охране ОКН Пермского края </a:t>
            </a:r>
            <a:r>
              <a:rPr lang="ru-RU" sz="140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проведение </a:t>
            </a:r>
            <a:r>
              <a:rPr lang="ru-RU" sz="1400" b="1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археологических </a:t>
            </a:r>
            <a:r>
              <a:rPr lang="ru-RU" sz="14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(будут производится в 2023г.).</a:t>
            </a:r>
            <a:endParaRPr lang="ru-RU" altLang="ru-RU" sz="2000" b="1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1CE8F9-3EFC-3DAE-B603-8138FBBE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об объекте проектирования (продолжение)</a:t>
            </a:r>
            <a:endParaRPr lang="ru-RU" sz="18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DA2DBA52-14E6-074A-7E47-190C8EE7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Объект 2"/>
          <p:cNvSpPr>
            <a:spLocks noGrp="1" noChangeArrowheads="1"/>
          </p:cNvSpPr>
          <p:nvPr>
            <p:ph idx="1"/>
          </p:nvPr>
        </p:nvSpPr>
        <p:spPr>
          <a:xfrm>
            <a:off x="899592" y="836712"/>
            <a:ext cx="7993062" cy="5184775"/>
          </a:xfrm>
        </p:spPr>
        <p:txBody>
          <a:bodyPr/>
          <a:lstStyle/>
          <a:p>
            <a:pPr marL="0" indent="358775" algn="just" defTabSz="912813" eaLnBrk="1" hangingPunct="1">
              <a:spcBef>
                <a:spcPct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строительно-монтажных работ потребуется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46,1332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земель, из них на период эксплуатации 6,2627 га.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административном отношении район изысканий находится в Соликамском   и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Березниковсом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городских округах Пермского края на землях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Неразграниченные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земли: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землях, расположенных в кадастровых кварталах 59:34:2330102, 59:34:2330101, находящихся в распоряжении администрации Соликамского городского округа Пермского края.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 сельскохозяйственного назначения: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земельных участках с кадастровыми номерами 59:34:2330102:241; 59:34:2330102:118, 59:34:2330101:41, находящихся в распоряжении физических лиц;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земельных участках с кадастровыми номерами 59:34:2330101:168, 59:34:2330101:164, находящихся в распоряжении ООО «ЛУКОЙЛ-ПЕРМЬ»;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назначения: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земельном участке с кадастровым номером 59:34:2330102:108, находящимся в распоряжении КГБУ "Управление автомобильных дорог и транспорта" Пермского края;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 лесного фонда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землях, находящихся в распоряжении Соликамского лесничества ГКУ «Управление лесничествами Пермского края»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Вильвенское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участковое лесничество (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Урольское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(часть)) кварталы № 119, 121, 124;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землях, находящихся в распоряжении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Березниковского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лесничества ГКУ «Управление лесничествами Пермского края»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Усольское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участковое лесничество кварталы № 33,34;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земельных участках с кадастровым номером 59:37:3080101:31, находящихся в распоряжении ООО «ЛУКОЙЛ-ПЕРМЬ»;</a:t>
            </a:r>
          </a:p>
          <a:p>
            <a:pPr marL="0" indent="358775" algn="just" defTabSz="912813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на земельных участках с кадастровым номером 59:37:3080101:1, находящихся в распоряжении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Березниковского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лесничества ГКУ «Управление лесничествами Пермского края».</a:t>
            </a:r>
          </a:p>
          <a:p>
            <a:pPr marL="0" indent="0" defTabSz="912813" eaLnBrk="1" hangingPunct="1">
              <a:spcBef>
                <a:spcPct val="0"/>
              </a:spcBef>
              <a:buFont typeface="Symbol" pitchFamily="18" charset="2"/>
              <a:buChar char=""/>
            </a:pP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220" y="116632"/>
            <a:ext cx="8229600" cy="436910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Информация</a:t>
            </a:r>
            <a:r>
              <a:rPr lang="en-US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земельным участкам (начало)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361134"/>
            <a:ext cx="226368" cy="47625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6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1"/>
          <a:stretch/>
        </p:blipFill>
        <p:spPr bwMode="auto">
          <a:xfrm>
            <a:off x="1043608" y="1052736"/>
            <a:ext cx="763284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05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4902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земельным участкам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26368" cy="476250"/>
          </a:xfrm>
        </p:spPr>
        <p:txBody>
          <a:bodyPr/>
          <a:lstStyle/>
          <a:p>
            <a:pPr>
              <a:defRPr/>
            </a:pPr>
            <a:r>
              <a:rPr lang="ru-RU" altLang="ru-RU" dirty="0"/>
              <a:t>7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71600" y="980728"/>
            <a:ext cx="777686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66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944"/>
            <a:ext cx="8229600" cy="724942"/>
          </a:xfrm>
        </p:spPr>
        <p:txBody>
          <a:bodyPr/>
          <a:lstStyle/>
          <a:p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Образование  отходов при строительстве и эксплуатации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376758"/>
            <a:ext cx="298376" cy="4762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A1E6869E-75C4-87C7-D706-9FFD3B588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8229600" cy="4968552"/>
          </a:xfrm>
        </p:spPr>
        <p:txBody>
          <a:bodyPr/>
          <a:lstStyle/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При строительстве предусмотрено обустройство </a:t>
            </a:r>
            <a:r>
              <a:rPr lang="ru-RU" altLang="ru-RU" sz="1400" dirty="0">
                <a:latin typeface="Times New Roman"/>
                <a:ea typeface="Calibri"/>
              </a:rPr>
              <a:t>мест временного размещения отходов в соответствии с санитарными правилами СанПиН 2.1.3684-21. </a:t>
            </a:r>
            <a:r>
              <a:rPr lang="ru-RU" altLang="ru-RU" sz="1400" dirty="0" smtClean="0">
                <a:latin typeface="Times New Roman"/>
                <a:ea typeface="Calibri"/>
              </a:rPr>
              <a:t>Площадка обустраивается ровной, </a:t>
            </a:r>
            <a:r>
              <a:rPr lang="ru-RU" altLang="ru-RU" sz="1400" dirty="0">
                <a:latin typeface="Times New Roman"/>
                <a:ea typeface="Calibri"/>
              </a:rPr>
              <a:t>твердой и оборудована гидроизоляционным покрытием, для предотвращения попадания в почву компонентов строительных </a:t>
            </a:r>
            <a:r>
              <a:rPr lang="ru-RU" altLang="ru-RU" sz="1400" dirty="0" smtClean="0">
                <a:latin typeface="Times New Roman"/>
                <a:ea typeface="Calibri"/>
              </a:rPr>
              <a:t>отходов.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По </a:t>
            </a:r>
            <a:r>
              <a:rPr lang="ru-RU" altLang="ru-RU" sz="1400" dirty="0">
                <a:latin typeface="Times New Roman"/>
                <a:ea typeface="Calibri"/>
              </a:rPr>
              <a:t>мере накопления </a:t>
            </a:r>
            <a:r>
              <a:rPr lang="ru-RU" altLang="ru-RU" sz="1400" dirty="0" smtClean="0">
                <a:latin typeface="Times New Roman"/>
                <a:ea typeface="Calibri"/>
              </a:rPr>
              <a:t>отходы вывозятся </a:t>
            </a:r>
            <a:r>
              <a:rPr lang="ru-RU" altLang="ru-RU" sz="1400" dirty="0">
                <a:latin typeface="Times New Roman"/>
                <a:ea typeface="Calibri"/>
              </a:rPr>
              <a:t>по предварительно заключенному Подрядчиком договору на специализированные лицензированные предприятия, осуществляющие прием отходов.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На площадке </a:t>
            </a:r>
            <a:r>
              <a:rPr lang="ru-RU" altLang="ru-RU" sz="1400" b="1" dirty="0" smtClean="0">
                <a:latin typeface="Times New Roman"/>
                <a:ea typeface="Calibri"/>
              </a:rPr>
              <a:t>не образуются </a:t>
            </a:r>
            <a:r>
              <a:rPr lang="ru-RU" altLang="ru-RU" sz="1400" dirty="0" smtClean="0">
                <a:latin typeface="Times New Roman"/>
                <a:ea typeface="Calibri"/>
              </a:rPr>
              <a:t>опасные и чрезвычайно опасные отходы. Отходы образующиеся </a:t>
            </a:r>
            <a:r>
              <a:rPr lang="ru-RU" altLang="ru-RU" sz="1400" dirty="0">
                <a:latin typeface="Times New Roman"/>
                <a:ea typeface="Calibri"/>
              </a:rPr>
              <a:t>в период </a:t>
            </a:r>
            <a:r>
              <a:rPr lang="ru-RU" altLang="ru-RU" sz="1400" dirty="0" smtClean="0">
                <a:latin typeface="Times New Roman"/>
                <a:ea typeface="Calibri"/>
              </a:rPr>
              <a:t>строительства, </a:t>
            </a:r>
            <a:r>
              <a:rPr lang="ru-RU" altLang="ru-RU" sz="1400" dirty="0">
                <a:latin typeface="Times New Roman"/>
                <a:ea typeface="Calibri"/>
              </a:rPr>
              <a:t>относятся к умеренно опасным (3-й класс), малоопасным (4-й класс) и практически неопасным (5-й класс) для окружающей среды</a:t>
            </a:r>
            <a:r>
              <a:rPr lang="ru-RU" altLang="ru-RU" sz="14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Образующиеся отходы предаются на вторичную переработку, утилизацию: Тара</a:t>
            </a:r>
            <a:r>
              <a:rPr lang="ru-RU" altLang="ru-RU" sz="1400" dirty="0">
                <a:latin typeface="Times New Roman"/>
                <a:ea typeface="Calibri"/>
              </a:rPr>
              <a:t>, инструменты лакокрасочные, обтирочный материал</a:t>
            </a:r>
            <a:r>
              <a:rPr lang="ru-RU" altLang="ru-RU" sz="1400" dirty="0" smtClean="0">
                <a:latin typeface="Times New Roman"/>
                <a:ea typeface="Calibri"/>
              </a:rPr>
              <a:t>, шлак и огарки сварочные,  отходы упаковки материалов, отходы СИЗ, буровые шламы.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Отходы</a:t>
            </a:r>
            <a:r>
              <a:rPr lang="ru-RU" altLang="ru-RU" sz="1400" dirty="0">
                <a:latin typeface="Times New Roman"/>
                <a:ea typeface="Calibri"/>
              </a:rPr>
              <a:t>, содержащие металлы</a:t>
            </a:r>
            <a:r>
              <a:rPr lang="ru-RU" altLang="ru-RU" sz="1400" dirty="0" smtClean="0">
                <a:latin typeface="Times New Roman"/>
                <a:ea typeface="Calibri"/>
              </a:rPr>
              <a:t>, </a:t>
            </a:r>
            <a:r>
              <a:rPr lang="ru-RU" altLang="ru-RU" sz="1400" dirty="0">
                <a:latin typeface="Times New Roman"/>
                <a:ea typeface="Calibri"/>
              </a:rPr>
              <a:t>являются собственностью ООО «ЛУКОЙЛ-ПЕРМЬ» и передаются по договору Заказчика ООО «</a:t>
            </a:r>
            <a:r>
              <a:rPr lang="ru-RU" altLang="ru-RU" sz="1400" dirty="0" err="1">
                <a:latin typeface="Times New Roman"/>
                <a:ea typeface="Calibri"/>
              </a:rPr>
              <a:t>МетОптТорг</a:t>
            </a:r>
            <a:r>
              <a:rPr lang="ru-RU" altLang="ru-RU" sz="1400" dirty="0">
                <a:latin typeface="Times New Roman"/>
                <a:ea typeface="Calibri"/>
              </a:rPr>
              <a:t>».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Отходы жизнедеятельности персонала  передается </a:t>
            </a:r>
            <a:r>
              <a:rPr lang="ru-RU" altLang="ru-RU" sz="1400" dirty="0">
                <a:latin typeface="Times New Roman"/>
                <a:ea typeface="Calibri"/>
              </a:rPr>
              <a:t>региональному оператору по обращению с ТКО АО «ПРО ТКО</a:t>
            </a:r>
            <a:r>
              <a:rPr lang="ru-RU" altLang="ru-RU" sz="1400" dirty="0" smtClean="0">
                <a:latin typeface="Times New Roman"/>
                <a:ea typeface="Calibri"/>
              </a:rPr>
              <a:t>» и подлежат захоронению на полигоне ТБО.</a:t>
            </a:r>
            <a:endParaRPr lang="ru-RU" altLang="ru-RU" sz="1400" dirty="0">
              <a:latin typeface="Times New Roman"/>
              <a:ea typeface="Calibri"/>
            </a:endParaRP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В период эксплуатации технологического </a:t>
            </a:r>
            <a:r>
              <a:rPr lang="ru-RU" altLang="ru-RU" sz="1400" dirty="0">
                <a:latin typeface="Times New Roman"/>
                <a:ea typeface="Calibri"/>
              </a:rPr>
              <a:t>оборудования на площадках скважин </a:t>
            </a:r>
            <a:r>
              <a:rPr lang="ru-RU" altLang="ru-RU" sz="1400" dirty="0" smtClean="0">
                <a:latin typeface="Times New Roman"/>
                <a:ea typeface="Calibri"/>
              </a:rPr>
              <a:t>образуются </a:t>
            </a:r>
            <a:r>
              <a:rPr lang="ru-RU" altLang="ru-RU" sz="1400" dirty="0">
                <a:latin typeface="Times New Roman"/>
                <a:ea typeface="Calibri"/>
              </a:rPr>
              <a:t>отходы приводных ремней, </a:t>
            </a:r>
            <a:r>
              <a:rPr lang="ru-RU" altLang="ru-RU" sz="1400" dirty="0" smtClean="0">
                <a:latin typeface="Times New Roman"/>
                <a:ea typeface="Calibri"/>
              </a:rPr>
              <a:t> </a:t>
            </a:r>
            <a:r>
              <a:rPr lang="ru-RU" altLang="ru-RU" sz="1400" dirty="0">
                <a:latin typeface="Times New Roman"/>
                <a:ea typeface="Calibri"/>
              </a:rPr>
              <a:t>АСПО при зачистке нефтепромыслового </a:t>
            </a:r>
            <a:r>
              <a:rPr lang="ru-RU" altLang="ru-RU" sz="1400" dirty="0" smtClean="0">
                <a:latin typeface="Times New Roman"/>
                <a:ea typeface="Calibri"/>
              </a:rPr>
              <a:t>оборудования, масла </a:t>
            </a:r>
            <a:r>
              <a:rPr lang="ru-RU" altLang="ru-RU" sz="1400" dirty="0">
                <a:latin typeface="Times New Roman"/>
                <a:ea typeface="Calibri"/>
              </a:rPr>
              <a:t>индустриальные, лом и отходы, содержащие незагрязненные черные металлы в виде изделий, кусков, несортированные</a:t>
            </a:r>
            <a:r>
              <a:rPr lang="ru-RU" altLang="ru-RU" sz="14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altLang="ru-RU" sz="1400" dirty="0" smtClean="0">
                <a:latin typeface="Times New Roman"/>
                <a:ea typeface="Calibri"/>
              </a:rPr>
              <a:t>Заказчик имеет документ </a:t>
            </a:r>
            <a:r>
              <a:rPr lang="ru-RU" altLang="ru-RU" sz="1400" dirty="0">
                <a:latin typeface="Times New Roman"/>
                <a:ea typeface="Calibri"/>
              </a:rPr>
              <a:t>об утверждении нормативов образования отходов и лимитов на их размещение </a:t>
            </a:r>
            <a:r>
              <a:rPr lang="ru-RU" altLang="ru-RU" sz="1400" dirty="0" smtClean="0">
                <a:latin typeface="Times New Roman"/>
                <a:ea typeface="Calibri"/>
              </a:rPr>
              <a:t>выданный службой </a:t>
            </a:r>
            <a:r>
              <a:rPr lang="ru-RU" altLang="ru-RU" sz="1400" dirty="0" err="1" smtClean="0">
                <a:latin typeface="Times New Roman"/>
                <a:ea typeface="Calibri"/>
              </a:rPr>
              <a:t>Росприроднадзора</a:t>
            </a:r>
            <a:r>
              <a:rPr lang="ru-RU" altLang="ru-RU" sz="1400" dirty="0" smtClean="0">
                <a:latin typeface="Times New Roman"/>
                <a:ea typeface="Calibri"/>
              </a:rPr>
              <a:t>, согласно которому все образующиеся отходы передает на утилизацию.</a:t>
            </a:r>
            <a:endParaRPr lang="ru-RU" altLang="ru-RU" sz="14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351815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74008</TotalTime>
  <Words>1495</Words>
  <Application>Microsoft Office PowerPoint</Application>
  <PresentationFormat>Экран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1_Оформление по умолчанию</vt:lpstr>
      <vt:lpstr>Презентация PowerPoint</vt:lpstr>
      <vt:lpstr>Слайд 1: Проектные решения</vt:lpstr>
      <vt:lpstr>Слайд 2: Ситуационный план</vt:lpstr>
      <vt:lpstr>Слайд 3: Схема генерального плана куста №500. Обустройство скважин</vt:lpstr>
      <vt:lpstr>Слайд 4: Информация об объекте проектирования (начало)</vt:lpstr>
      <vt:lpstr>Слайд 5: Информация об объекте проектирования (продолжение)</vt:lpstr>
      <vt:lpstr>Слайд 6: Информация по земельным участкам (начало)</vt:lpstr>
      <vt:lpstr>Слайд 7: Информация по земельным участкам (продолжение)</vt:lpstr>
      <vt:lpstr>Слайд 8: Образование  отходов при строительстве и эксплуатации</vt:lpstr>
      <vt:lpstr>Слайд 9: Выбросы в атмосферный воздух</vt:lpstr>
      <vt:lpstr>Слайд 10: Водопотребление и водоотведение при строительстве и эксплуатации</vt:lpstr>
      <vt:lpstr>Слайд 11: Воздействие на окружающую среду</vt:lpstr>
      <vt:lpstr>Презентация PowerPoint</vt:lpstr>
      <vt:lpstr>Презентация PowerPoint</vt:lpstr>
    </vt:vector>
  </TitlesOfParts>
  <Company>ЛУКОЙЛ-Пермь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Крон Александр Иванович</dc:creator>
  <cp:lastModifiedBy>Митюков Алексей Иванович</cp:lastModifiedBy>
  <cp:revision>2137</cp:revision>
  <cp:lastPrinted>2022-01-24T12:58:18Z</cp:lastPrinted>
  <dcterms:created xsi:type="dcterms:W3CDTF">2002-03-06T06:09:03Z</dcterms:created>
  <dcterms:modified xsi:type="dcterms:W3CDTF">2023-05-04T05:54:10Z</dcterms:modified>
</cp:coreProperties>
</file>