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3" r:id="rId4"/>
    <p:sldId id="308" r:id="rId5"/>
    <p:sldId id="299" r:id="rId6"/>
    <p:sldId id="306" r:id="rId7"/>
    <p:sldId id="329" r:id="rId8"/>
    <p:sldId id="313" r:id="rId9"/>
    <p:sldId id="322" r:id="rId10"/>
    <p:sldId id="316" r:id="rId11"/>
    <p:sldId id="326" r:id="rId12"/>
    <p:sldId id="317" r:id="rId13"/>
    <p:sldId id="314" r:id="rId14"/>
    <p:sldId id="320" r:id="rId15"/>
    <p:sldId id="318" r:id="rId16"/>
    <p:sldId id="328" r:id="rId17"/>
    <p:sldId id="321" r:id="rId18"/>
    <p:sldId id="310" r:id="rId19"/>
    <p:sldId id="324" r:id="rId20"/>
    <p:sldId id="307" r:id="rId21"/>
    <p:sldId id="331" r:id="rId22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685FD7-2AA7-4A1B-81D9-E5D65B98DD86}">
          <p14:sldIdLst>
            <p14:sldId id="256"/>
            <p14:sldId id="303"/>
            <p14:sldId id="308"/>
            <p14:sldId id="299"/>
            <p14:sldId id="306"/>
            <p14:sldId id="329"/>
            <p14:sldId id="313"/>
            <p14:sldId id="322"/>
            <p14:sldId id="316"/>
            <p14:sldId id="326"/>
            <p14:sldId id="317"/>
            <p14:sldId id="314"/>
            <p14:sldId id="320"/>
            <p14:sldId id="318"/>
            <p14:sldId id="328"/>
            <p14:sldId id="321"/>
            <p14:sldId id="310"/>
            <p14:sldId id="324"/>
            <p14:sldId id="307"/>
            <p14:sldId id="33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A9E"/>
    <a:srgbClr val="EAEAEA"/>
    <a:srgbClr val="FF99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276" y="7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16642595267533E-2"/>
          <c:y val="0.12241193186515704"/>
          <c:w val="0.71645284362343575"/>
          <c:h val="0.75215332780582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4280914356344569E-3"/>
                  <c:y val="1.755693454623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565202157025487E-3"/>
                  <c:y val="2.999895276497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84274306903397E-3"/>
                  <c:y val="0.16841980108833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5578.3</c:v>
                </c:pt>
                <c:pt idx="1">
                  <c:v>6050.9</c:v>
                </c:pt>
                <c:pt idx="2">
                  <c:v>-472.6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9870079865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84161858758833E-3"/>
                  <c:y val="2.948675247694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84161858758833E-3"/>
                  <c:y val="0.15148884537220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6399.7</c:v>
                </c:pt>
                <c:pt idx="1">
                  <c:v>6622.5</c:v>
                </c:pt>
                <c:pt idx="2">
                  <c:v>-222.8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24555264"/>
        <c:axId val="124556800"/>
      </c:barChart>
      <c:catAx>
        <c:axId val="1245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24556800"/>
        <c:crosses val="autoZero"/>
        <c:auto val="1"/>
        <c:lblAlgn val="ctr"/>
        <c:lblOffset val="100"/>
        <c:noMultiLvlLbl val="0"/>
      </c:catAx>
      <c:valAx>
        <c:axId val="124556800"/>
        <c:scaling>
          <c:orientation val="minMax"/>
          <c:min val="-500"/>
        </c:scaling>
        <c:delete val="0"/>
        <c:axPos val="l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455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18793548355465"/>
          <c:y val="6.2713517942451738E-2"/>
          <c:w val="0.10939405293249074"/>
          <c:h val="0.33995354682813028"/>
        </c:manualLayout>
      </c:layout>
      <c:overlay val="0"/>
      <c:txPr>
        <a:bodyPr/>
        <a:lstStyle/>
        <a:p>
          <a:pPr>
            <a:defRPr sz="1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5.7524357526122553E-2"/>
          <c:y val="4.47374886945375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63629232169194E-2"/>
          <c:y val="0.26830615154897458"/>
          <c:w val="0.73514431668127289"/>
          <c:h val="0.502659426730363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1793024"/>
        <c:axId val="171794816"/>
      </c:barChart>
      <c:catAx>
        <c:axId val="17179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1794816"/>
        <c:crosses val="autoZero"/>
        <c:auto val="1"/>
        <c:lblAlgn val="ctr"/>
        <c:lblOffset val="100"/>
        <c:noMultiLvlLbl val="0"/>
      </c:catAx>
      <c:valAx>
        <c:axId val="171794816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7179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72850336843212"/>
          <c:w val="0.52105385726372622"/>
          <c:h val="0.16645499807140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 – </a:t>
            </a:r>
            <a:r>
              <a:rPr lang="ru-RU" sz="1600" b="1" i="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376,6</a:t>
            </a:r>
            <a:endParaRPr lang="ru-RU" sz="1600" b="1" i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4.37825405762996E-2"/>
          <c:y val="7.26482769475355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292527366477794E-2"/>
          <c:y val="0.24945374590910291"/>
          <c:w val="0.8123119793918272"/>
          <c:h val="0.356671904755563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527543591928616E-3"/>
                  <c:y val="1.29908252483893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dirty="0" smtClean="0"/>
                      <a:t>74,0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38.200000000000003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302,6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1886464"/>
        <c:axId val="171888000"/>
      </c:barChart>
      <c:catAx>
        <c:axId val="1718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1888000"/>
        <c:crosses val="autoZero"/>
        <c:auto val="1"/>
        <c:lblAlgn val="ctr"/>
        <c:lblOffset val="100"/>
        <c:noMultiLvlLbl val="0"/>
      </c:catAx>
      <c:valAx>
        <c:axId val="171888000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7188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841213463937754E-2"/>
          <c:y val="0.66316069835266545"/>
          <c:w val="0.54491076234163316"/>
          <c:h val="0.25246277850031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5.7524357526122553E-2"/>
          <c:y val="4.47374886945375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63629232169194E-2"/>
          <c:y val="0.26830615154897458"/>
          <c:w val="0.66225603250808907"/>
          <c:h val="0.522256121834531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1551360"/>
        <c:axId val="171553152"/>
      </c:barChart>
      <c:catAx>
        <c:axId val="17155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1553152"/>
        <c:crosses val="autoZero"/>
        <c:auto val="1"/>
        <c:lblAlgn val="ctr"/>
        <c:lblOffset val="100"/>
        <c:noMultiLvlLbl val="0"/>
      </c:catAx>
      <c:valAx>
        <c:axId val="17155315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7155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72850336843212"/>
          <c:w val="0.45433982143245188"/>
          <c:h val="0.16645499807140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5.7524357526122553E-2"/>
          <c:y val="4.47374886945375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63629232169194E-2"/>
          <c:y val="0.26830615154897458"/>
          <c:w val="0.73514431668127289"/>
          <c:h val="0.502659426730363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71643648"/>
        <c:axId val="171645184"/>
      </c:barChart>
      <c:catAx>
        <c:axId val="17164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1645184"/>
        <c:crosses val="autoZero"/>
        <c:auto val="1"/>
        <c:lblAlgn val="ctr"/>
        <c:lblOffset val="100"/>
        <c:noMultiLvlLbl val="0"/>
      </c:catAx>
      <c:valAx>
        <c:axId val="171645184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7164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572850336843212"/>
          <c:w val="0.52105385726372622"/>
          <c:h val="0.16645499807140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8.8153448351529051E-2"/>
          <c:y val="2.99989606659298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409551639368839E-2"/>
          <c:y val="0.19712860341846425"/>
          <c:w val="0.73448539094650211"/>
          <c:h val="0.462258000510218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321241702201E-2"/>
                  <c:y val="-1.744167681808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1745280"/>
        <c:axId val="171746816"/>
      </c:barChart>
      <c:catAx>
        <c:axId val="17174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1746816"/>
        <c:crosses val="autoZero"/>
        <c:auto val="1"/>
        <c:lblAlgn val="ctr"/>
        <c:lblOffset val="100"/>
        <c:noMultiLvlLbl val="0"/>
      </c:catAx>
      <c:valAx>
        <c:axId val="17174681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one"/>
        <c:crossAx val="17174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928187714774049E-2"/>
          <c:y val="0.66016846660431172"/>
          <c:w val="0.39273037063431232"/>
          <c:h val="0.24282857460282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3.1804033728136082E-2"/>
          <c:y val="1.6738971554951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320790752886407E-2"/>
          <c:y val="0.19712871545483635"/>
          <c:w val="0.86965250336770084"/>
          <c:h val="0.4383239046914128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9.7000000000000011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4782336"/>
        <c:axId val="174783872"/>
      </c:barChart>
      <c:catAx>
        <c:axId val="17478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4783872"/>
        <c:crosses val="autoZero"/>
        <c:auto val="1"/>
        <c:lblAlgn val="ctr"/>
        <c:lblOffset val="100"/>
        <c:noMultiLvlLbl val="0"/>
      </c:catAx>
      <c:valAx>
        <c:axId val="17478387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7478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510084320340221E-3"/>
          <c:y val="0.62066854397967075"/>
          <c:w val="0.68215937702492468"/>
          <c:h val="0.26120242491022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5.9388553692876163E-2"/>
          <c:y val="1.6188304396208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0856814964213096E-2"/>
          <c:y val="0.19712871545483635"/>
          <c:w val="0.91500198977263802"/>
          <c:h val="0.438141557161922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321241702201E-2"/>
                  <c:y val="-1.74416768180889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029,9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1029.9000000000001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472,3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472.3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4526464"/>
        <c:axId val="174528000"/>
      </c:barChart>
      <c:catAx>
        <c:axId val="17452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4528000"/>
        <c:crosses val="autoZero"/>
        <c:auto val="1"/>
        <c:lblAlgn val="ctr"/>
        <c:lblOffset val="100"/>
        <c:noMultiLvlLbl val="0"/>
      </c:catAx>
      <c:valAx>
        <c:axId val="174528000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7452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3144010900974734"/>
          <c:w val="0.48588441100863505"/>
          <c:h val="0.23131366178170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3.3399619556740486E-4"/>
          <c:y val="4.68349171699073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1192851067182179E-2"/>
          <c:y val="0.29918468988371838"/>
          <c:w val="0.9048755928619"/>
          <c:h val="0.433954211276782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321241702201E-2"/>
                  <c:y val="-1.74416768180889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dirty="0" smtClean="0"/>
                      <a:t>280,4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232.8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6568917815931E-2"/>
                  <c:y val="-1.50100549639847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74660224"/>
        <c:axId val="174674304"/>
      </c:barChart>
      <c:catAx>
        <c:axId val="17466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4674304"/>
        <c:crosses val="autoZero"/>
        <c:auto val="1"/>
        <c:lblAlgn val="ctr"/>
        <c:lblOffset val="100"/>
        <c:noMultiLvlLbl val="0"/>
      </c:catAx>
      <c:valAx>
        <c:axId val="174674304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7466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44763434913716"/>
          <c:w val="0.79889225360832405"/>
          <c:h val="0.21835493343277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2.052034908782240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580119977359147E-2"/>
          <c:y val="0.21930094860162674"/>
          <c:w val="0.83794875885637365"/>
          <c:h val="0.444653848134701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321241702201E-2"/>
                  <c:y val="-1.744167681808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171.5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4502595686118909E-3"/>
                  <c:y val="-3.32582331585457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76.400000000000006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44168064"/>
        <c:axId val="144438016"/>
      </c:barChart>
      <c:catAx>
        <c:axId val="14416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4438016"/>
        <c:crosses val="autoZero"/>
        <c:auto val="1"/>
        <c:lblAlgn val="ctr"/>
        <c:lblOffset val="100"/>
        <c:noMultiLvlLbl val="0"/>
      </c:catAx>
      <c:valAx>
        <c:axId val="144438016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4416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6293522675393624"/>
          <c:w val="0.62922645903609575"/>
          <c:h val="0.15653355600082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2.052034908782240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580119977359147E-2"/>
          <c:y val="0.21930094860162674"/>
          <c:w val="0.83794875885637365"/>
          <c:h val="0.522256121834531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321241702201E-2"/>
                  <c:y val="-1.74416768180889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193,6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45838464"/>
        <c:axId val="146895232"/>
      </c:barChart>
      <c:catAx>
        <c:axId val="1458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6895232"/>
        <c:crosses val="autoZero"/>
        <c:auto val="1"/>
        <c:lblAlgn val="ctr"/>
        <c:lblOffset val="100"/>
        <c:noMultiLvlLbl val="0"/>
      </c:catAx>
      <c:valAx>
        <c:axId val="14689523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4583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945169307102764"/>
          <c:w val="0.93879881770790474"/>
          <c:h val="0.15653355600082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3418936357498749E-2"/>
          <c:w val="0.78986622250279015"/>
          <c:h val="0.73359749399699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5.5406891997527487E-3"/>
                  <c:y val="-1.6943630194935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23915044843604E-3"/>
                  <c:y val="-2.224325502294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(факт)</c:v>
                </c:pt>
                <c:pt idx="1">
                  <c:v>2021 (факт)</c:v>
                </c:pt>
                <c:pt idx="2">
                  <c:v>2022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2508.6999999999998</c:v>
                </c:pt>
                <c:pt idx="1">
                  <c:v>2694.5</c:v>
                </c:pt>
                <c:pt idx="2">
                  <c:v>2812.7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1689874583073495E-3"/>
                  <c:y val="-1.5597198601864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685486138067733E-3"/>
                  <c:y val="5.5109208111866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828806819283643E-5"/>
                  <c:y val="-1.360425764658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(факт)</c:v>
                </c:pt>
                <c:pt idx="1">
                  <c:v>2021 (факт)</c:v>
                </c:pt>
                <c:pt idx="2">
                  <c:v>2022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4281</c:v>
                </c:pt>
                <c:pt idx="1">
                  <c:v>2883.8</c:v>
                </c:pt>
                <c:pt idx="2">
                  <c:v>3587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76208384"/>
        <c:axId val="13205504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1030001214624072E-2"/>
                  <c:y val="-3.6060405526600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34458013495944E-2"/>
                  <c:y val="-5.89077059070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202378157682182E-2"/>
                  <c:y val="-2.917852122711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(факт)</c:v>
                </c:pt>
                <c:pt idx="1">
                  <c:v>2021 (факт)</c:v>
                </c:pt>
                <c:pt idx="2">
                  <c:v>2022 (факт)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6789.7</c:v>
                </c:pt>
                <c:pt idx="1">
                  <c:v>5578.3</c:v>
                </c:pt>
                <c:pt idx="2">
                  <c:v>6399.7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208384"/>
        <c:axId val="132055040"/>
      </c:lineChart>
      <c:catAx>
        <c:axId val="7620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2055040"/>
        <c:crosses val="autoZero"/>
        <c:auto val="1"/>
        <c:lblAlgn val="ctr"/>
        <c:lblOffset val="100"/>
        <c:noMultiLvlLbl val="0"/>
      </c:catAx>
      <c:valAx>
        <c:axId val="132055040"/>
        <c:scaling>
          <c:orientation val="minMax"/>
          <c:min val="0"/>
        </c:scaling>
        <c:delete val="1"/>
        <c:axPos val="l"/>
        <c:majorGridlines>
          <c:spPr>
            <a:ln w="6350"/>
          </c:spPr>
        </c:majorGridlines>
        <c:numFmt formatCode="#,##0.0" sourceLinked="1"/>
        <c:majorTickMark val="out"/>
        <c:minorTickMark val="none"/>
        <c:tickLblPos val="none"/>
        <c:crossAx val="7620838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0307977359006755"/>
          <c:y val="0.26242319229487615"/>
          <c:w val="0.18835170618984889"/>
          <c:h val="0.33405796791809789"/>
        </c:manualLayout>
      </c:layout>
      <c:overlay val="0"/>
      <c:txPr>
        <a:bodyPr/>
        <a:lstStyle/>
        <a:p>
          <a:pPr>
            <a:defRPr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06381516302743"/>
          <c:y val="0.25080606985697296"/>
          <c:w val="0.73448539094650211"/>
          <c:h val="0.399564299618883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321241702201E-2"/>
                  <c:y val="-1.74416768180889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dirty="0" smtClean="0"/>
                      <a:t>17,8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16.600000000000001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346,7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31874816"/>
        <c:axId val="131876352"/>
      </c:barChart>
      <c:catAx>
        <c:axId val="13187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1876352"/>
        <c:crosses val="autoZero"/>
        <c:auto val="1"/>
        <c:lblAlgn val="ctr"/>
        <c:lblOffset val="100"/>
        <c:noMultiLvlLbl val="0"/>
      </c:catAx>
      <c:valAx>
        <c:axId val="13187635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318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590951190897891E-3"/>
          <c:y val="0.69619325777784924"/>
          <c:w val="0.9"/>
          <c:h val="0.25843580149835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2.0520349087822402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631099925118985E-2"/>
          <c:y val="0.23144296555574972"/>
          <c:w val="0.86664821039174156"/>
          <c:h val="0.522256121834534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3321241702201E-2"/>
                  <c:y val="-1.74416768180889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dirty="0" smtClean="0"/>
                      <a:t>53,8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68.599999999999994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52914944"/>
        <c:axId val="152920832"/>
      </c:barChart>
      <c:catAx>
        <c:axId val="1529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52920832"/>
        <c:crosses val="autoZero"/>
        <c:auto val="1"/>
        <c:lblAlgn val="ctr"/>
        <c:lblOffset val="100"/>
        <c:noMultiLvlLbl val="0"/>
      </c:catAx>
      <c:valAx>
        <c:axId val="15292083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529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871424804529596E-3"/>
          <c:y val="0.7516238485100587"/>
          <c:w val="0.87862076226864161"/>
          <c:h val="0.15653355600082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669515669515671E-2"/>
          <c:y val="8.52233378389331E-2"/>
          <c:w val="0.984330374900387"/>
          <c:h val="0.710212155589641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2021 (факт)</c:v>
                </c:pt>
                <c:pt idx="1">
                  <c:v>2022 (факт)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112.9</c:v>
                </c:pt>
                <c:pt idx="1">
                  <c:v>128.80000000000001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2021 (факт)</c:v>
                </c:pt>
                <c:pt idx="1">
                  <c:v>2022 (факт)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460.4</c:v>
                </c:pt>
                <c:pt idx="1">
                  <c:v>109.6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2021 (факт)</c:v>
                </c:pt>
                <c:pt idx="1">
                  <c:v>2022 (факт)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340160"/>
        <c:axId val="175341952"/>
      </c:barChart>
      <c:catAx>
        <c:axId val="17534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75341952"/>
        <c:crosses val="autoZero"/>
        <c:auto val="1"/>
        <c:lblAlgn val="ctr"/>
        <c:lblOffset val="100"/>
        <c:noMultiLvlLbl val="0"/>
      </c:catAx>
      <c:valAx>
        <c:axId val="1753419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534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825971423533415E-2"/>
          <c:y val="0.92026333991563658"/>
          <c:w val="0.93527579311108422"/>
          <c:h val="7.6770143819145542E-2"/>
        </c:manualLayout>
      </c:layout>
      <c:overlay val="0"/>
      <c:txPr>
        <a:bodyPr/>
        <a:lstStyle/>
        <a:p>
          <a:pPr>
            <a:defRPr sz="11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ru-RU" sz="14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</a:t>
            </a:r>
            <a:endParaRPr lang="en-US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0.20856165573988253"/>
          <c:y val="0.186510339174294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081681673966926E-2"/>
          <c:y val="0.20589088386653026"/>
          <c:w val="0.47053058113277091"/>
          <c:h val="0.690303081078422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554,2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8833302504118501E-3"/>
                  <c:y val="4.626079798055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649680390012331E-2"/>
                  <c:y val="2.602169886406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824762604700377E-2"/>
                  <c:y val="8.6738996213535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49680390012331E-2"/>
                  <c:y val="-5.7825997475690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707937674500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707937674500603E-2"/>
                  <c:y val="-2.89175519659928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678886622562291E-2"/>
                  <c:y val="5.782144424754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9.8539688372503223E-3"/>
                  <c:y val="-2.023909911649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6097468321430035E-3"/>
                  <c:y val="-2.3076898559540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707937674500629E-3"/>
                  <c:y val="-4.3255895064482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Патент</c:v>
                </c:pt>
                <c:pt idx="2">
                  <c:v>Налог на имущество физических лиц</c:v>
                </c:pt>
                <c:pt idx="3">
                  <c:v>Транспортный налог</c:v>
                </c:pt>
                <c:pt idx="4">
                  <c:v>Земельный налог</c:v>
                </c:pt>
                <c:pt idx="5">
                  <c:v>Прочие налоговые поступления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реализации имущества, ООО "БХК"</c:v>
                </c:pt>
                <c:pt idx="8">
                  <c:v>Прибыль МУП, ООО</c:v>
                </c:pt>
                <c:pt idx="9">
                  <c:v>Аренда</c:v>
                </c:pt>
                <c:pt idx="10">
                  <c:v>Расторжение договоров ДУ
(федеральные и краевые средства)</c:v>
                </c:pt>
                <c:pt idx="11">
                  <c:v>Прочие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1554.2</c:v>
                </c:pt>
                <c:pt idx="1">
                  <c:v>17.2</c:v>
                </c:pt>
                <c:pt idx="2">
                  <c:v>63.5</c:v>
                </c:pt>
                <c:pt idx="3">
                  <c:v>181.4</c:v>
                </c:pt>
                <c:pt idx="4">
                  <c:v>150.69999999999999</c:v>
                </c:pt>
                <c:pt idx="5">
                  <c:v>48</c:v>
                </c:pt>
                <c:pt idx="6">
                  <c:v>91.8</c:v>
                </c:pt>
                <c:pt idx="7">
                  <c:v>106</c:v>
                </c:pt>
                <c:pt idx="8">
                  <c:v>18.2</c:v>
                </c:pt>
                <c:pt idx="9">
                  <c:v>168.4</c:v>
                </c:pt>
                <c:pt idx="10">
                  <c:v>163.80000000000001</c:v>
                </c:pt>
                <c:pt idx="11">
                  <c:v>131.30000000000001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963137156073211"/>
          <c:y val="8.5313921434843537E-2"/>
          <c:w val="0.36854386583456755"/>
          <c:h val="0.89758555251130989"/>
        </c:manualLayout>
      </c:layout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b="0" dirty="0" smtClean="0"/>
              <a:t>2022 год</a:t>
            </a:r>
            <a:endParaRPr lang="en-US" b="0" dirty="0"/>
          </a:p>
        </c:rich>
      </c:tx>
      <c:layout>
        <c:manualLayout>
          <c:xMode val="edge"/>
          <c:yMode val="edge"/>
          <c:x val="0.26451365078366568"/>
          <c:y val="0.1384615279783821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879716909317881E-2"/>
          <c:y val="0.22896780519626087"/>
          <c:w val="0.50630984650585265"/>
          <c:h val="0.6873783549834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1"/>
              <c:layout>
                <c:manualLayout>
                  <c:x val="-1.4873269372140558E-2"/>
                  <c:y val="2.884615166216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495055348973094E-3"/>
                  <c:y val="5.769230332432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998022139589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990110697946205E-3"/>
                  <c:y val="-1.442307583108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6998022139589241E-2"/>
                  <c:y val="-8.6538454986489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748516604691919E-2"/>
                  <c:y val="-1.730791813235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4990110697946205E-3"/>
                  <c:y val="-1.442307583108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746538744281133E-2"/>
                  <c:y val="-4.9038457825677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4990110697946205E-3"/>
                  <c:y val="-4.615384265946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495055348973094E-3"/>
                  <c:y val="-4.6153842659460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4990110697946205E-3"/>
                  <c:y val="-5.769230332432593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117,4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Патент</c:v>
                </c:pt>
                <c:pt idx="2">
                  <c:v>Налог на имущество физических лиц</c:v>
                </c:pt>
                <c:pt idx="3">
                  <c:v>Транспортный налог</c:v>
                </c:pt>
                <c:pt idx="4">
                  <c:v>Земельный налог</c:v>
                </c:pt>
                <c:pt idx="5">
                  <c:v>Прочие налоговые поступления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реализации имущества, ООО "БХК"</c:v>
                </c:pt>
                <c:pt idx="8">
                  <c:v>Прибыль МУП, ООО</c:v>
                </c:pt>
                <c:pt idx="9">
                  <c:v>Аренда</c:v>
                </c:pt>
                <c:pt idx="10">
                  <c:v>Расторжение договоров ДУ</c:v>
                </c:pt>
                <c:pt idx="11">
                  <c:v>Прочие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1756.1</c:v>
                </c:pt>
                <c:pt idx="1">
                  <c:v>18.8</c:v>
                </c:pt>
                <c:pt idx="2">
                  <c:v>73</c:v>
                </c:pt>
                <c:pt idx="3">
                  <c:v>189.6</c:v>
                </c:pt>
                <c:pt idx="4">
                  <c:v>236</c:v>
                </c:pt>
                <c:pt idx="5">
                  <c:v>60.5</c:v>
                </c:pt>
                <c:pt idx="6">
                  <c:v>119.2</c:v>
                </c:pt>
                <c:pt idx="7">
                  <c:v>43.2</c:v>
                </c:pt>
                <c:pt idx="8">
                  <c:v>11.8</c:v>
                </c:pt>
                <c:pt idx="9">
                  <c:v>169.1</c:v>
                </c:pt>
                <c:pt idx="10">
                  <c:v>19.5</c:v>
                </c:pt>
                <c:pt idx="11">
                  <c:v>115.9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755776924711519E-2"/>
          <c:y val="0.19282165529365972"/>
          <c:w val="0.54691131922289971"/>
          <c:h val="0.73840455349015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2021 г.</c:v>
                </c:pt>
              </c:strCache>
            </c:strRef>
          </c:tx>
          <c:dPt>
            <c:idx val="1"/>
            <c:bubble3D val="0"/>
            <c:spPr>
              <a:solidFill>
                <a:srgbClr val="FA9106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5909494848810896"/>
                  <c:y val="-5.64713082561976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2404362478243163E-2"/>
                  <c:y val="-8.03133993833715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5944380249030228E-2"/>
                  <c:y val="-0.100548525797327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8260748805688261E-2"/>
                  <c:y val="-8.539458635499701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9584860941376904E-3"/>
                  <c:y val="0.167734111714078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112880080208342E-3"/>
                  <c:y val="7.71865991498021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Текущие расходы</c:v>
                </c:pt>
                <c:pt idx="1">
                  <c:v>Меры социальной поддержки</c:v>
                </c:pt>
                <c:pt idx="2">
                  <c:v>Прочие расходы</c:v>
                </c:pt>
                <c:pt idx="3">
                  <c:v>Мероприятия развития</c:v>
                </c:pt>
                <c:pt idx="4">
                  <c:v>Инвестиционные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3485.5</c:v>
                </c:pt>
                <c:pt idx="1">
                  <c:v>146.80000000000001</c:v>
                </c:pt>
                <c:pt idx="2">
                  <c:v>680.7</c:v>
                </c:pt>
                <c:pt idx="3">
                  <c:v>587</c:v>
                </c:pt>
                <c:pt idx="4">
                  <c:v>1150.9000000000001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262203376579679"/>
          <c:y val="0.18009729099703808"/>
          <c:w val="0.29281657319282917"/>
          <c:h val="0.75526657629619465"/>
        </c:manualLayout>
      </c:layout>
      <c:overlay val="0"/>
      <c:txPr>
        <a:bodyPr/>
        <a:lstStyle/>
        <a:p>
          <a:pPr>
            <a:defRPr sz="11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99932579789691"/>
          <c:y val="9.4333020197275727E-2"/>
          <c:w val="0.57566035280707062"/>
          <c:h val="0.78962658525129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2022 год</c:v>
                </c:pt>
              </c:strCache>
            </c:strRef>
          </c:tx>
          <c:dPt>
            <c:idx val="1"/>
            <c:bubble3D val="0"/>
            <c:spPr>
              <a:solidFill>
                <a:srgbClr val="FA9106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4144413938786432"/>
                  <c:y val="-6.25741832407489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7985455319779292E-2"/>
                  <c:y val="-8.47575201671367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523714957597353"/>
                  <c:y val="-0.123224113309903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281477058416651"/>
                  <c:y val="-3.0548733750928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319166498782042E-2"/>
                  <c:y val="0.124802261929264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134361248565201E-2"/>
                  <c:y val="0.117601899692082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Текущие расходы</c:v>
                </c:pt>
                <c:pt idx="1">
                  <c:v>Меры социальной поддержки</c:v>
                </c:pt>
                <c:pt idx="2">
                  <c:v>Прочие расходы</c:v>
                </c:pt>
                <c:pt idx="3">
                  <c:v>Мероприятия развития</c:v>
                </c:pt>
                <c:pt idx="4">
                  <c:v>Инвестиционные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3600.4</c:v>
                </c:pt>
                <c:pt idx="1">
                  <c:v>173.8</c:v>
                </c:pt>
                <c:pt idx="2">
                  <c:v>759.7</c:v>
                </c:pt>
                <c:pt idx="3">
                  <c:v>772.1</c:v>
                </c:pt>
                <c:pt idx="4">
                  <c:v>1316.5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669327339697299E-2"/>
          <c:y val="3.2334370255156855E-2"/>
          <c:w val="0.49573508926358612"/>
          <c:h val="0.537046346702214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1022849313039249E-2"/>
                  <c:y val="-5.200181354584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48519395280818E-2"/>
                  <c:y val="-0.11472961337629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758308905848043E-2"/>
                  <c:y val="3.6662130133688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719774725885156E-2"/>
                  <c:y val="8.998606636299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1350533701383602E-2"/>
                  <c:y val="7.100530496611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152906087357805E-2"/>
                  <c:y val="2.8302410843239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Начальное, основное и среднее общее образование</c:v>
                </c:pt>
                <c:pt idx="2">
                  <c:v>Дополнительное образование</c:v>
                </c:pt>
                <c:pt idx="3">
                  <c:v>Оздоровление, занятость и отдых детей</c:v>
                </c:pt>
                <c:pt idx="4">
                  <c:v>Муниципальная система управления образованием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957.5</c:v>
                </c:pt>
                <c:pt idx="1">
                  <c:v>1348.9</c:v>
                </c:pt>
                <c:pt idx="2">
                  <c:v>204.3</c:v>
                </c:pt>
                <c:pt idx="3">
                  <c:v>41.5</c:v>
                </c:pt>
                <c:pt idx="4">
                  <c:v>32.299999999999997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2"/>
        <c:holeSize val="32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85154640937772"/>
          <c:y val="4.6496222641929034E-2"/>
          <c:w val="0.43372809004127788"/>
          <c:h val="0.5572084583194466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ru-RU" sz="1100" b="1" kern="1200">
          <a:solidFill>
            <a:srgbClr val="376092"/>
          </a:solidFill>
          <a:latin typeface="Tahoma" pitchFamily="34" charset="0"/>
          <a:ea typeface="+mn-ea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9.1737029218975696E-2"/>
          <c:y val="1.8092817578810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200405760582831"/>
          <c:y val="0.20750213797210093"/>
          <c:w val="0.83620580215206963"/>
          <c:h val="0.522256121834531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700,5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661.9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884,0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2115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1999616"/>
        <c:axId val="132001152"/>
      </c:barChart>
      <c:catAx>
        <c:axId val="13199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2001152"/>
        <c:crosses val="autoZero"/>
        <c:auto val="1"/>
        <c:lblAlgn val="ctr"/>
        <c:lblOffset val="100"/>
        <c:noMultiLvlLbl val="0"/>
      </c:catAx>
      <c:valAx>
        <c:axId val="13200115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3199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299087012474249E-5"/>
          <c:y val="0.79947400024335924"/>
          <c:w val="0.80673109230573126"/>
          <c:h val="0.200525999756640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финансирования в 2022 году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layout>
        <c:manualLayout>
          <c:xMode val="edge"/>
          <c:yMode val="edge"/>
          <c:x val="4.37825405762996E-2"/>
          <c:y val="7.26482769475355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292527366477794E-2"/>
          <c:y val="0.24945374590910291"/>
          <c:w val="0.8123119793918272"/>
          <c:h val="0.483518005286686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федерального,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527543591928616E-3"/>
                  <c:y val="1.29908252483893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dirty="0" smtClean="0"/>
                      <a:t>30,3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38.200000000000003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44297344"/>
        <c:axId val="144303232"/>
      </c:barChart>
      <c:catAx>
        <c:axId val="14429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4303232"/>
        <c:crosses val="autoZero"/>
        <c:auto val="1"/>
        <c:lblAlgn val="ctr"/>
        <c:lblOffset val="100"/>
        <c:noMultiLvlLbl val="0"/>
      </c:catAx>
      <c:valAx>
        <c:axId val="144303232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one"/>
        <c:crossAx val="14429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235578147137491"/>
          <c:w val="0.54491076234163316"/>
          <c:h val="0.25246277850031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0.50371</cdr:x>
      <cdr:y>0.57988</cdr:y>
    </cdr:from>
    <cdr:to>
      <cdr:x>0.57431</cdr:x>
      <cdr:y>0.65437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23954" y="2881177"/>
          <a:ext cx="648093" cy="370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+4%</a:t>
          </a:r>
          <a:endParaRPr lang="ru-RU" sz="1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0.23618</cdr:x>
      <cdr:y>0.57989</cdr:y>
    </cdr:from>
    <cdr:to>
      <cdr:x>0.30678</cdr:x>
      <cdr:y>0.65437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68102" y="2881203"/>
          <a:ext cx="648093" cy="370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+7%</a:t>
          </a:r>
          <a:endParaRPr lang="ru-RU" sz="1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0.24983</cdr:x>
      <cdr:y>0.14493</cdr:y>
    </cdr:from>
    <cdr:to>
      <cdr:x>0.31876</cdr:x>
      <cdr:y>0.2029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93418" y="720080"/>
          <a:ext cx="63273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</a:t>
          </a:r>
          <a:r>
            <a:rPr lang="en-US" sz="11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1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18 %</a:t>
          </a:r>
          <a:endParaRPr lang="ru-RU" sz="1100" dirty="0">
            <a:solidFill>
              <a:srgbClr val="C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0.49794</cdr:x>
      <cdr:y>0.15942</cdr:y>
    </cdr:from>
    <cdr:to>
      <cdr:x>0.5607</cdr:x>
      <cdr:y>0.21739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71020" y="792088"/>
          <a:ext cx="576124" cy="288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+ 15 %</a:t>
          </a:r>
          <a:endParaRPr lang="ru-RU" sz="1100" dirty="0">
            <a:solidFill>
              <a:srgbClr val="C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0.06455</cdr:x>
      <cdr:y>0.39518</cdr:y>
    </cdr:from>
    <cdr:to>
      <cdr:x>0.11771</cdr:x>
      <cdr:y>0.46075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5994" y="1735843"/>
          <a:ext cx="342568" cy="288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1</a:t>
          </a:r>
          <a:r>
            <a:rPr lang="ru-RU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8,2</a:t>
          </a:r>
          <a:endParaRPr lang="ru-RU" sz="10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0.24094</cdr:x>
      <cdr:y>0.51508</cdr:y>
    </cdr:from>
    <cdr:to>
      <cdr:x>0.4096</cdr:x>
      <cdr:y>0.61994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440160" y="2267704"/>
          <a:ext cx="1008109" cy="461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2 812,7</a:t>
          </a:r>
        </a:p>
        <a:p xmlns:a="http://schemas.openxmlformats.org/drawingml/2006/main">
          <a:pPr algn="ctr"/>
          <a:r>
            <a: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млн руб.</a:t>
          </a:r>
          <a:endParaRPr lang="ru-RU" sz="1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0.19942</cdr:x>
      <cdr:y>0.22437</cdr:y>
    </cdr:from>
    <cdr:to>
      <cdr:x>0.31596</cdr:x>
      <cdr:y>0.54183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864096" y="912425"/>
          <a:ext cx="504972" cy="129098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chemeClr val="accent2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0.09971</cdr:x>
      <cdr:y>0.27937</cdr:y>
    </cdr:from>
    <cdr:to>
      <cdr:x>0.20117</cdr:x>
      <cdr:y>0.30714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 flipV="1">
          <a:off x="432048" y="1136073"/>
          <a:ext cx="439630" cy="11293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0.15964</cdr:x>
      <cdr:y>0.23859</cdr:y>
    </cdr:from>
    <cdr:to>
      <cdr:x>0.33601</cdr:x>
      <cdr:y>0.41496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8072" y="970273"/>
          <a:ext cx="715979" cy="717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0.20833</cdr:x>
      <cdr:y>0.08333</cdr:y>
    </cdr:from>
    <cdr:to>
      <cdr:x>0.27778</cdr:x>
      <cdr:y>0.15278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80120" y="432048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0.09722</cdr:x>
      <cdr:y>0.20833</cdr:y>
    </cdr:from>
    <cdr:to>
      <cdr:x>0.16667</cdr:x>
      <cdr:y>0.25694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4056" y="1080120"/>
          <a:ext cx="360040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0.11111</cdr:x>
      <cdr:y>0.125</cdr:y>
    </cdr:from>
    <cdr:to>
      <cdr:x>0.28748</cdr:x>
      <cdr:y>0.18056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6064" y="64807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0.03324</cdr:x>
      <cdr:y>0.24151</cdr:y>
    </cdr:from>
    <cdr:to>
      <cdr:x>0.13046</cdr:x>
      <cdr:y>0.29707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" y="982139"/>
          <a:ext cx="421257" cy="225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32 %</a:t>
          </a:r>
          <a:endParaRPr lang="ru-RU" sz="1200" dirty="0">
            <a:solidFill>
              <a:srgbClr val="C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0.53769</cdr:x>
      <cdr:y>0</cdr:y>
    </cdr:from>
    <cdr:to>
      <cdr:x>0.8853</cdr:x>
      <cdr:y>0.26738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3462" y="0"/>
          <a:ext cx="227141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- 54,6</a:t>
          </a:r>
          <a:endParaRPr lang="ru-RU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0.20427</cdr:x>
      <cdr:y>0.41935</cdr:y>
    </cdr:from>
    <cdr:to>
      <cdr:x>0.28301</cdr:x>
      <cdr:y>0.46774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208" y="1872208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460,4</a:t>
          </a:r>
          <a:endParaRPr lang="ru-RU" sz="10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0.20427</cdr:x>
      <cdr:y>0.70968</cdr:y>
    </cdr:from>
    <cdr:to>
      <cdr:x>0.3027</cdr:x>
      <cdr:y>0.75806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7208" y="3168352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112,9</a:t>
          </a:r>
          <a:endParaRPr lang="ru-RU" sz="10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0.67614</cdr:x>
      <cdr:y>0.58867</cdr:y>
    </cdr:from>
    <cdr:to>
      <cdr:x>0.83362</cdr:x>
      <cdr:y>0.65594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73241" y="252028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109,6</a:t>
          </a:r>
          <a:endParaRPr lang="ru-RU" sz="10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0.67673</cdr:x>
      <cdr:y>0.70968</cdr:y>
    </cdr:from>
    <cdr:to>
      <cdr:x>0.74134</cdr:x>
      <cdr:y>0.77332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75400" y="3168352"/>
          <a:ext cx="236337" cy="28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128,8</a:t>
          </a:r>
          <a:endParaRPr lang="ru-RU" sz="10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0.11211</cdr:x>
      <cdr:y>0.11773</cdr:y>
    </cdr:from>
    <cdr:to>
      <cdr:x>0.42551</cdr:x>
      <cdr:y>0.18501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0091" y="504056"/>
          <a:ext cx="114638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9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</a:t>
          </a:r>
          <a:r>
            <a:rPr lang="ru-RU" sz="9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</a:t>
          </a:r>
          <a:r>
            <a:rPr lang="ru-RU" sz="9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 расходов бюджета МО)</a:t>
          </a:r>
          <a:endParaRPr lang="ru-RU" sz="90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0.18459</cdr:x>
      <cdr:y>0.0841</cdr:y>
    </cdr:from>
    <cdr:to>
      <cdr:x>0.37463</cdr:x>
      <cdr:y>0.16819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75200" y="360040"/>
          <a:ext cx="69516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573,3</a:t>
          </a:r>
          <a:endParaRPr lang="ru-RU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0.49046</cdr:x>
      <cdr:y>0.29747</cdr:y>
    </cdr:from>
    <cdr:to>
      <cdr:x>0.62826</cdr:x>
      <cdr:y>0.36475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794056" y="1273565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>
              <a:latin typeface="Tahoma" pitchFamily="34" charset="0"/>
              <a:ea typeface="Tahoma" pitchFamily="34" charset="0"/>
              <a:cs typeface="Tahoma" pitchFamily="34" charset="0"/>
            </a:rPr>
            <a:t>-42%</a:t>
          </a:r>
          <a:endParaRPr lang="ru-RU" sz="11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0.28301</cdr:x>
      <cdr:y>0.20968</cdr:y>
    </cdr:from>
    <cdr:to>
      <cdr:x>0.75547</cdr:x>
      <cdr:y>0.56452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>
          <a:off x="1035240" y="936104"/>
          <a:ext cx="1728192" cy="1584176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accent3"/>
          </a:solidFill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0.67673</cdr:x>
      <cdr:y>0.43729</cdr:y>
    </cdr:from>
    <cdr:to>
      <cdr:x>0.83966</cdr:x>
      <cdr:y>0.50457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475400" y="1872208"/>
          <a:ext cx="59599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238,4</a:t>
          </a:r>
          <a:endParaRPr lang="ru-RU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0.59798</cdr:x>
      <cdr:y>0.47558</cdr:y>
    </cdr:from>
    <cdr:to>
      <cdr:x>0.93264</cdr:x>
      <cdr:y>0.54286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87368" y="203613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en-US" sz="9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r>
            <a:rPr lang="ru-RU" sz="9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</a:t>
          </a:r>
          <a:r>
            <a:rPr lang="ru-RU" sz="9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от расходов бюджета МО)</a:t>
          </a:r>
          <a:endParaRPr lang="ru-RU" sz="90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282FB-0352-4AE4-8A33-586B4BAAE92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271EE-9631-4F68-A28F-A016CAB4AD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29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EBA61-7CA3-4158-901E-AA738C605B4F}" type="datetimeFigureOut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50D2F-9A1F-4D83-99FE-36FF6263F1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981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4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83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/>
            <a:endParaRPr lang="ru-RU" altLang="ru-RU" sz="1100" dirty="0" smtClean="0">
              <a:latin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3C3E2A8-A209-4800-A66D-1AD0B25ED163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3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3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3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93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3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65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65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50D2F-9A1F-4D83-99FE-36FF6263F1AF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4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5E43-C4FF-423D-8921-B47020BA1FB4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0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01D2-1F00-4217-8CE7-F1CCEEFCCFE8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DA16-6B0C-47DF-8065-776C433F283D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98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44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83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0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92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3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8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28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52D2-D188-4CA7-9225-CDDDF03A9E40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3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6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37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6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42F5-D792-4E49-9B4F-019DBBF6BA54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3B71-62B7-4315-A36A-4EF596765394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7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BDCE-8209-4041-A9D1-0942BD3E61DD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5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E611-AC61-4052-8F97-632857126D64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8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70C-DC72-44B0-90FE-AF761BFF06B1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1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0EF65-D8A4-4E02-B7EA-8B04A77E5435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5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E4DD-FE56-47A4-B94C-80EAF4977027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0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F1CC-60FA-49F6-931E-B5150513ACD0}" type="datetime1">
              <a:rPr lang="ru-RU" smtClean="0"/>
              <a:pPr/>
              <a:t>22.05.2023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17C3-85D4-4619-A3F9-3DB58DAAF6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7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EDD5-EC69-40E6-B22B-EA63A8E274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17C3-85D4-4619-A3F9-3DB58DAAF6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17.jpeg"/><Relationship Id="rId10" Type="http://schemas.microsoft.com/office/2007/relationships/hdphoto" Target="../media/hdphoto2.wdp"/><Relationship Id="rId4" Type="http://schemas.openxmlformats.org/officeDocument/2006/relationships/chart" Target="../charts/chart10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5874"/>
            <a:ext cx="9945555" cy="6869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517" y="836719"/>
            <a:ext cx="7968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</a:t>
            </a:r>
          </a:p>
          <a:p>
            <a:r>
              <a:rPr lang="ru-RU" sz="32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исполнении бюджета муниципального образования </a:t>
            </a:r>
          </a:p>
          <a:p>
            <a:r>
              <a:rPr lang="ru-RU" sz="32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«Город Березники» Пермского края</a:t>
            </a:r>
          </a:p>
          <a:p>
            <a:r>
              <a:rPr lang="ru-RU" sz="32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2022 </a:t>
            </a:r>
            <a:r>
              <a:rPr lang="ru-RU" sz="3200" b="1" dirty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643" y="4903358"/>
            <a:ext cx="452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мая 2023 года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61560"/>
            <a:ext cx="9906002" cy="675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021" y="-128258"/>
            <a:ext cx="7213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«ПРИВЛЕЧЕНИЕ ПЕДАГОГИЧЕСКИХ КАДРОВ»  (млн руб.)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15154044"/>
              </p:ext>
            </p:extLst>
          </p:nvPr>
        </p:nvGraphicFramePr>
        <p:xfrm>
          <a:off x="-80235" y="926373"/>
          <a:ext cx="5523960" cy="127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57257" y="3243399"/>
            <a:ext cx="957142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5313039" y="1052736"/>
            <a:ext cx="4515643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В общеобразовательные учреждения привлечено </a:t>
            </a: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12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педагогов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ru-RU" altLang="ru-RU" sz="3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2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учителя начальных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классов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1 учитель русского языка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и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литературы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3 учителя истории и обществознания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1 учитель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информатики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 учитель технологии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1 учитель математики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3 учителя физической культуры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0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Заключено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договора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о целевом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обучении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470822"/>
            <a:ext cx="9906000" cy="649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3707" y="3157538"/>
            <a:ext cx="8261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«ПРИВЛЕЧЕНИЕ И СОХРАНЕНИЕ ВРАЧЕБНЫХ КАДРОВ» (млн руб.)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56235999"/>
              </p:ext>
            </p:extLst>
          </p:nvPr>
        </p:nvGraphicFramePr>
        <p:xfrm>
          <a:off x="5144708" y="4300229"/>
          <a:ext cx="4680520" cy="112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177136" y="4670846"/>
            <a:ext cx="1638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10,7</a:t>
            </a: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78974" y="4415195"/>
            <a:ext cx="4560457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В государственные учреждения здравоохранения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привлечены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7 врачей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остродефицитных специальностей: </a:t>
            </a:r>
          </a:p>
          <a:p>
            <a:pPr>
              <a:spcBef>
                <a:spcPct val="0"/>
              </a:spcBef>
              <a:buNone/>
            </a:pPr>
            <a:endParaRPr lang="ru-RU" altLang="ru-RU" sz="13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1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– травматолог-ортопед</a:t>
            </a:r>
          </a:p>
          <a:p>
            <a:pPr>
              <a:spcBef>
                <a:spcPct val="0"/>
              </a:spcBef>
              <a:buNone/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1 – терапевт</a:t>
            </a:r>
          </a:p>
          <a:p>
            <a:pPr>
              <a:spcBef>
                <a:spcPct val="0"/>
              </a:spcBef>
              <a:buNone/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1 – кардиолог</a:t>
            </a:r>
          </a:p>
          <a:p>
            <a:pPr>
              <a:spcBef>
                <a:spcPct val="0"/>
              </a:spcBef>
              <a:buNone/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1 – медицинский физик</a:t>
            </a:r>
          </a:p>
          <a:p>
            <a:pPr>
              <a:spcBef>
                <a:spcPct val="0"/>
              </a:spcBef>
              <a:buNone/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1 – акушер-гинеколог</a:t>
            </a:r>
          </a:p>
          <a:p>
            <a:pPr>
              <a:spcBef>
                <a:spcPct val="0"/>
              </a:spcBef>
              <a:buNone/>
            </a:pPr>
            <a:endParaRPr lang="ru-RU" alt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2 - онколога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11" y="197614"/>
            <a:ext cx="597458" cy="5974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6129" y="2122259"/>
            <a:ext cx="492289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7 педагогов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получили единовременную денежную выплату</a:t>
            </a:r>
          </a:p>
          <a:p>
            <a:pPr>
              <a:spcBef>
                <a:spcPct val="0"/>
              </a:spcBef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4 педагога 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получают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компенсацию за аренду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жилого помещения</a:t>
            </a:r>
          </a:p>
          <a:p>
            <a:pPr>
              <a:spcBef>
                <a:spcPct val="0"/>
              </a:spcBef>
            </a:pPr>
            <a:endParaRPr 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педагогу 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предоставлено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служебное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жилье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2600" y="1412776"/>
            <a:ext cx="1638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12,4</a:t>
            </a:r>
            <a:r>
              <a:rPr lang="ru-RU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911" y="3470822"/>
            <a:ext cx="589892" cy="5885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15274" y="5517232"/>
            <a:ext cx="434125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врачей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получили единовременную денежную выплату </a:t>
            </a:r>
          </a:p>
          <a:p>
            <a:endParaRPr lang="ru-RU" sz="7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6 врачам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предоставлено служебное жилье</a:t>
            </a:r>
          </a:p>
          <a:p>
            <a:endParaRPr lang="ru-RU" sz="700" dirty="0">
              <a:latin typeface="Tahoma" pitchFamily="34" charset="0"/>
              <a:cs typeface="Tahoma" pitchFamily="34" charset="0"/>
            </a:endParaRPr>
          </a:p>
          <a:p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5 врачей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получили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возмещение части затрат по уплате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процентов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по договорам в целях приобретения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жилого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 помещения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01543" y="6369725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4848" y="941979"/>
            <a:ext cx="227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12,4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41432" y="4332292"/>
            <a:ext cx="227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10,7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primeru.net/uploads/posts/2020-11/1604311228_photo_2020-08-08_14-51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 descr="https://primeru.net/uploads/posts/2020-11/1604311228_photo_2020-08-08_14-51-1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24110" r="4775"/>
          <a:stretch/>
        </p:blipFill>
        <p:spPr bwMode="auto">
          <a:xfrm>
            <a:off x="2559202" y="5085184"/>
            <a:ext cx="2483768" cy="15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1" descr="https://primeru.net/uploads/posts/2020-11/1604311228_photo_2020-08-08_14-51-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59807441"/>
              </p:ext>
            </p:extLst>
          </p:nvPr>
        </p:nvGraphicFramePr>
        <p:xfrm>
          <a:off x="5281195" y="4653136"/>
          <a:ext cx="529859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3183415"/>
            <a:ext cx="9906000" cy="806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6633"/>
            <a:ext cx="9906000" cy="666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8881" y="-140032"/>
            <a:ext cx="751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«РАЗВИТИЕ СФЕРЫ МОЛОДЕЖНОЙ ПОЛИТИКИ» (млн руб.)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8881" y="2924944"/>
            <a:ext cx="93944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4720971" y="1017866"/>
            <a:ext cx="5023498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4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7,6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содержание МАУ «Молодежный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культурно-досуговый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центр»</a:t>
            </a:r>
          </a:p>
          <a:p>
            <a:pPr>
              <a:spcBef>
                <a:spcPct val="0"/>
              </a:spcBef>
              <a:buNone/>
            </a:pPr>
            <a:endParaRPr lang="ru-RU" altLang="ru-RU" sz="12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0,4 млн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ремонты и приобретение оборудования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в МАУ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«МКДЦ» </a:t>
            </a: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4,0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. – мероприятия в сфере молодежной политики</a:t>
            </a:r>
          </a:p>
          <a:p>
            <a:pPr>
              <a:spcBef>
                <a:spcPct val="0"/>
              </a:spcBef>
              <a:buNone/>
            </a:pPr>
            <a:endParaRPr lang="ru-RU" altLang="ru-RU" sz="6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3723" y="3237432"/>
            <a:ext cx="857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«ЭКОНОМИЧЕСКОЕ РАЗВИТИЕ» (млн руб.)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0686" y="4221088"/>
            <a:ext cx="5046077" cy="2277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4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0,5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субсидии на возмещение затрат сельскохозяйственным производителям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8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0,7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субсидии на возмещение затрат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субъектам малого </a:t>
            </a: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и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среднего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предпринимательства (приобретение оборудования, краткосрочные займы)</a:t>
            </a:r>
          </a:p>
          <a:p>
            <a:pPr>
              <a:spcBef>
                <a:spcPct val="0"/>
              </a:spcBef>
              <a:buNone/>
            </a:pPr>
            <a:endParaRPr lang="ru-RU" altLang="ru-RU" sz="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0,3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проведение ярмарок выходного дня</a:t>
            </a:r>
          </a:p>
          <a:p>
            <a:pPr>
              <a:spcBef>
                <a:spcPct val="0"/>
              </a:spcBef>
              <a:buNone/>
            </a:pPr>
            <a:endParaRPr lang="ru-RU" altLang="ru-RU" sz="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0,9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тренинги, мастер-классы, семинары для  субъектов малого и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среднего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предпринимательства, рекламные туры для туроператоров</a:t>
            </a:r>
          </a:p>
          <a:p>
            <a:pPr>
              <a:spcBef>
                <a:spcPct val="0"/>
              </a:spcBef>
              <a:buNone/>
            </a:pPr>
            <a:endParaRPr lang="ru-RU" altLang="ru-RU" sz="6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30120712"/>
              </p:ext>
            </p:extLst>
          </p:nvPr>
        </p:nvGraphicFramePr>
        <p:xfrm>
          <a:off x="161155" y="1035616"/>
          <a:ext cx="4791845" cy="151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24808" y="994976"/>
            <a:ext cx="227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12,0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47" y="228176"/>
            <a:ext cx="444938" cy="443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6" y="3332084"/>
            <a:ext cx="457655" cy="4570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99200" y="4612352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2,4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01543" y="6448251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139004"/>
            <a:ext cx="9906000" cy="654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0471" y="-99391"/>
            <a:ext cx="8424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«УПРАВЛЕНИЕ ИМУЩЕСТВОМ И ЗЕМЕЛЬНЫМИ РЕСУРСАМИ» (млн руб.)</a:t>
            </a:r>
            <a:endParaRPr lang="ru-RU" sz="1700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79812120"/>
              </p:ext>
            </p:extLst>
          </p:nvPr>
        </p:nvGraphicFramePr>
        <p:xfrm>
          <a:off x="200471" y="1261971"/>
          <a:ext cx="6408713" cy="156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6896" y="126624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1 502,2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272480" y="3269357"/>
            <a:ext cx="4680521" cy="29392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endParaRPr lang="ru-RU" altLang="ru-RU" sz="11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87,0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разбор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снос расселённых домов, выкуп нежилых помещений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9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50,9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содержание, эксплуатация и сохранность      муниципального имущества 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37,8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содержание многоквартирных домов</a:t>
            </a:r>
          </a:p>
          <a:p>
            <a:pPr>
              <a:spcBef>
                <a:spcPct val="0"/>
              </a:spcBef>
              <a:buNone/>
            </a:pPr>
            <a:endParaRPr lang="ru-RU" altLang="ru-RU" sz="9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18,0 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 формирование земельных участков,                       землеустроительные и комплексные кадастровые работы</a:t>
            </a:r>
          </a:p>
          <a:p>
            <a:pPr>
              <a:spcBef>
                <a:spcPct val="0"/>
              </a:spcBef>
              <a:buNone/>
            </a:pPr>
            <a:endParaRPr lang="ru-RU" altLang="ru-RU" sz="9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35,1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приобретение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имущества в муниципальную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собственность</a:t>
            </a:r>
          </a:p>
          <a:p>
            <a:pPr>
              <a:spcBef>
                <a:spcPct val="0"/>
              </a:spcBef>
              <a:buNone/>
            </a:pPr>
            <a:endParaRPr lang="ru-RU" altLang="ru-RU" sz="9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146,5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содержание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МКУ «УЭАЗ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9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953001" y="3284984"/>
            <a:ext cx="4746048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11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1 015,1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переселение (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расселение) граждан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из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жилищного фонда,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признанного непригодным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для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проживания (в 2022 году социальную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выплату получили </a:t>
            </a: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454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граждан,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переселены в благоустроенное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жилье </a:t>
            </a: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2 847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человека)</a:t>
            </a:r>
            <a:endParaRPr lang="ru-RU" alt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endParaRPr lang="ru-RU" altLang="ru-RU" sz="7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40,1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улучшили жилищные условия </a:t>
            </a: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45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молодых семей</a:t>
            </a:r>
            <a:endParaRPr lang="ru-RU" alt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endParaRPr lang="ru-RU" altLang="ru-RU" sz="7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34,8 млн руб. </a:t>
            </a: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приобретено </a:t>
            </a: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17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жилых помещений для детей-сирот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7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6,3 млн руб. </a:t>
            </a: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обеспечение жильем отдельных категорий                 граждан (</a:t>
            </a: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вдова участника ВОВ,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инвалид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; </a:t>
            </a: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семья реабилитированного)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68" y="256110"/>
            <a:ext cx="504056" cy="507052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10983" y="6439694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2" descr="https://adm-brz.ru/upload/iblock/aea/rfzktgaxt2be9clcq1867e05nb7khb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925328"/>
            <a:ext cx="3637221" cy="21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28953"/>
            <a:ext cx="9906001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39004"/>
            <a:ext cx="9906000" cy="654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0359" y="-91855"/>
            <a:ext cx="78751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«КОМПЛЕКСНОЕ БЛАГОУСТРОЙСТВО ТЕРРИТОРИИ» (млн руб.)</a:t>
            </a:r>
            <a:endParaRPr lang="ru-RU" sz="1700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7533081"/>
              </p:ext>
            </p:extLst>
          </p:nvPr>
        </p:nvGraphicFramePr>
        <p:xfrm>
          <a:off x="230839" y="992430"/>
          <a:ext cx="4357937" cy="169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00482" y="1052736"/>
            <a:ext cx="1135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824,0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240359" y="4221088"/>
            <a:ext cx="4655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endParaRPr lang="ru-RU" altLang="ru-RU" sz="12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endParaRPr lang="ru-RU" altLang="ru-RU" sz="12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4736192" y="3065145"/>
            <a:ext cx="5169187" cy="315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200,8 млн руб. </a:t>
            </a:r>
            <a:r>
              <a:rPr lang="ru-RU" altLang="ru-RU" sz="12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троительство, ремонт дорог, мостов,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т.ч.: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автодорога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от перекрестка улиц 8 Марта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Ивачева в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г.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Усолье 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до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Ивана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Дощеникова в г.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Березники - </a:t>
            </a:r>
            <a:r>
              <a:rPr lang="ru-RU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12,0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 руб. </a:t>
            </a:r>
            <a:endParaRPr 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sz="8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пр. Ленина от ул. Тельмана до ул. Пятилетки - </a:t>
            </a:r>
            <a:r>
              <a:rPr lang="ru-RU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87,6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 руб. </a:t>
            </a:r>
            <a:endParaRPr 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ул. И. Дощеникова от дороги Усолье - Сороковая до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Строгановского бульвара - </a:t>
            </a:r>
            <a:r>
              <a:rPr lang="ru-RU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48,3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 руб. </a:t>
            </a:r>
            <a:endParaRPr 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sz="8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ул.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Преображенская в г. 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Усолье - </a:t>
            </a:r>
            <a:r>
              <a:rPr lang="ru-RU" sz="12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27,2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млн руб. </a:t>
            </a:r>
            <a:endParaRPr 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 </a:t>
            </a:r>
            <a:r>
              <a:rPr lang="ru-RU" altLang="ru-RU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моста через р. Зырянка на км </a:t>
            </a: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 + 950 автомобильной  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дороги Березники – Чкалово - </a:t>
            </a:r>
            <a:r>
              <a:rPr lang="ru-RU" altLang="ru-RU" sz="12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10,6</a:t>
            </a: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 </a:t>
            </a:r>
            <a:endParaRPr lang="ru-RU" altLang="ru-RU" sz="12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8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Чуртанское шоссе – речной порт (в т.ч. путепровод) - </a:t>
            </a:r>
            <a:r>
              <a:rPr lang="ru-RU" altLang="ru-RU" sz="12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6,1 </a:t>
            </a: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altLang="ru-RU" sz="12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 smtClean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375,2 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содержание дорог,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МБУ «Спецавтохозяйство»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77" y="215231"/>
            <a:ext cx="504055" cy="501702"/>
          </a:xfrm>
          <a:prstGeom prst="rect">
            <a:avLst/>
          </a:prstGeom>
        </p:spPr>
      </p:pic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240357" y="3065145"/>
            <a:ext cx="4280595" cy="315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141,1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благоустройство и озеленение парков, скверов, площадей и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массового отдыха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населения,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т.ч.: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2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80,3</a:t>
            </a: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</a:t>
            </a:r>
            <a:r>
              <a:rPr lang="ru-RU" altLang="ru-RU" sz="12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 благоустройство городского парка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2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19,5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 благоустройство центральной площади в п. Орел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1200" b="1" dirty="0" smtClean="0">
              <a:solidFill>
                <a:srgbClr val="376092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9,6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приобретение трактора со специализированым навесным оборудованием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6,6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содержание и ремонт мест захоронения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7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12,4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 </a:t>
            </a:r>
            <a:r>
              <a:rPr lang="ru-RU" altLang="ru-RU" sz="12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отлову и содержанию безнадзорных </a:t>
            </a:r>
            <a:r>
              <a:rPr lang="ru-RU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 smtClean="0">
                <a:solidFill>
                  <a:srgbClr val="2C6A9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10,6 </a:t>
            </a:r>
            <a:r>
              <a:rPr lang="ru-RU" altLang="ru-RU" sz="1200" b="1" dirty="0">
                <a:solidFill>
                  <a:srgbClr val="2C6A9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</a:t>
            </a:r>
            <a:r>
              <a:rPr lang="ru-RU" altLang="ru-RU" sz="1200" dirty="0">
                <a:solidFill>
                  <a:srgbClr val="2C6A9E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ПСД и ликвидация несанкционированных свалок</a:t>
            </a:r>
            <a:endParaRPr lang="ru-RU" sz="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92" y="859398"/>
            <a:ext cx="2401540" cy="1600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92" y="1222013"/>
            <a:ext cx="2476940" cy="160040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75187" y="6404521"/>
            <a:ext cx="353245" cy="365125"/>
          </a:xfrm>
        </p:spPr>
        <p:txBody>
          <a:bodyPr/>
          <a:lstStyle/>
          <a:p>
            <a:fld id="{D2F417C3-85D4-4619-A3F9-3DB58DAAF6E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66" y="4725144"/>
            <a:ext cx="9906000" cy="21082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57021519"/>
              </p:ext>
            </p:extLst>
          </p:nvPr>
        </p:nvGraphicFramePr>
        <p:xfrm>
          <a:off x="1392983" y="3681893"/>
          <a:ext cx="9320657" cy="114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0" y="3140968"/>
            <a:ext cx="9906000" cy="473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39004"/>
            <a:ext cx="9906000" cy="877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73000" y="139004"/>
            <a:ext cx="84994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«Формирование современной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городской среды на территории муниципального образования 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«Город Березники» (млн руб.)</a:t>
            </a:r>
            <a:endParaRPr lang="ru-RU" sz="1700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01011519"/>
              </p:ext>
            </p:extLst>
          </p:nvPr>
        </p:nvGraphicFramePr>
        <p:xfrm>
          <a:off x="2462916" y="1042419"/>
          <a:ext cx="5891945" cy="114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0371" y="1016167"/>
            <a:ext cx="227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220,3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0" y="2104448"/>
            <a:ext cx="4753681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   50,9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благоустройство 16 дворовых территорий</a:t>
            </a:r>
            <a:endParaRPr lang="ru-RU" altLang="ru-RU" sz="12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endParaRPr lang="ru-RU" altLang="ru-RU" sz="7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   9,1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благоустройство территории «Тропа   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здоровья», обустройство 6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контейнерных площадок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753681" y="2104448"/>
            <a:ext cx="5135486" cy="924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lang="ru-RU" sz="1200" b="1" dirty="0" smtClean="0">
                <a:solidFill>
                  <a:srgbClr val="2C6A9E"/>
                </a:solidFill>
                <a:latin typeface="Tahoma" panose="020B0604030504040204" pitchFamily="34" charset="0"/>
                <a:ea typeface="Calibri"/>
                <a:cs typeface="Times New Roman"/>
              </a:rPr>
              <a:t>160,3 млн руб</a:t>
            </a:r>
            <a:r>
              <a:rPr lang="ru-RU" sz="1200" dirty="0" smtClean="0">
                <a:latin typeface="Tahoma" panose="020B0604030504040204" pitchFamily="34" charset="0"/>
                <a:ea typeface="Calibri"/>
                <a:cs typeface="Times New Roman"/>
              </a:rPr>
              <a:t>. - благоустройство территории в исторической части г. Усолье по проекту «</a:t>
            </a:r>
            <a:r>
              <a:rPr lang="ru-RU" sz="1200" dirty="0">
                <a:latin typeface="Tahoma" panose="020B0604030504040204" pitchFamily="34" charset="0"/>
                <a:ea typeface="Calibri"/>
                <a:cs typeface="Times New Roman"/>
              </a:rPr>
              <a:t>Усолье</a:t>
            </a:r>
            <a:r>
              <a:rPr lang="ru-RU" sz="1200" dirty="0" smtClean="0">
                <a:latin typeface="Tahoma" panose="020B0604030504040204" pitchFamily="34" charset="0"/>
                <a:ea typeface="Calibri"/>
                <a:cs typeface="Times New Roman"/>
              </a:rPr>
              <a:t>. Регенерация </a:t>
            </a:r>
            <a:r>
              <a:rPr lang="ru-RU" sz="1200" dirty="0">
                <a:latin typeface="Tahoma" panose="020B0604030504040204" pitchFamily="34" charset="0"/>
                <a:ea typeface="Calibri"/>
                <a:cs typeface="Times New Roman"/>
              </a:rPr>
              <a:t>культуры</a:t>
            </a:r>
            <a:r>
              <a:rPr lang="ru-RU" sz="1200" dirty="0" smtClean="0">
                <a:latin typeface="Tahoma" panose="020B0604030504040204" pitchFamily="34" charset="0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ru-RU" sz="1000" dirty="0" smtClean="0">
              <a:latin typeface="Tahoma" panose="020B060403050404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ru-RU" sz="1000" dirty="0" smtClean="0">
              <a:latin typeface="Tahoma" panose="020B060403050404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None/>
              <a:defRPr/>
            </a:pPr>
            <a:endParaRPr lang="ru-RU" sz="300" dirty="0" smtClean="0">
              <a:latin typeface="Tahoma" panose="020B0604030504040204" pitchFamily="34" charset="0"/>
              <a:ea typeface="Calibri"/>
              <a:cs typeface="Times New Roman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3140968"/>
            <a:ext cx="988916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92983" y="3192183"/>
            <a:ext cx="78751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«Жилище и транспорт» (млн руб.)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5020" y="3630678"/>
            <a:ext cx="227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218,3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4753680" y="4725144"/>
            <a:ext cx="5135486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13,3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проведение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противоаварийных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мероприятий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 усилению строительных конструкций МКД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10,7 млн руб. </a:t>
            </a: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ПСД на проведение капитального ремонта общего имущества в МКД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700" dirty="0" smtClean="0"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приведение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нормативное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состояние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зеленого хозяйства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придомовых территорий МКД (удаление деревьев), возмещение части затрат на ремонт общего имущества в МКД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210682" y="4725144"/>
            <a:ext cx="4543000" cy="14927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169,7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транспортное обслуживание населения</a:t>
            </a:r>
          </a:p>
          <a:p>
            <a:pPr>
              <a:spcBef>
                <a:spcPct val="0"/>
              </a:spcBef>
              <a:buNone/>
            </a:pPr>
            <a:endParaRPr lang="ru-RU" altLang="ru-RU" sz="7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18,1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организация водоснабжения и водо-отведения в муниципальном образовании</a:t>
            </a:r>
          </a:p>
          <a:p>
            <a:pPr>
              <a:spcBef>
                <a:spcPct val="0"/>
              </a:spcBef>
              <a:buNone/>
            </a:pPr>
            <a:endParaRPr lang="ru-RU" altLang="ru-RU" sz="7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2,5 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ПСД на строительство газопровода низкого давления в г. Березники по ул. К. Маркса, ул. Матросова, </a:t>
            </a:r>
            <a:endParaRPr lang="ru-RU" alt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ул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Панфилова</a:t>
            </a:r>
            <a:endParaRPr lang="ru-RU" altLang="ru-RU" sz="6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endParaRPr lang="ru-RU" altLang="ru-RU" sz="5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3140968"/>
            <a:ext cx="559274" cy="489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48" y="232061"/>
            <a:ext cx="785544" cy="7841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04"/>
            <a:ext cx="1193414" cy="877163"/>
          </a:xfrm>
          <a:prstGeom prst="rect">
            <a:avLst/>
          </a:prstGeom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1290" y="6468288"/>
            <a:ext cx="447876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/>
          <a:stretch/>
        </p:blipFill>
        <p:spPr bwMode="auto">
          <a:xfrm>
            <a:off x="0" y="2806672"/>
            <a:ext cx="9906000" cy="40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37184" y="3140968"/>
            <a:ext cx="95403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308218"/>
            <a:ext cx="9906000" cy="480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«Развитие муниципального управления» (млн руб.)</a:t>
            </a:r>
            <a:endParaRPr lang="ru-RU" dirty="0"/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3944888" y="4005064"/>
            <a:ext cx="568863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42,0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в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ласть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общество (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обеспечение деятельности  МКУ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«ОКТУ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Березники», субсидии некоммерческим организациям; информирование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СМИ; меры социальной поддержки отдельным категориям граждан; содержание городской Доски почета; выплаты Почетным гражданам города; пенсии за выслугу лет)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6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79,7 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организация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деятельности по реализации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функций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и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оказанию муниципальных услуг (обеспечение деятельности МБУ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«Архив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города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Березники»; МКУ «УКС»; МКУ «ИТ»; МКУ «ЦСН»)</a:t>
            </a:r>
          </a:p>
          <a:p>
            <a:pPr>
              <a:spcBef>
                <a:spcPct val="0"/>
              </a:spcBef>
              <a:buNone/>
            </a:pPr>
            <a:endParaRPr lang="ru-RU" altLang="ru-RU" sz="600" dirty="0" smtClean="0"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242,8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муниципальная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система управления в администрации города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Березники (содержание органов местного самоуправления, государственная регистрация актов гражданского состояния; обеспечение деятельности комиссии по делам несовершеннолетних и защите их прав)</a:t>
            </a:r>
            <a:endParaRPr lang="ru-RU" altLang="ru-RU" sz="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312328" y="4137756"/>
            <a:ext cx="4405888" cy="1944216"/>
            <a:chOff x="-316984" y="4725144"/>
            <a:chExt cx="4405888" cy="1944216"/>
          </a:xfrm>
        </p:grpSpPr>
        <p:graphicFrame>
          <p:nvGraphicFramePr>
            <p:cNvPr id="16" name="Диаграмма 15"/>
            <p:cNvGraphicFramePr/>
            <p:nvPr>
              <p:extLst>
                <p:ext uri="{D42A27DB-BD31-4B8C-83A1-F6EECF244321}">
                  <p14:modId xmlns:p14="http://schemas.microsoft.com/office/powerpoint/2010/main" val="1381307529"/>
                </p:ext>
              </p:extLst>
            </p:nvPr>
          </p:nvGraphicFramePr>
          <p:xfrm>
            <a:off x="-316984" y="5013176"/>
            <a:ext cx="4405888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37184" y="4725144"/>
              <a:ext cx="34563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Объем финансирования </a:t>
              </a:r>
            </a:p>
            <a:p>
              <a:pPr lvl="0"/>
              <a:r>
                <a:rPr lang="ru-RU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2022 </a:t>
              </a:r>
              <a:r>
                <a:rPr lang="ru-RU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году </a:t>
              </a:r>
              <a:r>
                <a:rPr lang="ru-RU" sz="1600" b="1" dirty="0" smtClean="0">
                  <a:solidFill>
                    <a:srgbClr val="1F497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– 364,5</a:t>
              </a:r>
              <a:endPara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0" y="104409"/>
            <a:ext cx="9906000" cy="2981462"/>
            <a:chOff x="0" y="3512107"/>
            <a:chExt cx="9906000" cy="298146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3537011"/>
              <a:ext cx="9906000" cy="6840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Муниципальная программа «Обеспечение безопасности </a:t>
              </a:r>
            </a:p>
            <a:p>
              <a:pPr algn="ctr"/>
              <a:r>
                <a:rPr lang="ru-RU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жизнедеятельности  </a:t>
              </a:r>
              <a:r>
                <a:rPr lang="ru-RU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населения» (млн руб</a:t>
              </a:r>
              <a:r>
                <a:rPr lang="ru-RU" b="1" dirty="0" smtClean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</a:t>
              </a:r>
              <a:endParaRPr lang="ru-RU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20" name="Диаграмма 19"/>
            <p:cNvGraphicFramePr/>
            <p:nvPr>
              <p:extLst>
                <p:ext uri="{D42A27DB-BD31-4B8C-83A1-F6EECF244321}">
                  <p14:modId xmlns:p14="http://schemas.microsoft.com/office/powerpoint/2010/main" val="361591130"/>
                </p:ext>
              </p:extLst>
            </p:nvPr>
          </p:nvGraphicFramePr>
          <p:xfrm>
            <a:off x="2288704" y="4437112"/>
            <a:ext cx="6534363" cy="12661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Прямоугольник 4"/>
            <p:cNvSpPr>
              <a:spLocks noChangeArrowheads="1"/>
            </p:cNvSpPr>
            <p:nvPr/>
          </p:nvSpPr>
          <p:spPr bwMode="auto">
            <a:xfrm>
              <a:off x="340070" y="5662572"/>
              <a:ext cx="3766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ru-RU" sz="1200" b="1" dirty="0" smtClean="0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50,0 </a:t>
              </a:r>
              <a:r>
                <a:rPr lang="ru-RU" altLang="ru-RU" sz="1200" b="1" dirty="0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млн руб. </a:t>
              </a:r>
              <a:r>
                <a:rPr lang="ru-RU" altLang="ru-RU" sz="1200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sz="12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обеспечение безопасности</a:t>
              </a:r>
              <a:endPara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2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                         жизнедеятельности населения</a:t>
              </a:r>
              <a:r>
                <a:rPr lang="ru-RU" altLang="ru-RU" sz="12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endPara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Прямоугольник 4"/>
            <p:cNvSpPr>
              <a:spLocks noChangeArrowheads="1"/>
            </p:cNvSpPr>
            <p:nvPr/>
          </p:nvSpPr>
          <p:spPr bwMode="auto">
            <a:xfrm>
              <a:off x="4592960" y="5662572"/>
              <a:ext cx="504056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ru-RU" sz="1200" b="1" dirty="0" smtClean="0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4,6 </a:t>
              </a:r>
              <a:r>
                <a:rPr lang="ru-RU" altLang="ru-RU" sz="1200" b="1" dirty="0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млн руб. </a:t>
              </a:r>
              <a:r>
                <a:rPr lang="ru-RU" altLang="ru-RU" sz="1200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altLang="ru-RU" sz="12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о</a:t>
              </a:r>
              <a:r>
                <a:rPr lang="ru-RU" sz="12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храна </a:t>
              </a:r>
              <a:r>
                <a:rPr lang="ru-RU" sz="1200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окружающей </a:t>
              </a:r>
              <a:r>
                <a:rPr lang="ru-RU" sz="12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среды, в </a:t>
              </a:r>
              <a:r>
                <a:rPr lang="ru-RU" sz="1200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том числе</a:t>
              </a:r>
              <a:r>
                <a:rPr lang="ru-RU" sz="1200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: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sz="1100" b="1" dirty="0" smtClean="0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1,4</a:t>
              </a:r>
              <a:r>
                <a:rPr lang="ru-RU" altLang="ru-RU" sz="1100" b="1" dirty="0" smtClean="0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 млн руб.  </a:t>
              </a:r>
              <a:r>
                <a:rPr lang="ru-RU" altLang="ru-RU" sz="1100" b="1" dirty="0" smtClean="0">
                  <a:latin typeface="Tahoma" pitchFamily="34" charset="0"/>
                  <a:cs typeface="Tahoma" pitchFamily="34" charset="0"/>
                </a:rPr>
                <a:t>– </a:t>
              </a:r>
              <a:r>
                <a:rPr lang="ru-RU" altLang="ru-RU" sz="1100" b="1" dirty="0" smtClean="0">
                  <a:solidFill>
                    <a:srgbClr val="37609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ru-RU" altLang="ru-RU" sz="1200" dirty="0" smtClean="0">
                  <a:latin typeface="Tahoma" pitchFamily="34" charset="0"/>
                  <a:cs typeface="Tahoma" pitchFamily="34" charset="0"/>
                </a:rPr>
                <a:t>предотвращение распространения и уничтожение                         </a:t>
              </a:r>
              <a:endParaRPr lang="ru-RU" altLang="ru-RU" sz="1200" dirty="0">
                <a:latin typeface="Tahoma" pitchFamily="34" charset="0"/>
                <a:cs typeface="Tahoma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ru-RU" altLang="ru-RU" sz="1200" dirty="0" smtClean="0">
                  <a:latin typeface="Tahoma" pitchFamily="34" charset="0"/>
                  <a:cs typeface="Tahoma" pitchFamily="34" charset="0"/>
                </a:rPr>
                <a:t>                        борщевика Сосновского</a:t>
              </a:r>
              <a:endParaRPr lang="ru-RU" altLang="ru-RU" sz="12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70" y="3512107"/>
              <a:ext cx="806621" cy="708982"/>
            </a:xfrm>
            <a:prstGeom prst="rect">
              <a:avLst/>
            </a:prstGeom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39004"/>
            <a:ext cx="9705528" cy="654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72480" y="139004"/>
            <a:ext cx="93499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БЮДЖЕТНЫЕ ИНВЕСТИЦИИ В ОБЪЕКТЫ МУНИЦИПАЛЬНОЙ 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 (млн руб.)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33801" name="AutoShape 2" descr="https://ne-kurim.ru/forum/attachments/serebrjanaja-chashki-pobeditelja-nagrada-mesta-vo-vtoryx-izolirovannaja-na-124608192-jpg.1198710/"/>
          <p:cNvSpPr>
            <a:spLocks noChangeAspect="1" noChangeArrowheads="1"/>
          </p:cNvSpPr>
          <p:nvPr/>
        </p:nvSpPr>
        <p:spPr bwMode="auto">
          <a:xfrm>
            <a:off x="214975" y="-2286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3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3802" name="AutoShape 4" descr="https://ne-kurim.ru/forum/attachments/serebrjanaja-chashki-pobeditelja-nagrada-mesta-vo-vtoryx-izolirovannaja-na-124608192-jpg.1198710/"/>
          <p:cNvSpPr>
            <a:spLocks noChangeAspect="1" noChangeArrowheads="1"/>
          </p:cNvSpPr>
          <p:nvPr/>
        </p:nvSpPr>
        <p:spPr bwMode="auto">
          <a:xfrm>
            <a:off x="380075" y="-762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3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3803" name="AutoShape 6" descr="https://ne-kurim.ru/forum/attachments/serebrjanaja-chashki-pobeditelja-nagrada-mesta-vo-vtoryx-izolirovannaja-na-124608192-jpg.1198710/"/>
          <p:cNvSpPr>
            <a:spLocks noChangeAspect="1" noChangeArrowheads="1"/>
          </p:cNvSpPr>
          <p:nvPr/>
        </p:nvSpPr>
        <p:spPr bwMode="auto">
          <a:xfrm>
            <a:off x="545175" y="76200"/>
            <a:ext cx="33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3000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08817"/>
              </p:ext>
            </p:extLst>
          </p:nvPr>
        </p:nvGraphicFramePr>
        <p:xfrm>
          <a:off x="4088904" y="884072"/>
          <a:ext cx="5616624" cy="57852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10307"/>
                <a:gridCol w="568773"/>
                <a:gridCol w="568772"/>
                <a:gridCol w="568772"/>
              </a:tblGrid>
              <a:tr h="3796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800" b="0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Объекты финансирования</a:t>
                      </a:r>
                      <a:endParaRPr lang="ru-RU" sz="800" b="0" i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Всего</a:t>
                      </a:r>
                      <a:endParaRPr lang="ru-RU" sz="800" b="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Краевой бюджет</a:t>
                      </a:r>
                      <a:endParaRPr lang="ru-RU" sz="800" b="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Местный бюджет</a:t>
                      </a:r>
                      <a:endParaRPr lang="ru-RU" sz="800" b="0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527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Общеобразовательная школа на 1224 места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527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межшкольных стадионов (Школа № 7, 11, 14)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8272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Приспособление объекта культурного наследия регионального значения «Кинотеатр Авангард» для современного использования (культурно-деловой центр)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399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физкультурно-оздоровительного комплекса в правобережном районе г. Березники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106,4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46,2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60,2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399">
                <a:tc>
                  <a:txBody>
                    <a:bodyPr/>
                    <a:lstStyle/>
                    <a:p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павильона-раздевальной с помещениями под пневматический тир г. Усолье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17,5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16,8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0,7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527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универсального спортивного комплекса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527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физкультурно-оздоровительного комплекса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399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Реконструкция очистных сооружений (КОС) Правобережного жилого района</a:t>
                      </a:r>
                    </a:p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г. Березники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0,9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0,1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527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и обустройство скважин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527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и реконструкция участков водопроводов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2,1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2,1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8527">
                <a:tc>
                  <a:txBody>
                    <a:bodyPr/>
                    <a:lstStyle/>
                    <a:p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Строительство очистных сооружений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Строительство уличных газопроводов</a:t>
                      </a:r>
                      <a:endParaRPr lang="ru-RU" sz="8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2,5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2,5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Строительство автодороги ул. Большевистская от ул. Мира до ул. 30 лет Победы</a:t>
                      </a:r>
                      <a:endParaRPr lang="ru-RU" sz="8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0,1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0,1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Строительство автодороги от перекрестка улиц 8 Марта-Ивачева в г. Усолье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до ул. Ивана Дощеникова в г. Березники</a:t>
                      </a:r>
                      <a:endParaRPr lang="ru-RU" sz="8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12,0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12,0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0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Строительство очистных сооружений на выпусках систем ливневой канализации г. Березники в водные объекты (р. Быгель, Нижне-Зырянское водохранилище)</a:t>
                      </a:r>
                      <a:endParaRPr lang="ru-RU" sz="8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0,3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0,3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Реконструкция здания ГБУЗ ПК «Детская городская больница» по адресу: Пермский край, г. Березники, Советский проспект, 67</a:t>
                      </a:r>
                      <a:endParaRPr lang="ru-RU" sz="8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0,4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0,4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Приобретение административного здания</a:t>
                      </a:r>
                      <a:endParaRPr lang="ru-RU" sz="8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35,0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35,0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Переселение граждан из жилых помещений, расположенных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в многоквартирных аварийных домах, подлежащих сносу</a:t>
                      </a:r>
                      <a:endParaRPr lang="ru-RU" sz="8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23,7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23,7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2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Жилые помещения для детей-сирот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33,7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33,7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8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4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itchFamily="34" charset="0"/>
                          <a:cs typeface="Tahoma" pitchFamily="34" charset="0"/>
                        </a:rPr>
                        <a:t>ИТОГО</a:t>
                      </a:r>
                      <a:endParaRPr lang="ru-RU" sz="8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238,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109,6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128,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32" y="76200"/>
            <a:ext cx="781011" cy="716961"/>
          </a:xfrm>
          <a:prstGeom prst="rect">
            <a:avLst/>
          </a:prstGeom>
        </p:spPr>
      </p:pic>
      <p:sp>
        <p:nvSpPr>
          <p:cNvPr id="3379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496387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5F826-4BCA-49F3-AA0A-0BF172E2954D}" type="slidenum">
              <a:rPr lang="ru-RU" altLang="ru-RU" sz="11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100" dirty="0">
              <a:solidFill>
                <a:srgbClr val="898989"/>
              </a:solidFill>
              <a:latin typeface="Arial" charset="0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633016"/>
              </p:ext>
            </p:extLst>
          </p:nvPr>
        </p:nvGraphicFramePr>
        <p:xfrm>
          <a:off x="245352" y="1556792"/>
          <a:ext cx="365790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Равнобедренный треугольник 11"/>
          <p:cNvSpPr>
            <a:spLocks/>
          </p:cNvSpPr>
          <p:nvPr/>
        </p:nvSpPr>
        <p:spPr>
          <a:xfrm flipV="1">
            <a:off x="2194515" y="3140968"/>
            <a:ext cx="157013" cy="129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2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hukova_iv\Desktop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64568" y="50805"/>
            <a:ext cx="8855125" cy="64294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НАЦИОНАЛЬНЫХ ПРОЕКТОВ В 2022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(тыс.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руб.)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52475"/>
              </p:ext>
            </p:extLst>
          </p:nvPr>
        </p:nvGraphicFramePr>
        <p:xfrm>
          <a:off x="298768" y="710756"/>
          <a:ext cx="9365343" cy="5567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02304"/>
                <a:gridCol w="953596"/>
                <a:gridCol w="1036481"/>
                <a:gridCol w="1036481"/>
                <a:gridCol w="1036481"/>
              </a:tblGrid>
              <a:tr h="483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национального проекта, объекта</a:t>
                      </a: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Федеральный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</a:t>
                      </a:r>
                      <a:endParaRPr lang="ru-RU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Краевой    бюджет</a:t>
                      </a:r>
                      <a:endParaRPr lang="ru-RU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Местный бюджет</a:t>
                      </a:r>
                      <a:endParaRPr lang="ru-RU" sz="1200" b="0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97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ЖИЛЬЕ И ГОРОДСКАЯ СРЕДА</a:t>
                      </a:r>
                      <a:endParaRPr lang="ru-RU" sz="14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116 569,9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110 398,7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1 915,2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4 256,0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Благоустройство общественной территории в исторической части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г. Усолье для реализации проекта «Усолье. Регенерация культуры»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74 010,0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74 010,0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5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Благоустройство дворовых территорий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35 137,3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30 042,4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1 581,2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3 513,7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8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Благоустройство общественных территорий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7 422,6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6 346,3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334,0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742,3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2124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         ДЕМОГРАФИЯ</a:t>
                      </a:r>
                      <a:endParaRPr lang="ru-RU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2 980,5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2 689,9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141,6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149,0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5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Оснащение объектов спортивной инфраструктуры спортивно-технологическим оборудованием (МАУ СП «СШ «Лидер»)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2 980,5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itchFamily="34" charset="0"/>
                          <a:cs typeface="Tahoma" pitchFamily="34" charset="0"/>
                        </a:rPr>
                        <a:t>2 689,9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itchFamily="34" charset="0"/>
                          <a:cs typeface="Tahoma" pitchFamily="34" charset="0"/>
                        </a:rPr>
                        <a:t>141,6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itchFamily="34" charset="0"/>
                          <a:cs typeface="Tahoma" pitchFamily="34" charset="0"/>
                        </a:rPr>
                        <a:t>149,0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219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          ОБРАЗОВАНИЕ</a:t>
                      </a:r>
                      <a:endParaRPr lang="ru-RU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1 288,0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1 223,6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64,4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8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Мероприятия по обеспечению деятельности советников директора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1 288,0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1 223,6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64,4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1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КУЛЬТУРА</a:t>
                      </a:r>
                      <a:endParaRPr lang="ru-RU" sz="14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7 057,8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6 755,7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92,4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209,7</a:t>
                      </a:r>
                      <a:endParaRPr lang="ru-RU" sz="1200" b="1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Создание модельной муниципальной библиотеки в п.Железнодорожный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5 000,0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5000,0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0,0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4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Приобретение музыкальных инструментов для Детской музыкальной школы № 1 им. П.И. Чайковского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2 057,8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1 755,7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92,4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209,7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70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ru-RU" sz="1400" b="1" kern="1200" baseline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127 896,2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121 067,9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2  213,6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4 614,7</a:t>
                      </a:r>
                      <a:endParaRPr lang="ru-RU" sz="12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3" y="1203460"/>
            <a:ext cx="360040" cy="360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3" y="2720926"/>
            <a:ext cx="396000" cy="329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9" y="3601156"/>
            <a:ext cx="288000" cy="34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7" y="4619946"/>
            <a:ext cx="432000" cy="345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513" y="6425708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 национальные проекты реализованы в полном объеме</a:t>
            </a:r>
            <a:endParaRPr lang="ru-RU" sz="12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7" y="116632"/>
            <a:ext cx="977643" cy="973707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45488" y="6425708"/>
            <a:ext cx="41649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5F826-4BCA-49F3-AA0A-0BF172E2954D}" type="slidenum">
              <a:rPr lang="ru-RU" altLang="ru-RU" sz="11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1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4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zhukova_iv\Desktop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707" y="-31506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52600" y="181907"/>
            <a:ext cx="8453164" cy="56834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ПРОЕКТОВ ИНИЦИАТИВНОГО  БЮДЖЕТИРОВАНИЯ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ГОДУ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(тыс.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руб.)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1918"/>
              </p:ext>
            </p:extLst>
          </p:nvPr>
        </p:nvGraphicFramePr>
        <p:xfrm>
          <a:off x="365443" y="1400852"/>
          <a:ext cx="9198528" cy="4700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08851"/>
                <a:gridCol w="1430834"/>
                <a:gridCol w="1152128"/>
                <a:gridCol w="1152128"/>
                <a:gridCol w="1154587"/>
              </a:tblGrid>
              <a:tr h="280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Исполнение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1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Краевой    бюджет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Местный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Средства населения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Устройство спортивно-игровой площадки «Спорт каждый день»</a:t>
                      </a: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742,5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585,3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78,6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78,6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32004">
                <a:tc>
                  <a:txBody>
                    <a:bodyPr/>
                    <a:lstStyle/>
                    <a:p>
                      <a:pPr mar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Устройство детской площадки по сказкам дяди Андрея «В гостях у сказки»</a:t>
                      </a: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979,1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729,7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124,7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124,7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Устройство спортивно-игровой площадки «Здоровье в порядке – спасибо площадке»</a:t>
                      </a: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1 340,4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800,0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440,4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100,0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Устройство игровой площадки  «Волшебный мир детства»</a:t>
                      </a: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1 605,7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1 257,1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174,3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174,3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Устройство площадки для выгула собак</a:t>
                      </a:r>
                      <a:endParaRPr lang="ru-RU" sz="1400" b="0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3 001,6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2 362,2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319,7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319,7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2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ИТОГО</a:t>
                      </a:r>
                      <a:endParaRPr lang="ru-RU" sz="14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7 669,3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5 734,3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1 137,7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797,3</a:t>
                      </a:r>
                      <a:endParaRPr lang="ru-RU" sz="1400" b="1" kern="1200" baseline="0" dirty="0">
                        <a:solidFill>
                          <a:schemeClr val="tx2"/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r="24817" b="8066"/>
          <a:stretch/>
        </p:blipFill>
        <p:spPr>
          <a:xfrm>
            <a:off x="200472" y="188640"/>
            <a:ext cx="1296144" cy="1152128"/>
          </a:xfrm>
          <a:prstGeom prst="rect">
            <a:avLst/>
          </a:prstGeom>
        </p:spPr>
      </p:pic>
      <p:sp>
        <p:nvSpPr>
          <p:cNvPr id="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345488" y="6309320"/>
            <a:ext cx="41649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5F826-4BCA-49F3-AA0A-0BF172E2954D}" type="slidenum">
              <a:rPr lang="ru-RU" altLang="ru-RU" sz="11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1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4466" y="586130"/>
            <a:ext cx="554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БЮДЖЕТНЫЕ ПРИОРИТЕТЫ</a:t>
            </a:r>
            <a:endParaRPr lang="ru-RU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1462590"/>
            <a:ext cx="422148" cy="3303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4267" y="1462590"/>
            <a:ext cx="440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Сбалансированность и устойчивость бюджета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7499" y="3486209"/>
            <a:ext cx="393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мероприятий развития </a:t>
            </a:r>
          </a:p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инвестиционных вложений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2939" y="5494028"/>
            <a:ext cx="388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открытости информации</a:t>
            </a:r>
          </a:p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7500" y="2929774"/>
            <a:ext cx="417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социальной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направленности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48" y="5698508"/>
            <a:ext cx="422148" cy="330320"/>
          </a:xfrm>
          <a:prstGeom prst="rect">
            <a:avLst/>
          </a:prstGeom>
        </p:spPr>
      </p:pic>
      <p:sp>
        <p:nvSpPr>
          <p:cNvPr id="2" name="TextBox 1" hidden="1"/>
          <p:cNvSpPr txBox="1"/>
          <p:nvPr/>
        </p:nvSpPr>
        <p:spPr>
          <a:xfrm>
            <a:off x="6154594" y="4758834"/>
            <a:ext cx="3353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института инициативного бюджетирования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2" name="Rectangle 3" hidden="1"/>
          <p:cNvSpPr>
            <a:spLocks noGrp="1" noChangeArrowheads="1"/>
          </p:cNvSpPr>
          <p:nvPr>
            <p:ph idx="4294967295"/>
          </p:nvPr>
        </p:nvSpPr>
        <p:spPr>
          <a:xfrm>
            <a:off x="1480741" y="2781300"/>
            <a:ext cx="8425259" cy="345598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2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72"/>
            <a:ext cx="451555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1123" y="4783600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института инициативного</a:t>
            </a: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бюджетирования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4884082" y="1533898"/>
            <a:ext cx="176056" cy="165160"/>
          </a:xfrm>
          <a:prstGeom prst="teardrop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Капля 41"/>
          <p:cNvSpPr/>
          <p:nvPr/>
        </p:nvSpPr>
        <p:spPr>
          <a:xfrm>
            <a:off x="4871875" y="2022616"/>
            <a:ext cx="176056" cy="165160"/>
          </a:xfrm>
          <a:prstGeom prst="teardrop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Капля 42"/>
          <p:cNvSpPr/>
          <p:nvPr/>
        </p:nvSpPr>
        <p:spPr>
          <a:xfrm>
            <a:off x="4865957" y="3026224"/>
            <a:ext cx="176056" cy="165160"/>
          </a:xfrm>
          <a:prstGeom prst="teardrop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Капля 43"/>
          <p:cNvSpPr/>
          <p:nvPr/>
        </p:nvSpPr>
        <p:spPr>
          <a:xfrm>
            <a:off x="4887487" y="3604639"/>
            <a:ext cx="176056" cy="165160"/>
          </a:xfrm>
          <a:prstGeom prst="teardrop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Капля 44"/>
          <p:cNvSpPr/>
          <p:nvPr/>
        </p:nvSpPr>
        <p:spPr>
          <a:xfrm>
            <a:off x="4912448" y="4271924"/>
            <a:ext cx="176056" cy="165160"/>
          </a:xfrm>
          <a:prstGeom prst="teardrop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Капля 45"/>
          <p:cNvSpPr/>
          <p:nvPr/>
        </p:nvSpPr>
        <p:spPr>
          <a:xfrm>
            <a:off x="4912448" y="4880050"/>
            <a:ext cx="176056" cy="165160"/>
          </a:xfrm>
          <a:prstGeom prst="teardrop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4267" y="4175474"/>
            <a:ext cx="418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реализации мероприятий национальных проектов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1123" y="1901024"/>
            <a:ext cx="390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«майских» Указов Президента РФ – повышение заработной платы отдельным категориям работников бюджетной сферы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Капля 24"/>
          <p:cNvSpPr/>
          <p:nvPr/>
        </p:nvSpPr>
        <p:spPr>
          <a:xfrm>
            <a:off x="4953985" y="5573950"/>
            <a:ext cx="176056" cy="165160"/>
          </a:xfrm>
          <a:prstGeom prst="teardrop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17C3-85D4-4619-A3F9-3DB58DAAF6E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31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/>
          <a:stretch/>
        </p:blipFill>
        <p:spPr bwMode="auto">
          <a:xfrm rot="5400000" flipV="1">
            <a:off x="5788252" y="2740252"/>
            <a:ext cx="5680993" cy="25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20876765"/>
              </p:ext>
            </p:extLst>
          </p:nvPr>
        </p:nvGraphicFramePr>
        <p:xfrm>
          <a:off x="679326" y="1177010"/>
          <a:ext cx="8892988" cy="254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01543" y="6369725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0576" y="6291220"/>
            <a:ext cx="819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Дефицит обеспечен за счет остатков средств бюджета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муниципального образования на начало года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6" y="6264019"/>
            <a:ext cx="395885" cy="41168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0" y="165847"/>
            <a:ext cx="9906000" cy="101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72480" y="192075"/>
            <a:ext cx="9633520" cy="92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ОСНОВНЫЕ ПАРАМЕТРЫ ИСПОЛНЕНИЯ БЮДЖЕТА МУНИЦИПАЛЬНОГО ОБРАЗОВАНИЯ «ГОРОД БЕРЕЗНИКИ»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ПЕРМСКОГО КРАЯ за 2021-2022 годах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(млн руб.)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55569"/>
              </p:ext>
            </p:extLst>
          </p:nvPr>
        </p:nvGraphicFramePr>
        <p:xfrm>
          <a:off x="851545" y="3645024"/>
          <a:ext cx="8748972" cy="25424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14903"/>
                <a:gridCol w="1429841"/>
                <a:gridCol w="1431650"/>
                <a:gridCol w="1272578"/>
              </a:tblGrid>
              <a:tr h="366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14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14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Темп 2022 к 2021 (%)</a:t>
                      </a:r>
                      <a:endParaRPr lang="ru-RU" sz="14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3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200" b="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4=3/2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78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ДОХОДЫ,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5 578,3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6 399,7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114,7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57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Налоговые  и  неналоговые доходы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2 694,5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2 812,7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104,4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2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2 883,8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3 587,0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124,4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85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РАСХОДЫ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6 050,9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6 622,5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109,4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3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-472,6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-222,8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2432720" y="22048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592960" y="22048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2360712" y="2564904"/>
            <a:ext cx="792088" cy="3486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+821,4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520952" y="2632040"/>
            <a:ext cx="792088" cy="3486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+571,6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01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99392"/>
            <a:ext cx="9906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89304" y="6356357"/>
            <a:ext cx="1944216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8FBA6-CC63-4DD9-B6C8-6422DD23798E}" type="slidenum">
              <a:rPr lang="ru-RU" altLang="ru-RU" sz="110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100" dirty="0" smtClean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992560" y="1196752"/>
            <a:ext cx="835292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подготовлена Финансовым управлением администрации города Березники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1800" b="1" dirty="0" smtClean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1800" b="1" dirty="0" smtClean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управление администрации города Березники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1800" dirty="0" smtClean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618417,Пермский край, г.Березники, Советская площадь,д.1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Телефон: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8(3424</a:t>
            </a:r>
            <a:r>
              <a:rPr lang="ru-RU" sz="180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80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25 64 47</a:t>
            </a:r>
            <a:endParaRPr lang="ru-RU" sz="1800" dirty="0" smtClean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en-US" sz="18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fuag@berezniki.perm.ru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fuag@berezniki.permkrai.ru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1800" b="1" dirty="0" smtClean="0">
              <a:solidFill>
                <a:srgbClr val="4F81B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работы: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Понедельник-четверг с 8-30 до 17-30 часов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Пятница с 8-30 до 16-30 часов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Перерыв с 12-00 до 12-48 часов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Выходные дни: суббота, воскресенье 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1800" dirty="0" smtClean="0">
              <a:solidFill>
                <a:srgbClr val="4F81BD">
                  <a:lumMod val="2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60512" y="476672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cs typeface="Times New Roman" pitchFamily="18" charset="0"/>
                <a:sym typeface="Calibri"/>
              </a:rPr>
              <a:t>КОНТАКТНАЯ ИНФОРМАЦИЯ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Tahoma" panose="020B0604030504040204" pitchFamily="34" charset="0"/>
              <a:cs typeface="Times New Roman" pitchFamily="18" charset="0"/>
              <a:sym typeface="Calibri"/>
            </a:endParaRPr>
          </a:p>
        </p:txBody>
      </p:sp>
      <p:pic>
        <p:nvPicPr>
          <p:cNvPr id="6" name="Picture 2" descr="C:\BPM2$\111\bereznik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116632"/>
            <a:ext cx="1368152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17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zhukova_iv\Desktop\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/>
          <a:stretch/>
        </p:blipFill>
        <p:spPr bwMode="auto">
          <a:xfrm rot="10800000" flipV="1">
            <a:off x="416496" y="4869160"/>
            <a:ext cx="86409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42801393"/>
              </p:ext>
            </p:extLst>
          </p:nvPr>
        </p:nvGraphicFramePr>
        <p:xfrm>
          <a:off x="499342" y="1412776"/>
          <a:ext cx="917979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7495" y="6369725"/>
            <a:ext cx="312897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73761"/>
            <a:ext cx="9906000" cy="860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16496" y="273761"/>
            <a:ext cx="9489504" cy="860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ДИНАМИКА ПОСТУПЛЕНИЙ ДОХОДОВ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БЮДЖЕТА МУНИЦИПАЛЬНОГО ОБРАЗОВАНИЯ «ГОРОД БЕРЕЗНИКИ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» ПЕРМСКОГО КРАЯ 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в 2020-2022 годах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(млн руб.)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856994" y="4361994"/>
            <a:ext cx="234724" cy="11701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"/>
          <p:cNvSpPr txBox="1"/>
          <p:nvPr/>
        </p:nvSpPr>
        <p:spPr>
          <a:xfrm>
            <a:off x="5123296" y="3078839"/>
            <a:ext cx="648072" cy="3486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+24%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835638" y="3142682"/>
            <a:ext cx="234724" cy="11701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V="1">
            <a:off x="2432720" y="3152713"/>
            <a:ext cx="234724" cy="117013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"/>
          <p:cNvSpPr txBox="1"/>
          <p:nvPr/>
        </p:nvSpPr>
        <p:spPr>
          <a:xfrm>
            <a:off x="2658396" y="3095414"/>
            <a:ext cx="648072" cy="3486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- 33%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2422871" y="4361995"/>
            <a:ext cx="234724" cy="11701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08584" y="5249655"/>
            <a:ext cx="104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9950" y="52496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год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5171" y="5269750"/>
            <a:ext cx="108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48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80776" y="87695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+ 118,2</a:t>
            </a:r>
          </a:p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млн руб.</a:t>
            </a:r>
          </a:p>
          <a:p>
            <a:pPr algn="ctr"/>
            <a:endParaRPr lang="ru-RU" sz="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09882"/>
            <a:ext cx="82137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449277" y="6381335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6990"/>
            <a:ext cx="99060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5994" y="47269"/>
            <a:ext cx="9490006" cy="92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СТРУКТУРА НАЛОГОВЫХ И НЕНАЛОГОВЫХ ДОХОДОВ МУНИЦИПАЛЬНОГО ОБРАЗОВАНИЯ «ГОРОД БЕРЕЗНИКИ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» ПЕРМСКОГО КРАЯ (млн руб.)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91972948"/>
              </p:ext>
            </p:extLst>
          </p:nvPr>
        </p:nvGraphicFramePr>
        <p:xfrm>
          <a:off x="-41276" y="1123300"/>
          <a:ext cx="6444104" cy="536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07626259"/>
              </p:ext>
            </p:extLst>
          </p:nvPr>
        </p:nvGraphicFramePr>
        <p:xfrm>
          <a:off x="6177136" y="1593344"/>
          <a:ext cx="597716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8219" y="386104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2 694,5</a:t>
            </a: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млн руб.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87261" y="1340768"/>
            <a:ext cx="1482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706" y="6452314"/>
            <a:ext cx="941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 роста налоговых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неналоговых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доходов в 2022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г.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104,4%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" y="6452314"/>
            <a:ext cx="3444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0776" y="1562627"/>
            <a:ext cx="76411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+201,9</a:t>
            </a:r>
          </a:p>
          <a:p>
            <a:pPr algn="r"/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+1,6</a:t>
            </a:r>
          </a:p>
          <a:p>
            <a:pPr algn="r"/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+9,5</a:t>
            </a:r>
          </a:p>
          <a:p>
            <a:pPr algn="r"/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+8,2</a:t>
            </a:r>
          </a:p>
          <a:p>
            <a:pPr algn="r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+85,3</a:t>
            </a:r>
          </a:p>
          <a:p>
            <a:pPr algn="r"/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+12,5</a:t>
            </a:r>
          </a:p>
          <a:p>
            <a:pPr algn="r"/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+27,4</a:t>
            </a:r>
          </a:p>
          <a:p>
            <a:pPr algn="r"/>
            <a:endParaRPr lang="ru-RU" sz="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-62,8</a:t>
            </a:r>
          </a:p>
          <a:p>
            <a:pPr algn="r"/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-6,4</a:t>
            </a:r>
          </a:p>
          <a:p>
            <a:pPr algn="r"/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+0,7</a:t>
            </a:r>
          </a:p>
          <a:p>
            <a:pPr algn="r"/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-144,3</a:t>
            </a:r>
          </a:p>
          <a:p>
            <a:pPr algn="r"/>
            <a:endPara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-15,4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27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961542" y="0"/>
            <a:ext cx="1944458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099496" y="405424"/>
            <a:ext cx="15099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</a:p>
          <a:p>
            <a:pPr lvl="0" algn="ctr"/>
            <a:r>
              <a:rPr lang="ru-RU" sz="13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1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муниципальным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программам</a:t>
            </a:r>
          </a:p>
          <a:p>
            <a:pPr algn="ctr"/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6 511,1 </a:t>
            </a:r>
            <a:endParaRPr lang="ru-RU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руб.</a:t>
            </a:r>
          </a:p>
          <a:p>
            <a:pPr lvl="0"/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Программные </a:t>
            </a:r>
          </a:p>
          <a:p>
            <a:pPr algn="ctr"/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98,3 </a:t>
            </a: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на социальную </a:t>
            </a:r>
          </a:p>
          <a:p>
            <a:pPr algn="ctr"/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сферу</a:t>
            </a:r>
          </a:p>
          <a:p>
            <a:pPr algn="ctr"/>
            <a:endPara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50,2 %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9123" y="186492"/>
            <a:ext cx="9084508" cy="6429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РАСХОДОВ БЮДЖЕТА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МУНИЦИПАЛЬНЫМ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ПРОГРАММАМ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+mn-ea"/>
                <a:cs typeface="Times New Roman" pitchFamily="18" charset="0"/>
              </a:rPr>
              <a:t>(млн руб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+mn-ea"/>
                <a:cs typeface="Times New Roman" pitchFamily="18" charset="0"/>
              </a:rPr>
              <a:t>.)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70471"/>
              </p:ext>
            </p:extLst>
          </p:nvPr>
        </p:nvGraphicFramePr>
        <p:xfrm>
          <a:off x="272480" y="1075674"/>
          <a:ext cx="7416825" cy="50890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60440"/>
                <a:gridCol w="1143611"/>
                <a:gridCol w="1160645"/>
                <a:gridCol w="1152129"/>
              </a:tblGrid>
              <a:tr h="4247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200" b="1" i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Наименование муниципальной программы</a:t>
                      </a:r>
                      <a:endParaRPr lang="ru-RU" sz="1200" b="1" i="0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Факт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% исполнения</a:t>
                      </a:r>
                      <a:endParaRPr lang="ru-RU" sz="12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Экономическое развитие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2,4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2,4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100,0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сферы молодежной политики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100,0</a:t>
                      </a:r>
                      <a:endParaRPr lang="ru-RU" sz="1200" u="none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Формирование современной городской среды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222,2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220,3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99,1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муниципального управления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368,2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364,5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99,0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системы образования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2 609,8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2 584,5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99,0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физической культуры, спорта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387,7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376,6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97,1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Привлечение и сохранение врачебных кадров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11,1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10,7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96,2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Обеспечение безопасности жизнедеятельности населения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57,2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54,6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95,5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118,9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111,4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93,7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Привлечение педагогических кадров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13,3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12,4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93,3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Развитие сферы культуры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351,2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326,6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93,0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2697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Комплексное благоустройство территории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887,4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824,0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92,9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2697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Управление имуществом и земельными ресурсами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1 707,4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1 502,2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88,0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Жилище и транспорт</a:t>
                      </a:r>
                      <a:endParaRPr lang="ru-RU" sz="1200" b="1" kern="1200" baseline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300,0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218,3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72,8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001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Привлечение и сохранение тренерских кадров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3,4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2,0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60,9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8255" marR="8255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7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7 052,2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6 622,5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93,9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900" y="471434"/>
            <a:ext cx="368566" cy="368566"/>
          </a:xfrm>
          <a:prstGeom prst="rect">
            <a:avLst/>
          </a:prstGeom>
        </p:spPr>
      </p:pic>
      <p:sp>
        <p:nvSpPr>
          <p:cNvPr id="26" name="Стрелка вниз 25"/>
          <p:cNvSpPr/>
          <p:nvPr/>
        </p:nvSpPr>
        <p:spPr>
          <a:xfrm rot="10800000" flipV="1">
            <a:off x="8473196" y="2357904"/>
            <a:ext cx="762528" cy="67587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01" y="3197531"/>
            <a:ext cx="219970" cy="3098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39" y="5168391"/>
            <a:ext cx="336516" cy="336516"/>
          </a:xfrm>
          <a:prstGeom prst="rect">
            <a:avLst/>
          </a:prstGeom>
        </p:spPr>
      </p:pic>
      <p:sp>
        <p:nvSpPr>
          <p:cNvPr id="29" name="Стрелка вниз 28"/>
          <p:cNvSpPr/>
          <p:nvPr/>
        </p:nvSpPr>
        <p:spPr>
          <a:xfrm rot="10800000" flipV="1">
            <a:off x="8488154" y="4337144"/>
            <a:ext cx="762528" cy="73846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17495" y="6369725"/>
            <a:ext cx="312897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zhukova_iv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62070"/>
            <a:ext cx="9906000" cy="692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01543" y="6369727"/>
            <a:ext cx="2228850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0104" y="116632"/>
            <a:ext cx="99060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-39555" y="148072"/>
            <a:ext cx="9906000" cy="729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   РАСХОДЫ МУНИЦИПАЛЬНОГО ОБРАЗОВАНИЯ «ГОРОД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БЕРЕЗНИКИ»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         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cs typeface="Times New Roman" pitchFamily="18" charset="0"/>
              </a:rPr>
              <a:t>   ПЕРМСКОГО КРАЯ ЗА 2021-2022 годы ПО НАПРАВЛЕНИЯМ (млн руб.)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16010154"/>
              </p:ext>
            </p:extLst>
          </p:nvPr>
        </p:nvGraphicFramePr>
        <p:xfrm>
          <a:off x="272480" y="933097"/>
          <a:ext cx="5400600" cy="327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35591271"/>
              </p:ext>
            </p:extLst>
          </p:nvPr>
        </p:nvGraphicFramePr>
        <p:xfrm>
          <a:off x="5601072" y="819627"/>
          <a:ext cx="4333033" cy="406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01272" y="1129847"/>
            <a:ext cx="1971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год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8624" y="1088901"/>
            <a:ext cx="1866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00906" y="1673391"/>
            <a:ext cx="523701" cy="1238206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flipV="1">
            <a:off x="468859" y="1955700"/>
            <a:ext cx="432048" cy="144016"/>
          </a:xfrm>
          <a:prstGeom prst="bent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732" y="1822717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en-US" sz="12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</a:t>
            </a:r>
            <a:endParaRPr lang="ru-RU" sz="1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57759"/>
              </p:ext>
            </p:extLst>
          </p:nvPr>
        </p:nvGraphicFramePr>
        <p:xfrm>
          <a:off x="900905" y="4653136"/>
          <a:ext cx="8012535" cy="16769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84369"/>
                <a:gridCol w="1409390"/>
                <a:gridCol w="1315430"/>
                <a:gridCol w="1503346"/>
              </a:tblGrid>
              <a:tr h="65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2021</a:t>
                      </a:r>
                      <a:endParaRPr lang="ru-RU" sz="12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1200" b="1" i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Темп 2022 к 2021 (%)</a:t>
                      </a:r>
                      <a:endParaRPr lang="ru-RU" sz="1200" b="1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34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5=3/2</a:t>
                      </a:r>
                      <a:endParaRPr lang="ru-RU" sz="12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Всего расходов, из них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6 050,9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6 622,5</a:t>
                      </a:r>
                      <a:endParaRPr lang="ru-RU" sz="1400" b="1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109,4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07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Бюджет развития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1 737,9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2 088,6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120,2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4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Бюджет текущих расходов</a:t>
                      </a:r>
                    </a:p>
                  </a:txBody>
                  <a:tcPr marL="99059" marR="99059" marT="45708" marB="4570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4 313,0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4 533,9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Calibri"/>
                          <a:cs typeface="Times New Roman"/>
                        </a:rPr>
                        <a:t>105,1</a:t>
                      </a:r>
                      <a:endParaRPr lang="ru-RU" sz="1400" baseline="0" dirty="0">
                        <a:effectLst/>
                        <a:latin typeface="Tahoma" panose="020B0604030504040204" pitchFamily="34" charset="0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461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53873574"/>
              </p:ext>
            </p:extLst>
          </p:nvPr>
        </p:nvGraphicFramePr>
        <p:xfrm>
          <a:off x="5138095" y="928558"/>
          <a:ext cx="46805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322" y="132304"/>
            <a:ext cx="9897678" cy="742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47" y="132304"/>
            <a:ext cx="77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«РАЗВИТИЕ СИСТЕМЫ ОБРАЗОВАНИЯ» (млн руб.)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958282684"/>
              </p:ext>
            </p:extLst>
          </p:nvPr>
        </p:nvGraphicFramePr>
        <p:xfrm>
          <a:off x="0" y="980728"/>
          <a:ext cx="4736976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00872" y="955252"/>
            <a:ext cx="158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2 584,5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5128" y="205532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2 584,5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224412" y="3068960"/>
            <a:ext cx="4738145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2 089,0 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содержание учреждений образования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156,5 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питание в учреждениях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образования (в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т.ч. средства федерального и краевого бюджетов –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106,9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 млн руб.)</a:t>
            </a:r>
          </a:p>
          <a:p>
            <a:pPr>
              <a:spcBef>
                <a:spcPct val="0"/>
              </a:spcBef>
              <a:buNone/>
            </a:pP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40,4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социальная поддержка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педагогов</a:t>
            </a:r>
          </a:p>
          <a:p>
            <a:pPr>
              <a:spcBef>
                <a:spcPct val="0"/>
              </a:spcBef>
              <a:buNone/>
            </a:pP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36,7 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оздоровление и отдых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детей</a:t>
            </a:r>
          </a:p>
          <a:p>
            <a:pPr>
              <a:spcBef>
                <a:spcPct val="0"/>
              </a:spcBef>
              <a:buNone/>
            </a:pPr>
            <a:endParaRPr lang="ru-RU" altLang="ru-RU" sz="12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29,3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социальная помощь семьям и детям (компенсация части родительской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платы)</a:t>
            </a:r>
          </a:p>
          <a:p>
            <a:pPr lvl="0">
              <a:spcBef>
                <a:spcPct val="0"/>
              </a:spcBef>
              <a:buNone/>
            </a:pPr>
            <a:endParaRPr lang="en-US" altLang="ru-RU" sz="12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>
                <a:solidFill>
                  <a:srgbClr val="2C6A9E"/>
                </a:solidFill>
                <a:latin typeface="Tahoma" pitchFamily="34" charset="0"/>
                <a:cs typeface="Tahoma" pitchFamily="34" charset="0"/>
              </a:rPr>
              <a:t>6,5 млн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содержание детского технопарка «Кванториум»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12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3,0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поддержка талантливых детей, проведение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конкурсов</a:t>
            </a:r>
            <a:endParaRPr lang="en-US" alt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5246107" y="3574698"/>
            <a:ext cx="4464496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ru-RU" altLang="ru-RU" sz="12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127,9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ремонты учреждений образования, приобретение оборудования (в т.ч. для профильных медицинских классов -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14,0</a:t>
            </a:r>
            <a:r>
              <a:rPr lang="ru-RU" altLang="ru-RU" sz="1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млн руб.), монтаж охранной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сигнализации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 </a:t>
            </a:r>
            <a:endParaRPr lang="ru-RU" altLang="ru-RU" sz="12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45,7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строительство, устройство и ремонт межшкольных стадионов, спортивных площадок и залов в СОШ № 4, 7, 11, 14, 16, 28, 22 (в т.ч. в Березовской, Пыскорской)</a:t>
            </a:r>
          </a:p>
          <a:p>
            <a:pPr>
              <a:spcBef>
                <a:spcPct val="0"/>
              </a:spcBef>
              <a:buNone/>
            </a:pPr>
            <a:endParaRPr lang="ru-RU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17,6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-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подвоз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детей в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образовательные учреждения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22" y="258946"/>
            <a:ext cx="527178" cy="489706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32601" y="6437020"/>
            <a:ext cx="293107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6254" y="0"/>
            <a:ext cx="9906001" cy="6886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6255" y="35169"/>
            <a:ext cx="959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МУНИЦИПАЛЬНАЯ ПРОГРАММА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«РАЗВИТИЕ СФЕРЫ КУЛЬТУРЫ» (млн руб.)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23980409"/>
              </p:ext>
            </p:extLst>
          </p:nvPr>
        </p:nvGraphicFramePr>
        <p:xfrm>
          <a:off x="157320" y="814465"/>
          <a:ext cx="6134966" cy="1669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30317" y="885879"/>
            <a:ext cx="2271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ru-RU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326,6 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178389" y="2590922"/>
            <a:ext cx="6214771" cy="36933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endParaRPr lang="ru-RU" altLang="ru-RU" sz="12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244,4 млн руб.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содержание учреждений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культуры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7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34,6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– создание модельных муниципальных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библиотек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(реализация Федерального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проекта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«Культурная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среда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») – 10,0 млн руб., </a:t>
            </a:r>
          </a:p>
          <a:p>
            <a:pPr>
              <a:spcBef>
                <a:spcPct val="0"/>
              </a:spcBef>
              <a:buNone/>
            </a:pPr>
            <a:endParaRPr lang="ru-RU" altLang="ru-RU" sz="8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приобретение и установка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мобильных зданий сельских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библиотек  в д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Сороковая,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д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Турлавы, п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Шемейный, с. Ощепково, с. Верх – Кондасс, центра культуры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и досуга в с. Щекино – 24,6 млн. руб.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endParaRPr lang="ru-RU" altLang="ru-RU" sz="7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5,3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ремонты, благоустройство территорий учреждений культуры </a:t>
            </a:r>
          </a:p>
          <a:p>
            <a:pPr>
              <a:spcBef>
                <a:spcPct val="0"/>
              </a:spcBef>
              <a:buNone/>
            </a:pPr>
            <a:endParaRPr lang="ru-RU" altLang="ru-RU" sz="7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9,9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приобретение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оборудования, музыкальных инструментов, комплектование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книжных фондов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библиотек</a:t>
            </a:r>
          </a:p>
          <a:p>
            <a:pPr>
              <a:spcBef>
                <a:spcPct val="0"/>
              </a:spcBef>
              <a:buNone/>
            </a:pPr>
            <a:endParaRPr lang="ru-RU" altLang="ru-RU" sz="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ahoma" panose="020B0604030504040204" pitchFamily="34" charset="0"/>
                <a:ea typeface="Calibri"/>
                <a:cs typeface="Times New Roman"/>
              </a:rPr>
              <a:t>1,0 млн руб</a:t>
            </a:r>
            <a:r>
              <a:rPr lang="ru-RU" sz="1200" dirty="0" smtClean="0">
                <a:latin typeface="Tahoma" panose="020B0604030504040204" pitchFamily="34" charset="0"/>
                <a:ea typeface="Calibri"/>
                <a:cs typeface="Times New Roman"/>
              </a:rPr>
              <a:t>. – реализация 5 инициативных проектов </a:t>
            </a:r>
          </a:p>
          <a:p>
            <a:pPr>
              <a:spcBef>
                <a:spcPct val="0"/>
              </a:spcBef>
              <a:buNone/>
            </a:pPr>
            <a:r>
              <a:rPr lang="ru-RU" sz="1200" dirty="0" smtClean="0">
                <a:latin typeface="Tahoma" panose="020B0604030504040204" pitchFamily="34" charset="0"/>
                <a:ea typeface="Calibri"/>
                <a:cs typeface="Times New Roman"/>
              </a:rPr>
              <a:t>(«Молодежная лига КВН», «Активное долголетие: от смартфона до ноутбука», «Березники-90. Юбилейная открытка», «Добро пожаловать в Пыскор», «Детское творчество - родному городу»)</a:t>
            </a:r>
          </a:p>
          <a:p>
            <a:pPr>
              <a:spcBef>
                <a:spcPct val="0"/>
              </a:spcBef>
              <a:buNone/>
            </a:pPr>
            <a:endParaRPr lang="ru-RU" sz="700" dirty="0">
              <a:latin typeface="Tahoma" panose="020B0604030504040204" pitchFamily="34" charset="0"/>
              <a:ea typeface="Calibri"/>
              <a:cs typeface="Times New Roman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16,9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проведение</a:t>
            </a:r>
            <a:r>
              <a:rPr lang="ru-RU" altLang="ru-RU" sz="1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городских мероприятий</a:t>
            </a:r>
          </a:p>
          <a:p>
            <a:pPr lvl="0">
              <a:spcBef>
                <a:spcPct val="0"/>
              </a:spcBef>
              <a:buNone/>
            </a:pPr>
            <a:endParaRPr lang="ru-RU" altLang="ru-RU" sz="7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88" y="126484"/>
            <a:ext cx="547207" cy="555016"/>
          </a:xfrm>
          <a:prstGeom prst="rect">
            <a:avLst/>
          </a:prstGeom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4459" y="6361688"/>
            <a:ext cx="310402" cy="365125"/>
          </a:xfrm>
        </p:spPr>
        <p:txBody>
          <a:bodyPr/>
          <a:lstStyle/>
          <a:p>
            <a:pPr>
              <a:defRPr/>
            </a:pPr>
            <a:fld id="{201AFEC6-7D02-4E73-8303-849A8EA850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9" y="3031223"/>
            <a:ext cx="2989707" cy="1837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43" y="906910"/>
            <a:ext cx="2989707" cy="20143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9" y="4993373"/>
            <a:ext cx="2955368" cy="17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/>
          <a:stretch/>
        </p:blipFill>
        <p:spPr>
          <a:xfrm>
            <a:off x="363707" y="5563398"/>
            <a:ext cx="2374192" cy="1146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61560"/>
            <a:ext cx="9906002" cy="675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42223" y="3385538"/>
            <a:ext cx="9628211" cy="284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3470822"/>
            <a:ext cx="9906000" cy="649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78974" y="3470822"/>
            <a:ext cx="82617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«ПРИВЛЕЧЕНИЕ И </a:t>
            </a:r>
            <a:r>
              <a:rPr lang="ru-RU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</a:t>
            </a:r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ТРЕНЕРСКИХ КАДРОВ» (млн руб.)</a:t>
            </a:r>
            <a:endParaRPr lang="ru-RU" sz="1700" dirty="0">
              <a:solidFill>
                <a:schemeClr val="tx2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70393544"/>
              </p:ext>
            </p:extLst>
          </p:nvPr>
        </p:nvGraphicFramePr>
        <p:xfrm>
          <a:off x="5088015" y="4245082"/>
          <a:ext cx="4680520" cy="112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09184" y="4670846"/>
            <a:ext cx="1638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2,0</a:t>
            </a: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78974" y="4332292"/>
            <a:ext cx="456045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В спортивные школы привлечено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3 тренера</a:t>
            </a: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1 - по лыжному двоеборью</a:t>
            </a:r>
          </a:p>
          <a:p>
            <a:pPr>
              <a:spcBef>
                <a:spcPct val="0"/>
              </a:spcBef>
              <a:buNone/>
            </a:pPr>
            <a:endParaRPr lang="ru-RU" alt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1 - по лыжным гонкам</a:t>
            </a:r>
          </a:p>
          <a:p>
            <a:pPr>
              <a:spcBef>
                <a:spcPct val="0"/>
              </a:spcBef>
              <a:buNone/>
            </a:pPr>
            <a:endParaRPr lang="ru-RU" altLang="ru-RU" sz="7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dirty="0" smtClean="0">
                <a:latin typeface="Tahoma" pitchFamily="34" charset="0"/>
                <a:cs typeface="Tahoma" pitchFamily="34" charset="0"/>
              </a:rPr>
              <a:t>1 - по хоккею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8248" y="5445224"/>
            <a:ext cx="446468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 тренера 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получили единовременную денежную выплату </a:t>
            </a:r>
          </a:p>
          <a:p>
            <a:endParaRPr lang="ru-RU" sz="7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 тренер   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получает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компенсацию за аренду жилого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                помещения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endParaRPr lang="ru-RU" sz="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223" y="-139557"/>
            <a:ext cx="962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программа 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«РАЗВИТИЕ ФИЗИЧЕСКОЙ КУЛЬТУРЫ, СПОРТА» (млн руб.)</a:t>
            </a:r>
            <a:endParaRPr lang="ru-RU" sz="17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37" y="4983468"/>
            <a:ext cx="2455294" cy="1271361"/>
          </a:xfrm>
          <a:prstGeom prst="rect">
            <a:avLst/>
          </a:prstGeom>
        </p:spPr>
      </p:pic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008284021"/>
              </p:ext>
            </p:extLst>
          </p:nvPr>
        </p:nvGraphicFramePr>
        <p:xfrm>
          <a:off x="34366" y="861284"/>
          <a:ext cx="6134966" cy="150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Прямоугольник 4"/>
          <p:cNvSpPr>
            <a:spLocks noGrp="1" noChangeArrowheads="1"/>
          </p:cNvSpPr>
          <p:nvPr>
            <p:ph idx="1"/>
          </p:nvPr>
        </p:nvSpPr>
        <p:spPr bwMode="auto">
          <a:xfrm>
            <a:off x="5313040" y="1114844"/>
            <a:ext cx="4429892" cy="22621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106,4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–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строительство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ФОК в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Правобережном 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районе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Березники</a:t>
            </a:r>
            <a:endParaRPr lang="ru-RU" altLang="ru-RU" sz="7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17,6 млн руб.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–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строительство павильона-раздевальной 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 помещениями под пневматический тир г. Усолье</a:t>
            </a:r>
            <a:endParaRPr lang="ru-RU" altLang="ru-RU" sz="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8,1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 устройство лыжероллерной трассы 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 п.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Новожилово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3,0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–   </a:t>
            </a:r>
            <a:r>
              <a:rPr lang="ru-RU" altLang="ru-RU" sz="1200" dirty="0">
                <a:solidFill>
                  <a:prstClr val="black"/>
                </a:solidFill>
                <a:latin typeface="Tahoma" panose="020B0604030504040204" pitchFamily="34" charset="0"/>
                <a:cs typeface="Times New Roman"/>
              </a:rPr>
              <a:t>устройство площадки для сдачи ГТО</a:t>
            </a:r>
          </a:p>
          <a:p>
            <a:pPr lvl="0">
              <a:spcBef>
                <a:spcPct val="0"/>
              </a:spcBef>
              <a:buNone/>
            </a:pPr>
            <a:r>
              <a:rPr lang="ru-RU" altLang="ru-RU" sz="1200" dirty="0">
                <a:solidFill>
                  <a:prstClr val="black"/>
                </a:solidFill>
                <a:latin typeface="Tahoma" panose="020B0604030504040204" pitchFamily="34" charset="0"/>
                <a:cs typeface="Times New Roman"/>
              </a:rPr>
              <a:t>в п. </a:t>
            </a:r>
            <a:r>
              <a:rPr lang="ru-RU" altLang="ru-RU" sz="1200" dirty="0" smtClean="0">
                <a:solidFill>
                  <a:prstClr val="black"/>
                </a:solidFill>
                <a:latin typeface="Tahoma" panose="020B0604030504040204" pitchFamily="34" charset="0"/>
                <a:cs typeface="Times New Roman"/>
              </a:rPr>
              <a:t>Орел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8,9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руб.  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 ремонт учреждений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спорта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3,5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млн руб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приобретение спортивного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оборудования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инвентаря</a:t>
            </a:r>
            <a:endParaRPr lang="ru-RU" altLang="ru-RU" sz="7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4"/>
          <p:cNvSpPr txBox="1">
            <a:spLocks noChangeArrowheads="1"/>
          </p:cNvSpPr>
          <p:nvPr/>
        </p:nvSpPr>
        <p:spPr bwMode="auto">
          <a:xfrm>
            <a:off x="317463" y="2330562"/>
            <a:ext cx="4521968" cy="1046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charset="0"/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201,6 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содержание учреждений спорта </a:t>
            </a:r>
            <a:endParaRPr lang="ru-RU" altLang="ru-RU" sz="12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700" b="1" dirty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11,0 млн руб.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участие и проведение соревнований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различного уровня</a:t>
            </a:r>
          </a:p>
          <a:p>
            <a:pPr>
              <a:spcBef>
                <a:spcPct val="0"/>
              </a:spcBef>
              <a:buNone/>
            </a:pPr>
            <a:endParaRPr lang="ru-RU" altLang="ru-RU" sz="700" b="1" dirty="0" smtClean="0">
              <a:solidFill>
                <a:srgbClr val="376092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7,9 </a:t>
            </a:r>
            <a:r>
              <a:rPr lang="ru-RU" altLang="ru-RU" sz="12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млн руб</a:t>
            </a:r>
            <a:r>
              <a:rPr lang="ru-RU" altLang="ru-RU" sz="1200" b="1" dirty="0" smtClean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.  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–   оздоровление </a:t>
            </a:r>
            <a:r>
              <a:rPr lang="ru-RU" alt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отдых </a:t>
            </a:r>
            <a:r>
              <a:rPr lang="ru-RU" alt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детей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49" y="178566"/>
            <a:ext cx="815883" cy="658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52" y="3470822"/>
            <a:ext cx="720080" cy="64946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0454" y="6345073"/>
            <a:ext cx="387849" cy="365125"/>
          </a:xfrm>
        </p:spPr>
        <p:txBody>
          <a:bodyPr/>
          <a:lstStyle/>
          <a:p>
            <a:fld id="{D2F417C3-85D4-4619-A3F9-3DB58DAAF6E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9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solidFill>
            <a:srgbClr val="2C6A9E"/>
          </a:solidFill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>
        <a:spAutoFit/>
      </a:bodyPr>
      <a:lstStyle>
        <a:defPPr algn="just" eaLnBrk="1" fontAlgn="auto" hangingPunct="1">
          <a:spcBef>
            <a:spcPts val="0"/>
          </a:spcBef>
          <a:spcAft>
            <a:spcPts val="0"/>
          </a:spcAft>
          <a:buClrTx/>
          <a:buSzTx/>
          <a:buFont typeface="Wingdings 3" pitchFamily="18" charset="2"/>
          <a:buNone/>
          <a:defRPr sz="1600" dirty="0" smtClean="0">
            <a:solidFill>
              <a:schemeClr val="accent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13170</TotalTime>
  <Words>2902</Words>
  <Application>Microsoft Office PowerPoint</Application>
  <PresentationFormat>Лист A4 (210x297 мм)</PresentationFormat>
  <Paragraphs>806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В 2022 ГОДУ  ПО МУНИЦИПАЛЬНЫМ ПРОГРАММАМ (млн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НАЦИОНАЛЬНЫХ ПРОЕКТОВ В 2022 ГОДУ (тыс. руб.) </vt:lpstr>
      <vt:lpstr>РЕАЛИЗАЦИЯ ПРОЕКТОВ ИНИЦИАТИВНОГО  БЮДЖЕТИРОВАНИЯ  В 2022 ГОДУ (тыс. руб.)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Инга Валерьевна</dc:creator>
  <cp:lastModifiedBy>0602</cp:lastModifiedBy>
  <cp:revision>1057</cp:revision>
  <cp:lastPrinted>2023-05-17T04:50:30Z</cp:lastPrinted>
  <dcterms:created xsi:type="dcterms:W3CDTF">2021-03-12T10:27:17Z</dcterms:created>
  <dcterms:modified xsi:type="dcterms:W3CDTF">2023-05-22T06:19:59Z</dcterms:modified>
</cp:coreProperties>
</file>