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68" r:id="rId1"/>
  </p:sldMasterIdLst>
  <p:notesMasterIdLst>
    <p:notesMasterId r:id="rId19"/>
  </p:notesMasterIdLst>
  <p:sldIdLst>
    <p:sldId id="335" r:id="rId2"/>
    <p:sldId id="336" r:id="rId3"/>
    <p:sldId id="347" r:id="rId4"/>
    <p:sldId id="348" r:id="rId5"/>
    <p:sldId id="365" r:id="rId6"/>
    <p:sldId id="350" r:id="rId7"/>
    <p:sldId id="366" r:id="rId8"/>
    <p:sldId id="379" r:id="rId9"/>
    <p:sldId id="381" r:id="rId10"/>
    <p:sldId id="367" r:id="rId11"/>
    <p:sldId id="368" r:id="rId12"/>
    <p:sldId id="373" r:id="rId13"/>
    <p:sldId id="369" r:id="rId14"/>
    <p:sldId id="370" r:id="rId15"/>
    <p:sldId id="382" r:id="rId16"/>
    <p:sldId id="384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нич Александр Васильевич" initials="ГАВ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806"/>
    <a:srgbClr val="99FF66"/>
    <a:srgbClr val="E5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92EB49-FB4F-453F-9A29-3EF9DBEA378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05EF92E-9ACF-4CD1-8DDE-203C270A9616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dirty="0"/>
            <a:t>Жилая застройка на земельном участке с кадастровым номером 59:03:0400069:1107</a:t>
          </a:r>
        </a:p>
      </dgm:t>
    </dgm:pt>
    <dgm:pt modelId="{917DC8CB-DA29-4F6E-9336-26015F7B8633}" type="parTrans" cxnId="{74D45143-6575-43A3-8DBE-E3D0C2E6F400}">
      <dgm:prSet/>
      <dgm:spPr/>
      <dgm:t>
        <a:bodyPr/>
        <a:lstStyle/>
        <a:p>
          <a:endParaRPr lang="ru-RU"/>
        </a:p>
      </dgm:t>
    </dgm:pt>
    <dgm:pt modelId="{0A01D88C-EC6A-484F-AAB7-F9F5F0D333F7}" type="sibTrans" cxnId="{74D45143-6575-43A3-8DBE-E3D0C2E6F400}">
      <dgm:prSet/>
      <dgm:spPr/>
      <dgm:t>
        <a:bodyPr/>
        <a:lstStyle/>
        <a:p>
          <a:endParaRPr lang="ru-RU"/>
        </a:p>
      </dgm:t>
    </dgm:pt>
    <dgm:pt modelId="{12374340-2931-4C76-9C8E-C9F864AC8FCF}" type="pres">
      <dgm:prSet presAssocID="{2092EB49-FB4F-453F-9A29-3EF9DBEA37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CD66DE-47A6-42B3-8F57-2DE6D4147B43}" type="pres">
      <dgm:prSet presAssocID="{A05EF92E-9ACF-4CD1-8DDE-203C270A9616}" presName="parentText" presStyleLbl="node1" presStyleIdx="0" presStyleCnt="1" custLinFactY="-22469" custLinFactNeighborX="11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D45143-6575-43A3-8DBE-E3D0C2E6F400}" srcId="{2092EB49-FB4F-453F-9A29-3EF9DBEA3788}" destId="{A05EF92E-9ACF-4CD1-8DDE-203C270A9616}" srcOrd="0" destOrd="0" parTransId="{917DC8CB-DA29-4F6E-9336-26015F7B8633}" sibTransId="{0A01D88C-EC6A-484F-AAB7-F9F5F0D333F7}"/>
    <dgm:cxn modelId="{5ECBF667-A7C9-4651-A025-CB6FE0AA2118}" type="presOf" srcId="{A05EF92E-9ACF-4CD1-8DDE-203C270A9616}" destId="{5DCD66DE-47A6-42B3-8F57-2DE6D4147B43}" srcOrd="0" destOrd="0" presId="urn:microsoft.com/office/officeart/2005/8/layout/vList2"/>
    <dgm:cxn modelId="{6AA2D45D-E4F6-4D41-BDB9-AC0E5C815308}" type="presOf" srcId="{2092EB49-FB4F-453F-9A29-3EF9DBEA3788}" destId="{12374340-2931-4C76-9C8E-C9F864AC8FCF}" srcOrd="0" destOrd="0" presId="urn:microsoft.com/office/officeart/2005/8/layout/vList2"/>
    <dgm:cxn modelId="{4FDF6724-B5B7-4C73-9351-B5E4E1752721}" type="presParOf" srcId="{12374340-2931-4C76-9C8E-C9F864AC8FCF}" destId="{5DCD66DE-47A6-42B3-8F57-2DE6D4147B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2EB49-FB4F-453F-9A29-3EF9DBEA378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05EF92E-9ACF-4CD1-8DDE-203C270A9616}">
      <dgm:prSet/>
      <dgm:spPr>
        <a:solidFill>
          <a:srgbClr val="00B0F0"/>
        </a:solidFill>
      </dgm:spPr>
      <dgm:t>
        <a:bodyPr/>
        <a:lstStyle/>
        <a:p>
          <a:pPr algn="ctr" rtl="0"/>
          <a:r>
            <a:rPr lang="ru-RU" dirty="0" err="1"/>
            <a:t>б.н.п</a:t>
          </a:r>
          <a:r>
            <a:rPr lang="ru-RU" dirty="0"/>
            <a:t>. </a:t>
          </a:r>
          <a:r>
            <a:rPr lang="ru-RU" dirty="0" err="1"/>
            <a:t>Нартовка</a:t>
          </a:r>
          <a:r>
            <a:rPr lang="ru-RU" dirty="0"/>
            <a:t>. Отключение/демонтаж сетей ЦТСО и строительство </a:t>
          </a:r>
          <a:r>
            <a:rPr lang="ru-RU" dirty="0" err="1"/>
            <a:t>Блочно</a:t>
          </a:r>
          <a:r>
            <a:rPr lang="ru-RU" dirty="0"/>
            <a:t>-модульной котельной</a:t>
          </a:r>
        </a:p>
      </dgm:t>
    </dgm:pt>
    <dgm:pt modelId="{917DC8CB-DA29-4F6E-9336-26015F7B8633}" type="parTrans" cxnId="{74D45143-6575-43A3-8DBE-E3D0C2E6F400}">
      <dgm:prSet/>
      <dgm:spPr/>
      <dgm:t>
        <a:bodyPr/>
        <a:lstStyle/>
        <a:p>
          <a:endParaRPr lang="ru-RU"/>
        </a:p>
      </dgm:t>
    </dgm:pt>
    <dgm:pt modelId="{0A01D88C-EC6A-484F-AAB7-F9F5F0D333F7}" type="sibTrans" cxnId="{74D45143-6575-43A3-8DBE-E3D0C2E6F400}">
      <dgm:prSet/>
      <dgm:spPr/>
      <dgm:t>
        <a:bodyPr/>
        <a:lstStyle/>
        <a:p>
          <a:endParaRPr lang="ru-RU"/>
        </a:p>
      </dgm:t>
    </dgm:pt>
    <dgm:pt modelId="{12374340-2931-4C76-9C8E-C9F864AC8FCF}" type="pres">
      <dgm:prSet presAssocID="{2092EB49-FB4F-453F-9A29-3EF9DBEA37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CD66DE-47A6-42B3-8F57-2DE6D4147B43}" type="pres">
      <dgm:prSet presAssocID="{A05EF92E-9ACF-4CD1-8DDE-203C270A9616}" presName="parentText" presStyleLbl="node1" presStyleIdx="0" presStyleCnt="1" custLinFactX="-11144" custLinFactNeighborX="-100000" custLinFactNeighborY="18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D45143-6575-43A3-8DBE-E3D0C2E6F400}" srcId="{2092EB49-FB4F-453F-9A29-3EF9DBEA3788}" destId="{A05EF92E-9ACF-4CD1-8DDE-203C270A9616}" srcOrd="0" destOrd="0" parTransId="{917DC8CB-DA29-4F6E-9336-26015F7B8633}" sibTransId="{0A01D88C-EC6A-484F-AAB7-F9F5F0D333F7}"/>
    <dgm:cxn modelId="{5ECBF667-A7C9-4651-A025-CB6FE0AA2118}" type="presOf" srcId="{A05EF92E-9ACF-4CD1-8DDE-203C270A9616}" destId="{5DCD66DE-47A6-42B3-8F57-2DE6D4147B43}" srcOrd="0" destOrd="0" presId="urn:microsoft.com/office/officeart/2005/8/layout/vList2"/>
    <dgm:cxn modelId="{6AA2D45D-E4F6-4D41-BDB9-AC0E5C815308}" type="presOf" srcId="{2092EB49-FB4F-453F-9A29-3EF9DBEA3788}" destId="{12374340-2931-4C76-9C8E-C9F864AC8FCF}" srcOrd="0" destOrd="0" presId="urn:microsoft.com/office/officeart/2005/8/layout/vList2"/>
    <dgm:cxn modelId="{4FDF6724-B5B7-4C73-9351-B5E4E1752721}" type="presParOf" srcId="{12374340-2931-4C76-9C8E-C9F864AC8FCF}" destId="{5DCD66DE-47A6-42B3-8F57-2DE6D4147B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2EB49-FB4F-453F-9A29-3EF9DBEA378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05EF92E-9ACF-4CD1-8DDE-203C270A9616}">
      <dgm:prSet/>
      <dgm:spPr>
        <a:solidFill>
          <a:srgbClr val="FFC000"/>
        </a:solidFill>
      </dgm:spPr>
      <dgm:t>
        <a:bodyPr/>
        <a:lstStyle/>
        <a:p>
          <a:pPr algn="ctr" rtl="0"/>
          <a:r>
            <a:rPr lang="ru-RU" i="1" dirty="0">
              <a:solidFill>
                <a:schemeClr val="tx1"/>
              </a:solidFill>
            </a:rPr>
            <a:t>Установка Индивидуальных Источников Теплоснабжения по улицам с малоэтажной жилой застройкой в районе улиц Котовского, Шевченко, Преображенского, Огарева, Геологов, Горняков и демонтаж сетей и ГЭУ</a:t>
          </a:r>
          <a:endParaRPr lang="ru-RU" dirty="0">
            <a:solidFill>
              <a:schemeClr val="tx1"/>
            </a:solidFill>
          </a:endParaRPr>
        </a:p>
      </dgm:t>
    </dgm:pt>
    <dgm:pt modelId="{917DC8CB-DA29-4F6E-9336-26015F7B8633}" type="parTrans" cxnId="{74D45143-6575-43A3-8DBE-E3D0C2E6F400}">
      <dgm:prSet/>
      <dgm:spPr/>
      <dgm:t>
        <a:bodyPr/>
        <a:lstStyle/>
        <a:p>
          <a:endParaRPr lang="ru-RU"/>
        </a:p>
      </dgm:t>
    </dgm:pt>
    <dgm:pt modelId="{0A01D88C-EC6A-484F-AAB7-F9F5F0D333F7}" type="sibTrans" cxnId="{74D45143-6575-43A3-8DBE-E3D0C2E6F400}">
      <dgm:prSet/>
      <dgm:spPr/>
      <dgm:t>
        <a:bodyPr/>
        <a:lstStyle/>
        <a:p>
          <a:endParaRPr lang="ru-RU"/>
        </a:p>
      </dgm:t>
    </dgm:pt>
    <dgm:pt modelId="{12374340-2931-4C76-9C8E-C9F864AC8FCF}" type="pres">
      <dgm:prSet presAssocID="{2092EB49-FB4F-453F-9A29-3EF9DBEA37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CD66DE-47A6-42B3-8F57-2DE6D4147B43}" type="pres">
      <dgm:prSet presAssocID="{A05EF92E-9ACF-4CD1-8DDE-203C270A9616}" presName="parentText" presStyleLbl="node1" presStyleIdx="0" presStyleCnt="1" custLinFactY="-27350" custLinFactNeighborX="-96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D45143-6575-43A3-8DBE-E3D0C2E6F400}" srcId="{2092EB49-FB4F-453F-9A29-3EF9DBEA3788}" destId="{A05EF92E-9ACF-4CD1-8DDE-203C270A9616}" srcOrd="0" destOrd="0" parTransId="{917DC8CB-DA29-4F6E-9336-26015F7B8633}" sibTransId="{0A01D88C-EC6A-484F-AAB7-F9F5F0D333F7}"/>
    <dgm:cxn modelId="{5ECBF667-A7C9-4651-A025-CB6FE0AA2118}" type="presOf" srcId="{A05EF92E-9ACF-4CD1-8DDE-203C270A9616}" destId="{5DCD66DE-47A6-42B3-8F57-2DE6D4147B43}" srcOrd="0" destOrd="0" presId="urn:microsoft.com/office/officeart/2005/8/layout/vList2"/>
    <dgm:cxn modelId="{6AA2D45D-E4F6-4D41-BDB9-AC0E5C815308}" type="presOf" srcId="{2092EB49-FB4F-453F-9A29-3EF9DBEA3788}" destId="{12374340-2931-4C76-9C8E-C9F864AC8FCF}" srcOrd="0" destOrd="0" presId="urn:microsoft.com/office/officeart/2005/8/layout/vList2"/>
    <dgm:cxn modelId="{4FDF6724-B5B7-4C73-9351-B5E4E1752721}" type="presParOf" srcId="{12374340-2931-4C76-9C8E-C9F864AC8FCF}" destId="{5DCD66DE-47A6-42B3-8F57-2DE6D4147B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D66DE-47A6-42B3-8F57-2DE6D4147B43}">
      <dsp:nvSpPr>
        <dsp:cNvPr id="0" name=""/>
        <dsp:cNvSpPr/>
      </dsp:nvSpPr>
      <dsp:spPr>
        <a:xfrm>
          <a:off x="0" y="0"/>
          <a:ext cx="2340768" cy="57915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Жилая застройка на земельном участке с кадастровым номером 59:03:0400069:1107</a:t>
          </a:r>
        </a:p>
      </dsp:txBody>
      <dsp:txXfrm>
        <a:off x="28272" y="28272"/>
        <a:ext cx="2284224" cy="5226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D66DE-47A6-42B3-8F57-2DE6D4147B43}">
      <dsp:nvSpPr>
        <dsp:cNvPr id="0" name=""/>
        <dsp:cNvSpPr/>
      </dsp:nvSpPr>
      <dsp:spPr>
        <a:xfrm>
          <a:off x="0" y="158951"/>
          <a:ext cx="1980728" cy="6786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/>
            <a:t>б.н.п</a:t>
          </a:r>
          <a:r>
            <a:rPr lang="ru-RU" sz="1000" kern="1200" dirty="0"/>
            <a:t>. </a:t>
          </a:r>
          <a:r>
            <a:rPr lang="ru-RU" sz="1000" kern="1200" dirty="0" err="1"/>
            <a:t>Нартовка</a:t>
          </a:r>
          <a:r>
            <a:rPr lang="ru-RU" sz="1000" kern="1200" dirty="0"/>
            <a:t>. Отключение/демонтаж сетей ЦТСО и строительство </a:t>
          </a:r>
          <a:r>
            <a:rPr lang="ru-RU" sz="1000" kern="1200" dirty="0" err="1"/>
            <a:t>Блочно</a:t>
          </a:r>
          <a:r>
            <a:rPr lang="ru-RU" sz="1000" kern="1200" dirty="0"/>
            <a:t>-модульной котельной</a:t>
          </a:r>
        </a:p>
      </dsp:txBody>
      <dsp:txXfrm>
        <a:off x="33127" y="192078"/>
        <a:ext cx="1914474" cy="612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D66DE-47A6-42B3-8F57-2DE6D4147B43}">
      <dsp:nvSpPr>
        <dsp:cNvPr id="0" name=""/>
        <dsp:cNvSpPr/>
      </dsp:nvSpPr>
      <dsp:spPr>
        <a:xfrm>
          <a:off x="0" y="0"/>
          <a:ext cx="2457049" cy="65520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i="1" kern="1200" dirty="0">
              <a:solidFill>
                <a:schemeClr val="tx1"/>
              </a:solidFill>
            </a:rPr>
            <a:t>Установка Индивидуальных Источников Теплоснабжения по улицам с малоэтажной жилой застройкой в районе улиц Котовского, Шевченко, Преображенского, Огарева, Геологов, Горняков и демонтаж сетей и ГЭУ</a:t>
          </a:r>
          <a:endParaRPr lang="ru-RU" sz="800" kern="1200" dirty="0">
            <a:solidFill>
              <a:schemeClr val="tx1"/>
            </a:solidFill>
          </a:endParaRPr>
        </a:p>
      </dsp:txBody>
      <dsp:txXfrm>
        <a:off x="31984" y="31984"/>
        <a:ext cx="2393081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7F7CD-86B1-41E9-8DE2-251D5F617922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06295-B2A5-43AB-9764-07D7D8C91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66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6295-B2A5-43AB-9764-07D7D8C9116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0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6295-B2A5-43AB-9764-07D7D8C9116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0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6295-B2A5-43AB-9764-07D7D8C9116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05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06295-B2A5-43AB-9764-07D7D8C9116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0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206295-B2A5-43AB-9764-07D7D8C9116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49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9C31FD-0091-43D2-8A5E-83C933AB48DA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7C6CE5F-E3A4-4523-9C42-FE8396F2E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1FD-0091-43D2-8A5E-83C933AB48DA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E5F-E3A4-4523-9C42-FE8396F2E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1FD-0091-43D2-8A5E-83C933AB48DA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E5F-E3A4-4523-9C42-FE8396F2E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9C31FD-0091-43D2-8A5E-83C933AB48DA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C6CE5F-E3A4-4523-9C42-FE8396F2E0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9C31FD-0091-43D2-8A5E-83C933AB48DA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7C6CE5F-E3A4-4523-9C42-FE8396F2E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1FD-0091-43D2-8A5E-83C933AB48DA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E5F-E3A4-4523-9C42-FE8396F2E0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1FD-0091-43D2-8A5E-83C933AB48DA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E5F-E3A4-4523-9C42-FE8396F2E04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9C31FD-0091-43D2-8A5E-83C933AB48DA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C6CE5F-E3A4-4523-9C42-FE8396F2E0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31FD-0091-43D2-8A5E-83C933AB48DA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E5F-E3A4-4523-9C42-FE8396F2E0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9C31FD-0091-43D2-8A5E-83C933AB48DA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C6CE5F-E3A4-4523-9C42-FE8396F2E04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9C31FD-0091-43D2-8A5E-83C933AB48DA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C6CE5F-E3A4-4523-9C42-FE8396F2E04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9C31FD-0091-43D2-8A5E-83C933AB48DA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C6CE5F-E3A4-4523-9C42-FE8396F2E0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1.JP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8232" y="2276872"/>
            <a:ext cx="6172200" cy="2592288"/>
          </a:xfrm>
        </p:spPr>
        <p:txBody>
          <a:bodyPr anchor="ctr"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Актуализация схемы теплоснабжения муниципального образования 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«Город Березники» Пермского края до 2040 года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(Актуализация на 2024 г.)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944688" y="3368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>
                <a:solidFill>
                  <a:prstClr val="black"/>
                </a:solidFill>
              </a:rPr>
              <a:t/>
            </a:r>
            <a:br>
              <a:rPr lang="ru-RU" altLang="ru-RU">
                <a:solidFill>
                  <a:prstClr val="black"/>
                </a:solidFill>
              </a:rPr>
            </a:br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6528" y="6174596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Book Antiqua" panose="02040602050305030304" pitchFamily="18" charset="0"/>
              </a:rPr>
              <a:t>20</a:t>
            </a:r>
            <a:r>
              <a:rPr lang="en-US" b="1" dirty="0">
                <a:solidFill>
                  <a:prstClr val="black"/>
                </a:solidFill>
                <a:latin typeface="Book Antiqua" panose="02040602050305030304" pitchFamily="18" charset="0"/>
              </a:rPr>
              <a:t>2</a:t>
            </a:r>
            <a:r>
              <a:rPr lang="ru-RU" b="1" dirty="0">
                <a:solidFill>
                  <a:prstClr val="black"/>
                </a:solidFill>
                <a:latin typeface="Book Antiqua" panose="02040602050305030304" pitchFamily="18" charset="0"/>
              </a:rPr>
              <a:t>3 год</a:t>
            </a:r>
          </a:p>
        </p:txBody>
      </p:sp>
    </p:spTree>
    <p:extLst>
      <p:ext uri="{BB962C8B-B14F-4D97-AF65-F5344CB8AC3E}">
        <p14:creationId xmlns:p14="http://schemas.microsoft.com/office/powerpoint/2010/main" val="53200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92888" cy="418058"/>
          </a:xfrm>
        </p:spPr>
        <p:txBody>
          <a:bodyPr>
            <a:noAutofit/>
          </a:bodyPr>
          <a:lstStyle/>
          <a:p>
            <a:pPr indent="450000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Прогнозы приростов объемов потребления тепловой энергии, Гкал/ч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0D9BA492-EA67-43ED-BD1C-A7BA722DD5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31698"/>
              </p:ext>
            </p:extLst>
          </p:nvPr>
        </p:nvGraphicFramePr>
        <p:xfrm>
          <a:off x="0" y="620688"/>
          <a:ext cx="9144000" cy="5168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656">
                  <a:extLst>
                    <a:ext uri="{9D8B030D-6E8A-4147-A177-3AD203B41FA5}">
                      <a16:colId xmlns:a16="http://schemas.microsoft.com/office/drawing/2014/main" xmlns="" val="2151139815"/>
                    </a:ext>
                  </a:extLst>
                </a:gridCol>
                <a:gridCol w="388825">
                  <a:extLst>
                    <a:ext uri="{9D8B030D-6E8A-4147-A177-3AD203B41FA5}">
                      <a16:colId xmlns:a16="http://schemas.microsoft.com/office/drawing/2014/main" xmlns="" val="398535043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3686855807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4261733130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2711431058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3027771099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4128427991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3778658044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4092794052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2926594084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3775305212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3213159873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697328252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3243886774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2499765623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2791869114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118473335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2028893322"/>
                    </a:ext>
                  </a:extLst>
                </a:gridCol>
                <a:gridCol w="428207">
                  <a:extLst>
                    <a:ext uri="{9D8B030D-6E8A-4147-A177-3AD203B41FA5}">
                      <a16:colId xmlns:a16="http://schemas.microsoft.com/office/drawing/2014/main" xmlns="" val="2612501323"/>
                    </a:ext>
                  </a:extLst>
                </a:gridCol>
              </a:tblGrid>
              <a:tr h="2919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800" dirty="0">
                          <a:effectLst/>
                        </a:rPr>
                        <a:t>Показатель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2029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2031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2032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2033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2034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2035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2036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2037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2038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2039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2040</a:t>
                      </a: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2942545302"/>
                  </a:ext>
                </a:extLst>
              </a:tr>
              <a:tr h="140100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БТЭЦ-2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3126390773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0,84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16,56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0,85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4,15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2,22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1117771694"/>
                  </a:ext>
                </a:extLst>
              </a:tr>
              <a:tr h="140100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-2,317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-0,373</a:t>
                      </a: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1682818541"/>
                  </a:ext>
                </a:extLst>
              </a:tr>
              <a:tr h="291948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Правобережная котельная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3168100371"/>
                  </a:ext>
                </a:extLst>
              </a:tr>
              <a:tr h="204276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3,437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3,243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1830756493"/>
                  </a:ext>
                </a:extLst>
              </a:tr>
              <a:tr h="128352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4262038712"/>
                  </a:ext>
                </a:extLst>
              </a:tr>
              <a:tr h="44596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Котельная №6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1743399606"/>
                  </a:ext>
                </a:extLst>
              </a:tr>
              <a:tr h="291948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3237630911"/>
                  </a:ext>
                </a:extLst>
              </a:tr>
              <a:tr h="291948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3644898553"/>
                  </a:ext>
                </a:extLst>
              </a:tr>
              <a:tr h="185298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Котельная №1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2255571756"/>
                  </a:ext>
                </a:extLst>
              </a:tr>
              <a:tr h="185298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2094357096"/>
                  </a:ext>
                </a:extLst>
              </a:tr>
              <a:tr h="185298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1363492383"/>
                  </a:ext>
                </a:extLst>
              </a:tr>
              <a:tr h="185298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Котельная №5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4072988705"/>
                  </a:ext>
                </a:extLst>
              </a:tr>
              <a:tr h="185298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307131770"/>
                  </a:ext>
                </a:extLst>
              </a:tr>
              <a:tr h="185298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1711045164"/>
                  </a:ext>
                </a:extLst>
              </a:tr>
              <a:tr h="185298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Котельная №7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3681962465"/>
                  </a:ext>
                </a:extLst>
              </a:tr>
              <a:tr h="185298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3514092389"/>
                  </a:ext>
                </a:extLst>
              </a:tr>
              <a:tr h="185298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9705039"/>
                  </a:ext>
                </a:extLst>
              </a:tr>
              <a:tr h="169831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Котельная БПКРУ-2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2223910906"/>
                  </a:ext>
                </a:extLst>
              </a:tr>
              <a:tr h="175236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451722388"/>
                  </a:ext>
                </a:extLst>
              </a:tr>
              <a:tr h="171320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1903429271"/>
                  </a:ext>
                </a:extLst>
              </a:tr>
              <a:tr h="48709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ВЧД-8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536858584"/>
                  </a:ext>
                </a:extLst>
              </a:tr>
              <a:tr h="191341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418756426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2639533659"/>
                  </a:ext>
                </a:extLst>
              </a:tr>
              <a:tr h="39493"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Котельная "Шарапы"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kumimoji="0" lang="ru-RU" sz="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3895154429"/>
                  </a:ext>
                </a:extLst>
              </a:tr>
              <a:tr h="63430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0,952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4153365004"/>
                  </a:ext>
                </a:extLst>
              </a:tr>
              <a:tr h="291948"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Отключаемая нагрузка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6353" marR="36353" marT="0" marB="0" anchor="ctr"/>
                </a:tc>
                <a:extLst>
                  <a:ext uri="{0D108BD9-81ED-4DB2-BD59-A6C34878D82A}">
                    <a16:rowId xmlns:a16="http://schemas.microsoft.com/office/drawing/2014/main" xmlns="" val="232476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57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Мастер-план развития систем теплоснабжения МО г. Березники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6531E363-0493-4888-B38C-5E31FE4F617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4603840"/>
              </p:ext>
            </p:extLst>
          </p:nvPr>
        </p:nvGraphicFramePr>
        <p:xfrm>
          <a:off x="125760" y="1066726"/>
          <a:ext cx="8892480" cy="5373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739">
                  <a:extLst>
                    <a:ext uri="{9D8B030D-6E8A-4147-A177-3AD203B41FA5}">
                      <a16:colId xmlns:a16="http://schemas.microsoft.com/office/drawing/2014/main" xmlns="" val="48504634"/>
                    </a:ext>
                  </a:extLst>
                </a:gridCol>
                <a:gridCol w="1330205">
                  <a:extLst>
                    <a:ext uri="{9D8B030D-6E8A-4147-A177-3AD203B41FA5}">
                      <a16:colId xmlns:a16="http://schemas.microsoft.com/office/drawing/2014/main" xmlns="" val="2678224370"/>
                    </a:ext>
                  </a:extLst>
                </a:gridCol>
                <a:gridCol w="2879494">
                  <a:extLst>
                    <a:ext uri="{9D8B030D-6E8A-4147-A177-3AD203B41FA5}">
                      <a16:colId xmlns:a16="http://schemas.microsoft.com/office/drawing/2014/main" xmlns="" val="3249469900"/>
                    </a:ext>
                  </a:extLst>
                </a:gridCol>
                <a:gridCol w="2795976">
                  <a:extLst>
                    <a:ext uri="{9D8B030D-6E8A-4147-A177-3AD203B41FA5}">
                      <a16:colId xmlns:a16="http://schemas.microsoft.com/office/drawing/2014/main" xmlns="" val="3024055177"/>
                    </a:ext>
                  </a:extLst>
                </a:gridCol>
                <a:gridCol w="1435066">
                  <a:extLst>
                    <a:ext uri="{9D8B030D-6E8A-4147-A177-3AD203B41FA5}">
                      <a16:colId xmlns:a16="http://schemas.microsoft.com/office/drawing/2014/main" xmlns="" val="143321518"/>
                    </a:ext>
                  </a:extLst>
                </a:gridCol>
              </a:tblGrid>
              <a:tr h="520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Объект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Вариант №1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Вариант №2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Ориентировочные сроки реализации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extLst>
                  <a:ext uri="{0D108BD9-81ED-4DB2-BD59-A6C34878D82A}">
                    <a16:rowId xmlns:a16="http://schemas.microsoft.com/office/drawing/2014/main" xmlns="" val="2747787446"/>
                  </a:ext>
                </a:extLst>
              </a:tr>
              <a:tr h="520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БТЭЦ-2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Строительство котельной в </a:t>
                      </a:r>
                      <a:r>
                        <a:rPr lang="ru-RU" sz="1000" dirty="0" err="1">
                          <a:effectLst/>
                        </a:rPr>
                        <a:t>б.н.п</a:t>
                      </a:r>
                      <a:r>
                        <a:rPr lang="ru-RU" sz="1000" dirty="0">
                          <a:effectLst/>
                        </a:rPr>
                        <a:t>. </a:t>
                      </a:r>
                      <a:r>
                        <a:rPr lang="ru-RU" sz="1000" dirty="0" err="1">
                          <a:effectLst/>
                        </a:rPr>
                        <a:t>Нартовка</a:t>
                      </a:r>
                      <a:r>
                        <a:rPr lang="ru-RU" sz="1000" dirty="0">
                          <a:effectLst/>
                        </a:rPr>
                        <a:t> 6 Гкал/ч, переключение удаленных потребителей от БТЭЦ-2"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Перевод потребителей в б.н.п. Нартовка на индивидуальное теплоснабжение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2025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extLst>
                  <a:ext uri="{0D108BD9-81ED-4DB2-BD59-A6C34878D82A}">
                    <a16:rowId xmlns:a16="http://schemas.microsoft.com/office/drawing/2014/main" xmlns="" val="4074080924"/>
                  </a:ext>
                </a:extLst>
              </a:tr>
              <a:tr h="1022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Правобережная котельная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Переход на температурный график отпуска тепловой энергии 130/70 от Правобережной котельной. Модернизация тепловой сети мкр. Усолье с выводом участка тепловой сети Ду500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Увеличение диаметров трубопроводов от Правобережной котельной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2025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extLst>
                  <a:ext uri="{0D108BD9-81ED-4DB2-BD59-A6C34878D82A}">
                    <a16:rowId xmlns:a16="http://schemas.microsoft.com/office/drawing/2014/main" xmlns="" val="2268072795"/>
                  </a:ext>
                </a:extLst>
              </a:tr>
              <a:tr h="1089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БТЭЦ-2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Перевод потребителей по улицам индивидуальной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жилой застройки в районе улиц Котовского, Шевченко, Преображенского, Огарева, Геологов, Горняков на индивидуальное теплоснабжение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Реконструкция участков трубопроводов по улицам по улицам индивидуальной жилой застройки в районе улиц Котовского, Шевченко, Преображенского, Огарева, Геологов, Горняков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2024-2036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extLst>
                  <a:ext uri="{0D108BD9-81ED-4DB2-BD59-A6C34878D82A}">
                    <a16:rowId xmlns:a16="http://schemas.microsoft.com/office/drawing/2014/main" xmlns="" val="976684705"/>
                  </a:ext>
                </a:extLst>
              </a:tr>
              <a:tr h="520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ВК ОАО "РЖД"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Строительство котельной ВК ОАО "РЖД" (1 Гкал/ч)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Перевод потребителей по ул. Привокзальная на индивидуальные источники тепловой энергии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2024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extLst>
                  <a:ext uri="{0D108BD9-81ED-4DB2-BD59-A6C34878D82A}">
                    <a16:rowId xmlns:a16="http://schemas.microsoft.com/office/drawing/2014/main" xmlns="" val="3718121958"/>
                  </a:ext>
                </a:extLst>
              </a:tr>
              <a:tr h="849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котельная №6 с. Пыскор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Модернизация источника тепловой энергии, реконструкция тепловых сетей, строительство сетей горячего водоснабжения и оборудования на котельной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Перевод потребителей, подключенных к котельной № 6 ООО "Энергоресурс" на территории с. Пыскор на индивидуальное теплоснабжение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2024-2025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extLst>
                  <a:ext uri="{0D108BD9-81ED-4DB2-BD59-A6C34878D82A}">
                    <a16:rowId xmlns:a16="http://schemas.microsoft.com/office/drawing/2014/main" xmlns="" val="3775027293"/>
                  </a:ext>
                </a:extLst>
              </a:tr>
              <a:tr h="849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Котельные г. Усолье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ООО "Энергоресурс"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Модернизация источников тепловой энергии, реконструкция тепловых сетей, строительство сетей горячего водоснабжения и оборудования на котельных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Перевод потребителей, подключенных к котельным №№1, 7 и 5 ООО "Энергоресурс" на территории г. Усолье на индивидуальное теплоснабжение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2024-2025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1" marR="66501" marT="0" marB="0" anchor="ctr"/>
                </a:tc>
                <a:extLst>
                  <a:ext uri="{0D108BD9-81ED-4DB2-BD59-A6C34878D82A}">
                    <a16:rowId xmlns:a16="http://schemas.microsoft.com/office/drawing/2014/main" xmlns="" val="770918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41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Финансовые затраты на реализацию мероприятий по вариантам развития перспективной схемы теплоснабжения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AE1575BD-B6A2-4512-A0CE-477B788C619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87259996"/>
              </p:ext>
            </p:extLst>
          </p:nvPr>
        </p:nvGraphicFramePr>
        <p:xfrm>
          <a:off x="143508" y="908720"/>
          <a:ext cx="8856984" cy="5787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706">
                  <a:extLst>
                    <a:ext uri="{9D8B030D-6E8A-4147-A177-3AD203B41FA5}">
                      <a16:colId xmlns:a16="http://schemas.microsoft.com/office/drawing/2014/main" xmlns="" val="1198644423"/>
                    </a:ext>
                  </a:extLst>
                </a:gridCol>
                <a:gridCol w="1168474">
                  <a:extLst>
                    <a:ext uri="{9D8B030D-6E8A-4147-A177-3AD203B41FA5}">
                      <a16:colId xmlns:a16="http://schemas.microsoft.com/office/drawing/2014/main" xmlns="" val="3192749688"/>
                    </a:ext>
                  </a:extLst>
                </a:gridCol>
                <a:gridCol w="2686085">
                  <a:extLst>
                    <a:ext uri="{9D8B030D-6E8A-4147-A177-3AD203B41FA5}">
                      <a16:colId xmlns:a16="http://schemas.microsoft.com/office/drawing/2014/main" xmlns="" val="949839869"/>
                    </a:ext>
                  </a:extLst>
                </a:gridCol>
                <a:gridCol w="1114209">
                  <a:extLst>
                    <a:ext uri="{9D8B030D-6E8A-4147-A177-3AD203B41FA5}">
                      <a16:colId xmlns:a16="http://schemas.microsoft.com/office/drawing/2014/main" xmlns="" val="176813795"/>
                    </a:ext>
                  </a:extLst>
                </a:gridCol>
                <a:gridCol w="2248378">
                  <a:extLst>
                    <a:ext uri="{9D8B030D-6E8A-4147-A177-3AD203B41FA5}">
                      <a16:colId xmlns:a16="http://schemas.microsoft.com/office/drawing/2014/main" xmlns="" val="304056791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xmlns="" val="3082411943"/>
                    </a:ext>
                  </a:extLst>
                </a:gridCol>
              </a:tblGrid>
              <a:tr h="5947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Объект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Вариант №1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Стоимость мероприятия, тыс.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Вариант №2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Стоимость мероприятия, тыс. руб.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extLst>
                  <a:ext uri="{0D108BD9-81ED-4DB2-BD59-A6C34878D82A}">
                    <a16:rowId xmlns:a16="http://schemas.microsoft.com/office/drawing/2014/main" xmlns="" val="1294587014"/>
                  </a:ext>
                </a:extLst>
              </a:tr>
              <a:tr h="476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БТЭЦ-2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Строительство котельной в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б.н.п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.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Нартовка</a:t>
                      </a:r>
                      <a:r>
                        <a:rPr kumimoji="0" lang="ru-RU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 6 Гкал/ч, переключение удаленных потребителей от БТЭЦ-2"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33 428,57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Перевод потребителей в п. Нартовка на индивидуальное теплоснабжения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66 331,65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extLst>
                  <a:ext uri="{0D108BD9-81ED-4DB2-BD59-A6C34878D82A}">
                    <a16:rowId xmlns:a16="http://schemas.microsoft.com/office/drawing/2014/main" xmlns="" val="700651382"/>
                  </a:ext>
                </a:extLst>
              </a:tr>
              <a:tr h="727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Правобережная котельная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Переход на температурный график отпуска тепловой энергии 130/70 от Правобережной котельной. Модернизация тепловой сети мкр. Усолье с выводом участка тепловой сети Ду500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46 486,00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Увеличение диаметров трубопроводов от Правобережной котельной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34 887,03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extLst>
                  <a:ext uri="{0D108BD9-81ED-4DB2-BD59-A6C34878D82A}">
                    <a16:rowId xmlns:a16="http://schemas.microsoft.com/office/drawing/2014/main" xmlns="" val="527918004"/>
                  </a:ext>
                </a:extLst>
              </a:tr>
              <a:tr h="1107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БТЭЦ-2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Перевод потребителей по улицам индивидуальной жилой застройки в районе улиц Котовского, Шевченко, Преображенского, Огарева, Геологов, Горняков на индивидуальное теплоснабжение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148 696,06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Реконструкция участков трубопроводов по улицам индивидуальная жилая застройка в районе улиц Котовского, Шевченко, Преображенского, Огарева, Геологов, Горняков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406 619,63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extLst>
                  <a:ext uri="{0D108BD9-81ED-4DB2-BD59-A6C34878D82A}">
                    <a16:rowId xmlns:a16="http://schemas.microsoft.com/office/drawing/2014/main" xmlns="" val="1884052248"/>
                  </a:ext>
                </a:extLst>
              </a:tr>
              <a:tr h="634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ВК ОАО "РЖД"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Строительство котельной ВК ОАО "РЖД" (1 Гкал/ч)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8 591,13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Перевод потребителей по ул. Привокзальная на индивидуальные источники тепловой энергии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2 100,00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extLst>
                  <a:ext uri="{0D108BD9-81ED-4DB2-BD59-A6C34878D82A}">
                    <a16:rowId xmlns:a16="http://schemas.microsoft.com/office/drawing/2014/main" xmlns="" val="3233979753"/>
                  </a:ext>
                </a:extLst>
              </a:tr>
              <a:tr h="723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котельная №6 с. Пыскор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Модернизация источника тепловой энергии, реконструкция тепловых сетей, строительство сетей горячего водоснабжения и оборудования на котельной</a:t>
                      </a: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7 800,00</a:t>
                      </a: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Перевод потребителей, подключенных к котельной № 6 ООО "Энергоресурс" на территории с. Пыскор на индивидуальное теплоснабжение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25 000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extLst>
                  <a:ext uri="{0D108BD9-81ED-4DB2-BD59-A6C34878D82A}">
                    <a16:rowId xmlns:a16="http://schemas.microsoft.com/office/drawing/2014/main" xmlns="" val="3096301151"/>
                  </a:ext>
                </a:extLst>
              </a:tr>
              <a:tr h="7231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Котельные г. Усолье </a:t>
                      </a:r>
                      <a:br>
                        <a:rPr lang="ru-RU" sz="1000">
                          <a:effectLst/>
                        </a:rPr>
                      </a:br>
                      <a:r>
                        <a:rPr lang="ru-RU" sz="1000">
                          <a:effectLst/>
                        </a:rPr>
                        <a:t>ООО "Энергоресурс"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Модернизация источников тепловой энергии, реконструкция тепловых сетей, строительство сетей горячего водоснабжения и оборудования на котельных для обеспечения ГВС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75 000,00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Перевод потребителей, подключенных к котельным №№1, 7 и 5 ООО "Энергоресурс" на территории г. Усолье на индивидуальное теплоснабжение (индивидуальные газовые котлы)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7 230,46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extLst>
                  <a:ext uri="{0D108BD9-81ED-4DB2-BD59-A6C34878D82A}">
                    <a16:rowId xmlns:a16="http://schemas.microsoft.com/office/drawing/2014/main" xmlns="" val="1164759199"/>
                  </a:ext>
                </a:extLst>
              </a:tr>
              <a:tr h="188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dirty="0">
                          <a:effectLst/>
                        </a:rPr>
                        <a:t>Итого: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026" marR="53026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320 001,77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542 168,77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01804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591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F536528-A897-46C5-B8BB-F8D8F8C203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9" y="-12703"/>
            <a:ext cx="485168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63"/>
          <a:stretch/>
        </p:blipFill>
        <p:spPr>
          <a:xfrm>
            <a:off x="39557" y="12703"/>
            <a:ext cx="2088232" cy="308764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9" name="Прямая со стрелкой 8"/>
          <p:cNvCxnSpPr>
            <a:cxnSpLocks/>
            <a:stCxn id="5" idx="2"/>
          </p:cNvCxnSpPr>
          <p:nvPr/>
        </p:nvCxnSpPr>
        <p:spPr>
          <a:xfrm>
            <a:off x="1083673" y="3100350"/>
            <a:ext cx="998801" cy="629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  <a:stCxn id="22" idx="1"/>
          </p:cNvCxnSpPr>
          <p:nvPr/>
        </p:nvCxnSpPr>
        <p:spPr>
          <a:xfrm flipH="1">
            <a:off x="3563889" y="1556526"/>
            <a:ext cx="2879446" cy="18004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802000137"/>
              </p:ext>
            </p:extLst>
          </p:nvPr>
        </p:nvGraphicFramePr>
        <p:xfrm>
          <a:off x="2138672" y="0"/>
          <a:ext cx="234076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968316001"/>
              </p:ext>
            </p:extLst>
          </p:nvPr>
        </p:nvGraphicFramePr>
        <p:xfrm>
          <a:off x="11416" y="6020449"/>
          <a:ext cx="1980728" cy="837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20" name="Прямая со стрелкой 19"/>
          <p:cNvCxnSpPr>
            <a:cxnSpLocks/>
          </p:cNvCxnSpPr>
          <p:nvPr/>
        </p:nvCxnSpPr>
        <p:spPr>
          <a:xfrm flipV="1">
            <a:off x="1001780" y="4599342"/>
            <a:ext cx="562177" cy="160075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</p:cNvCxnSpPr>
          <p:nvPr/>
        </p:nvCxnSpPr>
        <p:spPr>
          <a:xfrm flipV="1">
            <a:off x="1020896" y="5390735"/>
            <a:ext cx="670784" cy="80936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2914624867"/>
              </p:ext>
            </p:extLst>
          </p:nvPr>
        </p:nvGraphicFramePr>
        <p:xfrm>
          <a:off x="2248223" y="5362542"/>
          <a:ext cx="2457049" cy="837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33" name="Прямая со стрелкой 32"/>
          <p:cNvCxnSpPr>
            <a:cxnSpLocks/>
            <a:stCxn id="32" idx="0"/>
          </p:cNvCxnSpPr>
          <p:nvPr/>
        </p:nvCxnSpPr>
        <p:spPr>
          <a:xfrm flipH="1" flipV="1">
            <a:off x="1960001" y="4903952"/>
            <a:ext cx="1516746" cy="45859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4764080" y="-53449"/>
            <a:ext cx="1856812" cy="585389"/>
            <a:chOff x="0" y="0"/>
            <a:chExt cx="2678556" cy="604890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0" y="0"/>
              <a:ext cx="2340768" cy="60489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Скругленный прямоугольник 4"/>
            <p:cNvSpPr txBox="1"/>
            <p:nvPr/>
          </p:nvSpPr>
          <p:spPr>
            <a:xfrm>
              <a:off x="29528" y="29529"/>
              <a:ext cx="2649028" cy="545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l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Микрорайон «</a:t>
              </a:r>
              <a:r>
                <a:rPr lang="ru-RU" sz="1600" dirty="0" err="1"/>
                <a:t>ЕвроХим</a:t>
              </a:r>
              <a:r>
                <a:rPr lang="ru-RU" sz="1600" dirty="0"/>
                <a:t>»</a:t>
              </a:r>
              <a:endParaRPr lang="ru-RU" sz="1600" kern="1200" dirty="0"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B6C94C8-5CA9-46A2-ABFB-919C16EF423F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35" y="12703"/>
            <a:ext cx="2661108" cy="30876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DC657A6-5E2D-4813-AFCE-F2420CB174C5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76" y="3692184"/>
            <a:ext cx="4335008" cy="31531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A2997572-4B00-4160-96C0-A8F8CE52410C}"/>
              </a:ext>
            </a:extLst>
          </p:cNvPr>
          <p:cNvGrpSpPr/>
          <p:nvPr/>
        </p:nvGrpSpPr>
        <p:grpSpPr>
          <a:xfrm>
            <a:off x="4703867" y="3122266"/>
            <a:ext cx="4440133" cy="538869"/>
            <a:chOff x="0" y="0"/>
            <a:chExt cx="2340768" cy="604890"/>
          </a:xfrm>
        </p:grpSpPr>
        <p:sp>
          <p:nvSpPr>
            <p:cNvPr id="31" name="Скругленный прямоугольник 40">
              <a:extLst>
                <a:ext uri="{FF2B5EF4-FFF2-40B4-BE49-F238E27FC236}">
                  <a16:creationId xmlns:a16="http://schemas.microsoft.com/office/drawing/2014/main" xmlns="" id="{238D613B-74C3-42F8-8288-4969575E5089}"/>
                </a:ext>
              </a:extLst>
            </p:cNvPr>
            <p:cNvSpPr/>
            <p:nvPr/>
          </p:nvSpPr>
          <p:spPr>
            <a:xfrm>
              <a:off x="0" y="0"/>
              <a:ext cx="2340768" cy="60489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Скругленный прямоугольник 4">
              <a:extLst>
                <a:ext uri="{FF2B5EF4-FFF2-40B4-BE49-F238E27FC236}">
                  <a16:creationId xmlns:a16="http://schemas.microsoft.com/office/drawing/2014/main" xmlns="" id="{00AE2A76-E22C-400B-9461-5405B7407739}"/>
                </a:ext>
              </a:extLst>
            </p:cNvPr>
            <p:cNvSpPr txBox="1"/>
            <p:nvPr/>
          </p:nvSpPr>
          <p:spPr>
            <a:xfrm>
              <a:off x="29528" y="29529"/>
              <a:ext cx="2311240" cy="545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/>
                <a:t>Перспективная застройка р. Шарапы</a:t>
              </a:r>
              <a:endParaRPr lang="ru-RU" sz="1600" kern="1200" dirty="0"/>
            </a:p>
          </p:txBody>
        </p:sp>
      </p:grp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B7E32E13-186D-40EC-AA19-94D160EB22BC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4572000" y="3933057"/>
            <a:ext cx="225576" cy="13356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0">
            <a:extLst>
              <a:ext uri="{FF2B5EF4-FFF2-40B4-BE49-F238E27FC236}">
                <a16:creationId xmlns:a16="http://schemas.microsoft.com/office/drawing/2014/main" xmlns="" id="{7F442DF7-F098-4978-8BAA-5DC817712FC9}"/>
              </a:ext>
            </a:extLst>
          </p:cNvPr>
          <p:cNvSpPr/>
          <p:nvPr/>
        </p:nvSpPr>
        <p:spPr>
          <a:xfrm>
            <a:off x="2170126" y="676238"/>
            <a:ext cx="2325520" cy="5461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Строительство котельной ВК ОАО "РЖД"</a:t>
            </a:r>
            <a:endParaRPr lang="ru-RU" sz="1200" dirty="0"/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D59D04A7-662C-409A-9EB1-19B8F9467A54}"/>
              </a:ext>
            </a:extLst>
          </p:cNvPr>
          <p:cNvCxnSpPr>
            <a:cxnSpLocks/>
          </p:cNvCxnSpPr>
          <p:nvPr/>
        </p:nvCxnSpPr>
        <p:spPr>
          <a:xfrm flipH="1">
            <a:off x="1330500" y="1178378"/>
            <a:ext cx="2082424" cy="3131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6">
            <a:extLst>
              <a:ext uri="{FF2B5EF4-FFF2-40B4-BE49-F238E27FC236}">
                <a16:creationId xmlns:a16="http://schemas.microsoft.com/office/drawing/2014/main" xmlns="" id="{A1916786-8446-49A3-B48C-7F22DA27B902}"/>
              </a:ext>
            </a:extLst>
          </p:cNvPr>
          <p:cNvSpPr/>
          <p:nvPr/>
        </p:nvSpPr>
        <p:spPr>
          <a:xfrm>
            <a:off x="4807995" y="525282"/>
            <a:ext cx="1622653" cy="737103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+mj-lt"/>
              </a:rPr>
              <a:t>Перекладка магистрального теплопровода М1 с  увеличением диаметра</a:t>
            </a: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3DF53403-BAC0-4C2C-AC49-702F806568C3}"/>
              </a:ext>
            </a:extLst>
          </p:cNvPr>
          <p:cNvCxnSpPr>
            <a:cxnSpLocks/>
            <a:stCxn id="54" idx="1"/>
          </p:cNvCxnSpPr>
          <p:nvPr/>
        </p:nvCxnSpPr>
        <p:spPr>
          <a:xfrm flipH="1">
            <a:off x="2719763" y="893834"/>
            <a:ext cx="2088232" cy="174307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693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40E48D-1202-4A70-A008-A4CFB1A5D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24" y="0"/>
            <a:ext cx="4847646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2" y="4652948"/>
            <a:ext cx="2129174" cy="4320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Отключение/демонтаж участков от Т-У-1 до К-У-28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2" y="3551568"/>
            <a:ext cx="2129174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Строительство перемычки от К-У-9 до К-У-17-3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2" y="2786260"/>
            <a:ext cx="2129173" cy="43204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Строительство перемычки от К-У-17-3 до ЦТП 20 и ЦТП 21, отключение ЦТП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1409499"/>
            <a:ext cx="2171798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Застройка кварталов ИДЖ и МЖД</a:t>
            </a:r>
          </a:p>
        </p:txBody>
      </p:sp>
      <p:cxnSp>
        <p:nvCxnSpPr>
          <p:cNvPr id="13" name="Прямая со стрелкой 12"/>
          <p:cNvCxnSpPr>
            <a:cxnSpLocks/>
            <a:stCxn id="12" idx="3"/>
          </p:cNvCxnSpPr>
          <p:nvPr/>
        </p:nvCxnSpPr>
        <p:spPr>
          <a:xfrm>
            <a:off x="2279302" y="1625523"/>
            <a:ext cx="3923330" cy="6347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  <a:stCxn id="12" idx="3"/>
          </p:cNvCxnSpPr>
          <p:nvPr/>
        </p:nvCxnSpPr>
        <p:spPr>
          <a:xfrm>
            <a:off x="2279302" y="1625523"/>
            <a:ext cx="4612394" cy="5979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  <a:stCxn id="12" idx="3"/>
          </p:cNvCxnSpPr>
          <p:nvPr/>
        </p:nvCxnSpPr>
        <p:spPr>
          <a:xfrm>
            <a:off x="2279302" y="1625523"/>
            <a:ext cx="4999620" cy="7270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  <a:stCxn id="12" idx="3"/>
          </p:cNvCxnSpPr>
          <p:nvPr/>
        </p:nvCxnSpPr>
        <p:spPr>
          <a:xfrm>
            <a:off x="2279302" y="1625523"/>
            <a:ext cx="5323656" cy="1053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  <a:stCxn id="12" idx="3"/>
          </p:cNvCxnSpPr>
          <p:nvPr/>
        </p:nvCxnSpPr>
        <p:spPr>
          <a:xfrm>
            <a:off x="2279302" y="1625523"/>
            <a:ext cx="4999620" cy="1497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  <a:stCxn id="11" idx="3"/>
          </p:cNvCxnSpPr>
          <p:nvPr/>
        </p:nvCxnSpPr>
        <p:spPr>
          <a:xfrm>
            <a:off x="2236675" y="3002284"/>
            <a:ext cx="5057877" cy="108323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  <a:stCxn id="9" idx="3"/>
          </p:cNvCxnSpPr>
          <p:nvPr/>
        </p:nvCxnSpPr>
        <p:spPr>
          <a:xfrm>
            <a:off x="2236676" y="3767592"/>
            <a:ext cx="460915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cxnSpLocks/>
            <a:stCxn id="8" idx="3"/>
          </p:cNvCxnSpPr>
          <p:nvPr/>
        </p:nvCxnSpPr>
        <p:spPr>
          <a:xfrm flipV="1">
            <a:off x="2236676" y="4652462"/>
            <a:ext cx="3991508" cy="2165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cxnSpLocks/>
            <a:stCxn id="8" idx="3"/>
          </p:cNvCxnSpPr>
          <p:nvPr/>
        </p:nvCxnSpPr>
        <p:spPr>
          <a:xfrm flipV="1">
            <a:off x="2236676" y="3429000"/>
            <a:ext cx="2551348" cy="14399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107502" y="6309320"/>
            <a:ext cx="2129174" cy="43204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Строительство перемычки для ЦТП 14, отключение ЦТП</a:t>
            </a:r>
          </a:p>
        </p:txBody>
      </p:sp>
      <p:cxnSp>
        <p:nvCxnSpPr>
          <p:cNvPr id="45" name="Прямая со стрелкой 44"/>
          <p:cNvCxnSpPr>
            <a:cxnSpLocks/>
            <a:stCxn id="44" idx="3"/>
          </p:cNvCxnSpPr>
          <p:nvPr/>
        </p:nvCxnSpPr>
        <p:spPr>
          <a:xfrm flipV="1">
            <a:off x="2236676" y="4509120"/>
            <a:ext cx="5575684" cy="201622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20">
            <a:extLst>
              <a:ext uri="{FF2B5EF4-FFF2-40B4-BE49-F238E27FC236}">
                <a16:creationId xmlns:a16="http://schemas.microsoft.com/office/drawing/2014/main" xmlns="" id="{AC4D2C78-3F2E-4EA9-ABB0-14A004466E8C}"/>
              </a:ext>
            </a:extLst>
          </p:cNvPr>
          <p:cNvSpPr/>
          <p:nvPr/>
        </p:nvSpPr>
        <p:spPr>
          <a:xfrm>
            <a:off x="107503" y="1966989"/>
            <a:ext cx="2104675" cy="6933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Перекладка трубопровода с увеличением диаметра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389ED1B8-0749-4D5F-9D9B-0ECA0462DB46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2212178" y="2313651"/>
            <a:ext cx="3871990" cy="147538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2128F2A4-D1B5-4ACE-B6D4-4028CB1ED5A5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2212178" y="2313651"/>
            <a:ext cx="2935886" cy="82731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0E103B9C-E684-4058-BA47-AE5EDCA22447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2212178" y="2313651"/>
            <a:ext cx="3655966" cy="82731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207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4F3D15-23D0-4790-AC23-2670CE1674C4}"/>
              </a:ext>
            </a:extLst>
          </p:cNvPr>
          <p:cNvSpPr txBox="1"/>
          <p:nvPr/>
        </p:nvSpPr>
        <p:spPr>
          <a:xfrm>
            <a:off x="8172400" y="5661248"/>
            <a:ext cx="360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bg1"/>
                </a:solidFill>
                <a:latin typeface="Century Schoolbook (Основной текст)"/>
              </a:rPr>
              <a:t>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65CACF2D-EB7E-C0D9-D3A3-4C3856552AB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"/>
          <a:stretch/>
        </p:blipFill>
        <p:spPr>
          <a:xfrm>
            <a:off x="56506" y="15893"/>
            <a:ext cx="8640960" cy="6826213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03CF60-FBE2-449A-8AD1-DA723D6D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00" y="116632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 по тепловым сетям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8234B7A-C6B2-3D9B-5B96-DED8C7F0E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5332326"/>
            <a:ext cx="2148154" cy="7780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361EEBA-C71F-188C-049D-79E058D31B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6110424"/>
            <a:ext cx="2151537" cy="63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30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03CF60-FBE2-449A-8AD1-DA723D6D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Финансовые затраты на реализацию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4F3D15-23D0-4790-AC23-2670CE1674C4}"/>
              </a:ext>
            </a:extLst>
          </p:cNvPr>
          <p:cNvSpPr txBox="1"/>
          <p:nvPr/>
        </p:nvSpPr>
        <p:spPr>
          <a:xfrm>
            <a:off x="8172400" y="5661248"/>
            <a:ext cx="360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bg1"/>
                </a:solidFill>
                <a:latin typeface="Century Schoolbook (Основной текст)"/>
              </a:rPr>
              <a:t>К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EE36ACB4-F6B4-B9BE-303C-181E0601287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28661891"/>
              </p:ext>
            </p:extLst>
          </p:nvPr>
        </p:nvGraphicFramePr>
        <p:xfrm>
          <a:off x="227375" y="836712"/>
          <a:ext cx="8459425" cy="54995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3828">
                  <a:extLst>
                    <a:ext uri="{9D8B030D-6E8A-4147-A177-3AD203B41FA5}">
                      <a16:colId xmlns:a16="http://schemas.microsoft.com/office/drawing/2014/main" xmlns="" val="2608795836"/>
                    </a:ext>
                  </a:extLst>
                </a:gridCol>
                <a:gridCol w="1119004">
                  <a:extLst>
                    <a:ext uri="{9D8B030D-6E8A-4147-A177-3AD203B41FA5}">
                      <a16:colId xmlns:a16="http://schemas.microsoft.com/office/drawing/2014/main" xmlns="" val="1506891152"/>
                    </a:ext>
                  </a:extLst>
                </a:gridCol>
                <a:gridCol w="2472147">
                  <a:extLst>
                    <a:ext uri="{9D8B030D-6E8A-4147-A177-3AD203B41FA5}">
                      <a16:colId xmlns:a16="http://schemas.microsoft.com/office/drawing/2014/main" xmlns="" val="3132986839"/>
                    </a:ext>
                  </a:extLst>
                </a:gridCol>
                <a:gridCol w="583828">
                  <a:extLst>
                    <a:ext uri="{9D8B030D-6E8A-4147-A177-3AD203B41FA5}">
                      <a16:colId xmlns:a16="http://schemas.microsoft.com/office/drawing/2014/main" xmlns="" val="2462764066"/>
                    </a:ext>
                  </a:extLst>
                </a:gridCol>
                <a:gridCol w="583828">
                  <a:extLst>
                    <a:ext uri="{9D8B030D-6E8A-4147-A177-3AD203B41FA5}">
                      <a16:colId xmlns:a16="http://schemas.microsoft.com/office/drawing/2014/main" xmlns="" val="2868447663"/>
                    </a:ext>
                  </a:extLst>
                </a:gridCol>
                <a:gridCol w="583828">
                  <a:extLst>
                    <a:ext uri="{9D8B030D-6E8A-4147-A177-3AD203B41FA5}">
                      <a16:colId xmlns:a16="http://schemas.microsoft.com/office/drawing/2014/main" xmlns="" val="1605425458"/>
                    </a:ext>
                  </a:extLst>
                </a:gridCol>
                <a:gridCol w="583828">
                  <a:extLst>
                    <a:ext uri="{9D8B030D-6E8A-4147-A177-3AD203B41FA5}">
                      <a16:colId xmlns:a16="http://schemas.microsoft.com/office/drawing/2014/main" xmlns="" val="3814896762"/>
                    </a:ext>
                  </a:extLst>
                </a:gridCol>
                <a:gridCol w="583828">
                  <a:extLst>
                    <a:ext uri="{9D8B030D-6E8A-4147-A177-3AD203B41FA5}">
                      <a16:colId xmlns:a16="http://schemas.microsoft.com/office/drawing/2014/main" xmlns="" val="3552605494"/>
                    </a:ext>
                  </a:extLst>
                </a:gridCol>
                <a:gridCol w="681133">
                  <a:extLst>
                    <a:ext uri="{9D8B030D-6E8A-4147-A177-3AD203B41FA5}">
                      <a16:colId xmlns:a16="http://schemas.microsoft.com/office/drawing/2014/main" xmlns="" val="1128162740"/>
                    </a:ext>
                  </a:extLst>
                </a:gridCol>
                <a:gridCol w="684173">
                  <a:extLst>
                    <a:ext uri="{9D8B030D-6E8A-4147-A177-3AD203B41FA5}">
                      <a16:colId xmlns:a16="http://schemas.microsoft.com/office/drawing/2014/main" xmlns="" val="373913455"/>
                    </a:ext>
                  </a:extLst>
                </a:gridCol>
              </a:tblGrid>
              <a:tr h="1844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Наименование мероприятий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Источник тепловой энергии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Финансовые затраты, тыс.руб. (без НДС)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20682846"/>
                  </a:ext>
                </a:extLst>
              </a:tr>
              <a:tr h="333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2026-2030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2031-2035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2036-2040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Всего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vert="vert270" anchor="ctr"/>
                </a:tc>
                <a:extLst>
                  <a:ext uri="{0D108BD9-81ED-4DB2-BD59-A6C34878D82A}">
                    <a16:rowId xmlns:a16="http://schemas.microsoft.com/office/drawing/2014/main" xmlns="" val="2126843553"/>
                  </a:ext>
                </a:extLst>
              </a:tr>
              <a:tr h="395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Группа 1. Строительство, реконструкция или модернизация объектов системы централизованного теплоснабжения в целях подключения потребителей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57235851"/>
                  </a:ext>
                </a:extLst>
              </a:tr>
              <a:tr h="263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1.1. Строительство новых тепловых сетей в целях подключения потребителей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26 216,30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41 795,26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114567,86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182 579,41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63380661"/>
                  </a:ext>
                </a:extLst>
              </a:tr>
              <a:tr h="349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1.2. Строительство иных объектов системы централизованного теплоснабжения, за исключением тепловых сетей, в целях подключения потребителей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45271137"/>
                  </a:ext>
                </a:extLst>
              </a:tr>
              <a:tr h="263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1.3.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1.3. Увеличение пропускной способности существующих тепловых сетей в целях подключения потребителей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12 952,86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38858,58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51 811,45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643616457"/>
                  </a:ext>
                </a:extLst>
              </a:tr>
              <a:tr h="349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1.4.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1.4. Увеличение мощности и производительности существующих объектов системы централизованного теплоснабжения, за исключением тепловых сетей, в целях подключения потребителей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83936100"/>
                  </a:ext>
                </a:extLst>
              </a:tr>
              <a:tr h="184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Всего по группе 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26 216,30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54 748,12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153426,44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234 390,86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91853197"/>
                  </a:ext>
                </a:extLst>
              </a:tr>
              <a:tr h="316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Группа 2. Строительство новых объектов системы централизованного теплоснабжения, не связанных с подключением (технологическим присоединением) новых потребителей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1525517"/>
                  </a:ext>
                </a:extLst>
              </a:tr>
              <a:tr h="184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2.1. Строительство новых тепловых сетей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2 975,00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22 282,00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194 644,17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46344,8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266 245,97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85609197"/>
                  </a:ext>
                </a:extLst>
              </a:tr>
              <a:tr h="4567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2.2. Строительство иных объектов системы централизованного теплоснабжения, за исключением тепловых сетей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60591,13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7097,67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67 688,80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16911091"/>
                  </a:ext>
                </a:extLst>
              </a:tr>
              <a:tr h="184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Всего по группе 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2 975,00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22 282,00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255 235,30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53442,48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333 934,77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15624889"/>
                  </a:ext>
                </a:extLst>
              </a:tr>
              <a:tr h="316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Группа 3. Реконструкция или модернизация существующих объектов системы централизованного теплоснабжения в целях снижения уровня износа существующих объектов системы централизованного теплоснабжения и (или) поставки энергии от разных источников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43248"/>
                  </a:ext>
                </a:extLst>
              </a:tr>
              <a:tr h="316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3.1.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3.1. Реконструкция или модернизация существующих тепловых сетей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285 431,81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612 964,88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563 638,71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2553375,6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2035446,1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455974,6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6 506 831,65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6918642"/>
                  </a:ext>
                </a:extLst>
              </a:tr>
              <a:tr h="5708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3.2.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3.2. Реконструкция или модернизация существующих объектов системы централизованного теплоснабжения, за исключением тепловых сетей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107 597,00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223 905,24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70 000,00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175335,58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576 837,82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37697838"/>
                  </a:ext>
                </a:extLst>
              </a:tr>
              <a:tr h="3161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</a:rPr>
                        <a:t>4.1. Мероприятия, направленные на достижение плановых значений показателей надежности и энергетической эффективности объектов системы централизованного теплоснабженияразных источников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1558269"/>
                  </a:ext>
                </a:extLst>
              </a:tr>
              <a:tr h="184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Всего по группе 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38 100,00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29 758,24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314449,17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35757,55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418 064,97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85309608"/>
                  </a:ext>
                </a:extLst>
              </a:tr>
              <a:tr h="184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Итого по в текущих ценах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396 003,81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923 468,42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973 380,37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3250029,3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2035446,1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</a:rPr>
                        <a:t>491732,15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</a:rPr>
                        <a:t>8 070 060,06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89395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990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87824" y="2924944"/>
            <a:ext cx="4248472" cy="51207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0507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196753"/>
            <a:ext cx="7056784" cy="3600400"/>
          </a:xfrm>
        </p:spPr>
        <p:txBody>
          <a:bodyPr>
            <a:normAutofit/>
          </a:bodyPr>
          <a:lstStyle/>
          <a:p>
            <a:pPr marL="0" indent="450000" algn="just">
              <a:buNone/>
            </a:pPr>
            <a:r>
              <a:rPr lang="ru-RU" sz="1600" dirty="0">
                <a:latin typeface="Book Antiqua" panose="02040602050305030304" pitchFamily="18" charset="0"/>
              </a:rPr>
              <a:t>Актуализация схемы теплоснабжения муниципального образования «Город Березники» Пермского края была выполнена на основании: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Book Antiqua" panose="02040602050305030304" pitchFamily="18" charset="0"/>
              </a:rPr>
              <a:t>Федерального закона РФ от 27.07.2010 №190-ФЗ «О теплоснабжении»;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1600" dirty="0"/>
              <a:t>Постановления Правительства Российской Федерации от 22.02.2012 №154 «О требованиях к схемам теплоснабжения, порядку их разработки и утверждения» (в ред. Постановлений Правительства РФ от 16.03. 2019 №276)</a:t>
            </a:r>
            <a:r>
              <a:rPr lang="ru-RU" sz="1600" dirty="0">
                <a:latin typeface="Book Antiqua" panose="02040602050305030304" pitchFamily="18" charset="0"/>
              </a:rPr>
              <a:t>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ru-RU" sz="1600" dirty="0">
                <a:latin typeface="Book Antiqua" panose="02040602050305030304" pitchFamily="18" charset="0"/>
              </a:rPr>
              <a:t>Методических указаний по разработке схем теплоснабжения, утвержденных приказом Минэнерго России от 05.03.2019 №212.</a:t>
            </a:r>
          </a:p>
          <a:p>
            <a:pPr marL="0" indent="450000" algn="just">
              <a:buNone/>
            </a:pPr>
            <a:r>
              <a:rPr lang="ru-RU" sz="1600" dirty="0">
                <a:latin typeface="Book Antiqua" panose="02040602050305030304" pitchFamily="18" charset="0"/>
              </a:rPr>
              <a:t>Базовым годом разработки схемы принят 2022 год. Актуализация схемы на 2024 г. осуществлялась на период до 2040 года.</a:t>
            </a:r>
            <a:r>
              <a:rPr lang="ru-RU" sz="1600" dirty="0"/>
              <a:t> </a:t>
            </a:r>
            <a:endParaRPr lang="ru-RU" sz="16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5661248"/>
            <a:ext cx="360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bg1"/>
                </a:solidFill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47659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136904" cy="5500047"/>
          </a:xfrm>
        </p:spPr>
        <p:txBody>
          <a:bodyPr>
            <a:normAutofit/>
          </a:bodyPr>
          <a:lstStyle/>
          <a:p>
            <a:pPr marL="0" indent="450000" algn="just"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теплоснабжения ежегодно подлежит актуализации в отношении следующих данных:</a:t>
            </a:r>
          </a:p>
          <a:p>
            <a:r>
              <a:rPr lang="ru-RU" sz="1600" dirty="0"/>
              <a:t>распределение тепловой нагрузки между источниками тепловой энергии;</a:t>
            </a:r>
          </a:p>
          <a:p>
            <a:r>
              <a:rPr lang="ru-RU" sz="1600" dirty="0"/>
              <a:t>изменение тепловых нагрузок в каждой зоне действия источников тепловой энергии;</a:t>
            </a:r>
          </a:p>
          <a:p>
            <a:r>
              <a:rPr lang="ru-RU" sz="1600" dirty="0"/>
              <a:t>внесение изменений в схему теплоснабжения в части мероприятий по обеспечению технической возможности  подключения к системам теплоснабжения объектов капитального строительства;</a:t>
            </a:r>
          </a:p>
          <a:p>
            <a:r>
              <a:rPr lang="ru-RU" sz="1600" dirty="0"/>
              <a:t>мероприятия по переоборудованию котельных в источниках и источниках комбинированной выработки электрической и тепловой энергии;</a:t>
            </a:r>
          </a:p>
          <a:p>
            <a:r>
              <a:rPr lang="ru-RU" sz="1600" dirty="0"/>
              <a:t>ввод в эксплуатацию в результате строительства, реконструкции и технического перевооружения источников тепловой энергии;</a:t>
            </a:r>
          </a:p>
          <a:p>
            <a:r>
              <a:rPr lang="ru-RU" sz="1600" dirty="0"/>
              <a:t>строительство и реконструкция тепловых сетей;</a:t>
            </a:r>
          </a:p>
          <a:p>
            <a:r>
              <a:rPr lang="ru-RU" sz="1600" dirty="0"/>
              <a:t>баланс топливно-энергетических ресурсов для обеспечения теплоснабжения;</a:t>
            </a:r>
          </a:p>
          <a:p>
            <a:pPr lvl="0"/>
            <a:r>
              <a:rPr lang="ru-RU" sz="1600" dirty="0"/>
              <a:t>финансовые потребности и источники их покрытия.</a:t>
            </a:r>
          </a:p>
          <a:p>
            <a:pPr marL="0" indent="0">
              <a:buNone/>
            </a:pP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2400" y="5661248"/>
            <a:ext cx="360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>
                <a:solidFill>
                  <a:schemeClr val="bg1"/>
                </a:solidFill>
              </a:rPr>
              <a:t>К</a:t>
            </a:r>
            <a:endParaRPr lang="ru-RU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02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960" y="237696"/>
            <a:ext cx="7848472" cy="3515290"/>
          </a:xfrm>
        </p:spPr>
        <p:txBody>
          <a:bodyPr>
            <a:noAutofit/>
          </a:bodyPr>
          <a:lstStyle/>
          <a:p>
            <a:pPr marL="0" indent="450000" algn="just">
              <a:buNone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структура теплоснабжения</a:t>
            </a:r>
          </a:p>
          <a:p>
            <a:pPr marL="0" indent="538163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Теплоснабжение на территории муниципального образования «Город Березники» Пермского края обеспечивается организациями: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филиал ПАО «Т Плюс» 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«Свердловская дирекция по тепловодоснабжению - структурное подразделение Центральной дирекции по тепловодоснабжению - филиала ОАО «Российские железные дороги»;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«Энергоресурс»;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«Уралкалий»;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«Березниковский содовый завод»;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«АВИСМА»;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ФКУ «ИК № 28 ГУФСИН по Пермскому краю»;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«ОХК «УРАЛХИМ» филиал «Азот».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72000" y="5635483"/>
            <a:ext cx="360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bg1"/>
                </a:solidFill>
              </a:rPr>
              <a:t>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136" y="3603201"/>
            <a:ext cx="3114346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ПАО     </a:t>
            </a:r>
          </a:p>
          <a:p>
            <a:pPr algn="ctr"/>
            <a:r>
              <a:rPr lang="ru-RU" sz="1400" dirty="0"/>
              <a:t>«Т Плюс"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71500" y="3603201"/>
            <a:ext cx="1296144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ОАО «РЖД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53698" y="3603201"/>
            <a:ext cx="1350150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ООО «Энергоресурс»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35896" y="3603201"/>
            <a:ext cx="1296144" cy="4320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ПАО «</a:t>
            </a:r>
            <a:r>
              <a:rPr lang="ru-RU" sz="1200" dirty="0" err="1"/>
              <a:t>Уралкалий</a:t>
            </a:r>
            <a:r>
              <a:rPr lang="ru-RU" sz="1200" dirty="0"/>
              <a:t>»</a:t>
            </a:r>
          </a:p>
        </p:txBody>
      </p:sp>
      <p:sp>
        <p:nvSpPr>
          <p:cNvPr id="15" name="Овал 14"/>
          <p:cNvSpPr/>
          <p:nvPr/>
        </p:nvSpPr>
        <p:spPr>
          <a:xfrm>
            <a:off x="395136" y="4395288"/>
            <a:ext cx="1296144" cy="5040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БТЭЦ-2</a:t>
            </a:r>
          </a:p>
        </p:txBody>
      </p:sp>
      <p:sp>
        <p:nvSpPr>
          <p:cNvPr id="16" name="Овал 15"/>
          <p:cNvSpPr/>
          <p:nvPr/>
        </p:nvSpPr>
        <p:spPr>
          <a:xfrm>
            <a:off x="1853298" y="4395289"/>
            <a:ext cx="1656184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Правобережная котельная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2033318" y="5010005"/>
            <a:ext cx="1296144" cy="60942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Котельная городской больницы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671500" y="4395289"/>
            <a:ext cx="1296144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Котельная ВЧД-8</a:t>
            </a:r>
          </a:p>
        </p:txBody>
      </p:sp>
      <p:sp>
        <p:nvSpPr>
          <p:cNvPr id="19" name="Овал 18"/>
          <p:cNvSpPr/>
          <p:nvPr/>
        </p:nvSpPr>
        <p:spPr>
          <a:xfrm>
            <a:off x="5480701" y="4395289"/>
            <a:ext cx="1296144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Котельная №1</a:t>
            </a:r>
          </a:p>
        </p:txBody>
      </p:sp>
      <p:sp>
        <p:nvSpPr>
          <p:cNvPr id="20" name="Овал 19"/>
          <p:cNvSpPr/>
          <p:nvPr/>
        </p:nvSpPr>
        <p:spPr>
          <a:xfrm>
            <a:off x="5507704" y="4980114"/>
            <a:ext cx="1296144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Котельная №5</a:t>
            </a:r>
          </a:p>
        </p:txBody>
      </p:sp>
      <p:sp>
        <p:nvSpPr>
          <p:cNvPr id="21" name="Овал 20"/>
          <p:cNvSpPr/>
          <p:nvPr/>
        </p:nvSpPr>
        <p:spPr>
          <a:xfrm>
            <a:off x="5507304" y="5564939"/>
            <a:ext cx="1296144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Котельная №7</a:t>
            </a:r>
          </a:p>
        </p:txBody>
      </p:sp>
      <p:sp>
        <p:nvSpPr>
          <p:cNvPr id="22" name="Овал 21"/>
          <p:cNvSpPr/>
          <p:nvPr/>
        </p:nvSpPr>
        <p:spPr>
          <a:xfrm>
            <a:off x="5507704" y="6332224"/>
            <a:ext cx="1296144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Котельная №6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5896" y="4395289"/>
            <a:ext cx="1296144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Котельная БПКРУ-2</a:t>
            </a:r>
          </a:p>
        </p:txBody>
      </p:sp>
      <p:cxnSp>
        <p:nvCxnSpPr>
          <p:cNvPr id="26" name="Прямая со стрелкой 25"/>
          <p:cNvCxnSpPr>
            <a:cxnSpLocks/>
            <a:endCxn id="15" idx="0"/>
          </p:cNvCxnSpPr>
          <p:nvPr/>
        </p:nvCxnSpPr>
        <p:spPr>
          <a:xfrm>
            <a:off x="1043208" y="4035249"/>
            <a:ext cx="0" cy="360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  <a:endCxn id="16" idx="0"/>
          </p:cNvCxnSpPr>
          <p:nvPr/>
        </p:nvCxnSpPr>
        <p:spPr>
          <a:xfrm>
            <a:off x="2681390" y="4035249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2" idx="2"/>
            <a:endCxn id="18" idx="0"/>
          </p:cNvCxnSpPr>
          <p:nvPr/>
        </p:nvCxnSpPr>
        <p:spPr>
          <a:xfrm>
            <a:off x="4319572" y="4035249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3" idx="2"/>
            <a:endCxn id="19" idx="0"/>
          </p:cNvCxnSpPr>
          <p:nvPr/>
        </p:nvCxnSpPr>
        <p:spPr>
          <a:xfrm>
            <a:off x="6128773" y="4035249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4" idx="2"/>
            <a:endCxn id="24" idx="0"/>
          </p:cNvCxnSpPr>
          <p:nvPr/>
        </p:nvCxnSpPr>
        <p:spPr>
          <a:xfrm>
            <a:off x="7883968" y="4035249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кругленная соединительная линия 39"/>
          <p:cNvCxnSpPr>
            <a:cxnSpLocks/>
            <a:endCxn id="17" idx="2"/>
          </p:cNvCxnSpPr>
          <p:nvPr/>
        </p:nvCxnSpPr>
        <p:spPr>
          <a:xfrm rot="16200000" flipH="1">
            <a:off x="1235869" y="4517266"/>
            <a:ext cx="1279464" cy="31543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кругленная соединительная линия 41"/>
          <p:cNvCxnSpPr>
            <a:stCxn id="13" idx="1"/>
            <a:endCxn id="20" idx="2"/>
          </p:cNvCxnSpPr>
          <p:nvPr/>
        </p:nvCxnSpPr>
        <p:spPr>
          <a:xfrm rot="10800000" flipH="1" flipV="1">
            <a:off x="5453698" y="3819224"/>
            <a:ext cx="54006" cy="1412917"/>
          </a:xfrm>
          <a:prstGeom prst="curvedConnector3">
            <a:avLst>
              <a:gd name="adj1" fmla="val -4232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кругленная соединительная линия 43"/>
          <p:cNvCxnSpPr>
            <a:stCxn id="13" idx="1"/>
            <a:endCxn id="21" idx="2"/>
          </p:cNvCxnSpPr>
          <p:nvPr/>
        </p:nvCxnSpPr>
        <p:spPr>
          <a:xfrm rot="10800000" flipH="1" flipV="1">
            <a:off x="5453698" y="3819225"/>
            <a:ext cx="53606" cy="1997742"/>
          </a:xfrm>
          <a:prstGeom prst="curvedConnector3">
            <a:avLst>
              <a:gd name="adj1" fmla="val -66011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кругленная соединительная линия 47"/>
          <p:cNvCxnSpPr>
            <a:cxnSpLocks/>
            <a:stCxn id="13" idx="3"/>
          </p:cNvCxnSpPr>
          <p:nvPr/>
        </p:nvCxnSpPr>
        <p:spPr>
          <a:xfrm flipH="1">
            <a:off x="6803448" y="3819225"/>
            <a:ext cx="400" cy="2579236"/>
          </a:xfrm>
          <a:prstGeom prst="curvedConnector3">
            <a:avLst>
              <a:gd name="adj1" fmla="val -571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5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1270842" y="369553"/>
            <a:ext cx="6059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000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структура теплоснабжения г. Березники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172400" y="5661248"/>
            <a:ext cx="360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bg1"/>
                </a:solidFill>
                <a:latin typeface="Century Schoolbook (Основной текст)"/>
              </a:rPr>
              <a:t>К</a:t>
            </a:r>
          </a:p>
        </p:txBody>
      </p:sp>
      <p:sp>
        <p:nvSpPr>
          <p:cNvPr id="2" name="Надпись 55">
            <a:extLst>
              <a:ext uri="{FF2B5EF4-FFF2-40B4-BE49-F238E27FC236}">
                <a16:creationId xmlns:a16="http://schemas.microsoft.com/office/drawing/2014/main" xmlns="" id="{6670B004-2104-43DA-B4F1-2F843D6FA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28" y="940299"/>
            <a:ext cx="1257300" cy="282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Вывод №1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</p:txBody>
      </p:sp>
      <p:sp>
        <p:nvSpPr>
          <p:cNvPr id="3" name="Надпись 72">
            <a:extLst>
              <a:ext uri="{FF2B5EF4-FFF2-40B4-BE49-F238E27FC236}">
                <a16:creationId xmlns:a16="http://schemas.microsoft.com/office/drawing/2014/main" xmlns="" id="{2F62FE22-BC35-4080-BEAA-E75E0A4DF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28" y="1546391"/>
            <a:ext cx="12573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Вывод №2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</p:txBody>
      </p:sp>
      <p:sp>
        <p:nvSpPr>
          <p:cNvPr id="4" name="Надпись 56">
            <a:extLst>
              <a:ext uri="{FF2B5EF4-FFF2-40B4-BE49-F238E27FC236}">
                <a16:creationId xmlns:a16="http://schemas.microsoft.com/office/drawing/2014/main" xmlns="" id="{1C645F32-8286-4F6E-BB2D-F181FC811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972" y="3839592"/>
            <a:ext cx="1179512" cy="2936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резервирование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</p:txBody>
      </p:sp>
      <p:sp>
        <p:nvSpPr>
          <p:cNvPr id="5" name="Прямоугольник 73">
            <a:extLst>
              <a:ext uri="{FF2B5EF4-FFF2-40B4-BE49-F238E27FC236}">
                <a16:creationId xmlns:a16="http://schemas.microsoft.com/office/drawing/2014/main" xmlns="" id="{314ADD1C-7EE5-417F-88F1-A24FF8F10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14" y="912814"/>
            <a:ext cx="1790700" cy="1169987"/>
          </a:xfrm>
          <a:prstGeom prst="rect">
            <a:avLst/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БТЭЦ-2 (ПАО «Т Плюс»)</a:t>
            </a: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693 Гкал/ч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E49AF07E-5302-4B5E-B630-09B810986CB7}"/>
              </a:ext>
            </a:extLst>
          </p:cNvPr>
          <p:cNvCxnSpPr>
            <a:cxnSpLocks/>
          </p:cNvCxnSpPr>
          <p:nvPr/>
        </p:nvCxnSpPr>
        <p:spPr>
          <a:xfrm>
            <a:off x="2342614" y="1573213"/>
            <a:ext cx="4050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99D6EF9C-A166-42C1-BCA9-782D33477D62}"/>
              </a:ext>
            </a:extLst>
          </p:cNvPr>
          <p:cNvCxnSpPr>
            <a:cxnSpLocks/>
          </p:cNvCxnSpPr>
          <p:nvPr/>
        </p:nvCxnSpPr>
        <p:spPr>
          <a:xfrm>
            <a:off x="2342614" y="1229995"/>
            <a:ext cx="4050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: скругленные углы 74">
            <a:extLst>
              <a:ext uri="{FF2B5EF4-FFF2-40B4-BE49-F238E27FC236}">
                <a16:creationId xmlns:a16="http://schemas.microsoft.com/office/drawing/2014/main" xmlns="" id="{C7276F35-D64B-4CD5-81D5-F08FBCEC7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330" y="910748"/>
            <a:ext cx="1058990" cy="1169669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 w="12700">
            <a:solidFill>
              <a:srgbClr val="1F376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«АВИСМА»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17,7 Гкал/ч, 24т/ч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</p:txBody>
      </p:sp>
      <p:sp>
        <p:nvSpPr>
          <p:cNvPr id="7" name="Прямоугольник 70">
            <a:extLst>
              <a:ext uri="{FF2B5EF4-FFF2-40B4-BE49-F238E27FC236}">
                <a16:creationId xmlns:a16="http://schemas.microsoft.com/office/drawing/2014/main" xmlns="" id="{48A87D81-6CE4-41AA-BDF0-CB91F9F2B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14" y="4714281"/>
            <a:ext cx="1790698" cy="640675"/>
          </a:xfrm>
          <a:prstGeom prst="rect">
            <a:avLst/>
          </a:prstGeom>
          <a:solidFill>
            <a:srgbClr val="ED7D31"/>
          </a:solidFill>
          <a:ln w="12700">
            <a:solidFill>
              <a:srgbClr val="823B0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Правобережная котельная </a:t>
            </a: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32 т/ч (18 Гкал/ч),</a:t>
            </a: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100 Гкал/ч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</p:txBody>
      </p:sp>
      <p:sp>
        <p:nvSpPr>
          <p:cNvPr id="8" name="Прямоугольник 58">
            <a:extLst>
              <a:ext uri="{FF2B5EF4-FFF2-40B4-BE49-F238E27FC236}">
                <a16:creationId xmlns:a16="http://schemas.microsoft.com/office/drawing/2014/main" xmlns="" id="{0D68A430-C81E-44FC-B826-F68A6FEAE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4420" y="3122930"/>
            <a:ext cx="2247900" cy="446974"/>
          </a:xfrm>
          <a:prstGeom prst="rect">
            <a:avLst/>
          </a:prstGeom>
          <a:solidFill>
            <a:srgbClr val="FFC000"/>
          </a:solidFill>
          <a:ln w="12700">
            <a:solidFill>
              <a:srgbClr val="7F5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Котельная </a:t>
            </a: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Гор.больницы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 №2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5,42 Гкал/ч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</p:txBody>
      </p:sp>
      <p:sp>
        <p:nvSpPr>
          <p:cNvPr id="9" name="Прямоугольник: скругленные углы 69">
            <a:extLst>
              <a:ext uri="{FF2B5EF4-FFF2-40B4-BE49-F238E27FC236}">
                <a16:creationId xmlns:a16="http://schemas.microsoft.com/office/drawing/2014/main" xmlns="" id="{034D9C77-ADAC-4839-8871-1AE875C07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945186"/>
            <a:ext cx="1803060" cy="630942"/>
          </a:xfrm>
          <a:prstGeom prst="roundRect">
            <a:avLst>
              <a:gd name="adj" fmla="val 16667"/>
            </a:avLst>
          </a:prstGeom>
          <a:solidFill>
            <a:srgbClr val="70AD47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Правобережная часть города</a:t>
            </a: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22,42Гкал/ч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</p:txBody>
      </p:sp>
      <p:sp>
        <p:nvSpPr>
          <p:cNvPr id="10" name="Прямоугольник: скругленные углы 57">
            <a:extLst>
              <a:ext uri="{FF2B5EF4-FFF2-40B4-BE49-F238E27FC236}">
                <a16:creationId xmlns:a16="http://schemas.microsoft.com/office/drawing/2014/main" xmlns="" id="{ACE8594B-EBE8-4C58-A923-EDE5764E4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245" y="4195763"/>
            <a:ext cx="2000250" cy="628650"/>
          </a:xfrm>
          <a:prstGeom prst="roundRect">
            <a:avLst>
              <a:gd name="adj" fmla="val 16667"/>
            </a:avLst>
          </a:prstGeom>
          <a:solidFill>
            <a:srgbClr val="70AD47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Здания и сооружения Городской больницы №2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2,22Гкал/ч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</p:txBody>
      </p:sp>
      <p:sp>
        <p:nvSpPr>
          <p:cNvPr id="11" name="Прямоугольник: скругленные углы 71">
            <a:extLst>
              <a:ext uri="{FF2B5EF4-FFF2-40B4-BE49-F238E27FC236}">
                <a16:creationId xmlns:a16="http://schemas.microsoft.com/office/drawing/2014/main" xmlns="" id="{F855A6B5-724A-4BDB-A4B6-254E12281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915" y="3374233"/>
            <a:ext cx="1790700" cy="689291"/>
          </a:xfrm>
          <a:prstGeom prst="roundRect">
            <a:avLst>
              <a:gd name="adj" fmla="val 16667"/>
            </a:avLst>
          </a:prstGeom>
          <a:solidFill>
            <a:srgbClr val="70AD47"/>
          </a:solidFill>
          <a:ln w="12700">
            <a:solidFill>
              <a:srgbClr val="3756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Левобережная часть города</a:t>
            </a: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587,05 Гкал/ч</a:t>
            </a: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17,7 Гкал/ч (пар)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</p:txBody>
      </p:sp>
      <p:sp>
        <p:nvSpPr>
          <p:cNvPr id="12" name="Надпись 63">
            <a:extLst>
              <a:ext uri="{FF2B5EF4-FFF2-40B4-BE49-F238E27FC236}">
                <a16:creationId xmlns:a16="http://schemas.microsoft.com/office/drawing/2014/main" xmlns="" id="{BCEE53AF-7274-4C11-A08D-642DEDB18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982" y="2316958"/>
            <a:ext cx="1128435" cy="393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Тепловые сети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Schoolbook (Основной текст)"/>
                <a:ea typeface="Times New Roman" panose="02020603050405020304" pitchFamily="18" charset="0"/>
              </a:rPr>
              <a:t>ПАО «Т Плюс»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8BACA2C5-E45A-4F66-88DF-349D52F63AF2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6328370" y="3569904"/>
            <a:ext cx="0" cy="625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323E25F5-2578-4211-A812-2CAE16E3A441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1441082" y="5354956"/>
            <a:ext cx="6181" cy="590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B59BDCC2-B58A-4C1B-AA5A-9B04461CEC49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>
            <a:off x="1447264" y="2082801"/>
            <a:ext cx="1" cy="1291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:a16="http://schemas.microsoft.com/office/drawing/2014/main" xmlns="" id="{07CB5C3D-39D8-4F00-A300-C77F8DF4CCCB}"/>
              </a:ext>
            </a:extLst>
          </p:cNvPr>
          <p:cNvCxnSpPr>
            <a:cxnSpLocks/>
          </p:cNvCxnSpPr>
          <p:nvPr/>
        </p:nvCxnSpPr>
        <p:spPr>
          <a:xfrm>
            <a:off x="1431605" y="2770982"/>
            <a:ext cx="4881106" cy="111283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8">
            <a:extLst>
              <a:ext uri="{FF2B5EF4-FFF2-40B4-BE49-F238E27FC236}">
                <a16:creationId xmlns:a16="http://schemas.microsoft.com/office/drawing/2014/main" xmlns="" id="{27308858-8604-4E8B-BD0B-B2E0A24F7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969"/>
            <a:ext cx="184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Schoolbook (Основной текст)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Schoolbook (Основной текст)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Schoolbook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52247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F60D84-272C-437A-A685-62B61DB6D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" y="0"/>
            <a:ext cx="4851686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879" y="3469071"/>
            <a:ext cx="3044657" cy="338892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12" name="Прямая со стрелкой 11"/>
          <p:cNvCxnSpPr>
            <a:cxnSpLocks/>
          </p:cNvCxnSpPr>
          <p:nvPr/>
        </p:nvCxnSpPr>
        <p:spPr>
          <a:xfrm flipH="1" flipV="1">
            <a:off x="3131840" y="2132856"/>
            <a:ext cx="4464496" cy="2546438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>
          <a:xfrm flipH="1" flipV="1">
            <a:off x="1835696" y="5301208"/>
            <a:ext cx="2448272" cy="864098"/>
          </a:xfrm>
          <a:prstGeom prst="straightConnector1">
            <a:avLst/>
          </a:prstGeom>
          <a:ln w="3810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29" y="25668"/>
            <a:ext cx="2488699" cy="186412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cxnSp>
        <p:nvCxnSpPr>
          <p:cNvPr id="7168" name="Прямая со стрелкой 7167"/>
          <p:cNvCxnSpPr>
            <a:cxnSpLocks/>
            <a:stCxn id="25" idx="2"/>
          </p:cNvCxnSpPr>
          <p:nvPr/>
        </p:nvCxnSpPr>
        <p:spPr>
          <a:xfrm flipH="1">
            <a:off x="706202" y="1889790"/>
            <a:ext cx="411019" cy="233129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943" y="-22000"/>
            <a:ext cx="3029499" cy="2790039"/>
          </a:xfrm>
          <a:prstGeom prst="rect">
            <a:avLst/>
          </a:prstGeom>
          <a:solidFill>
            <a:srgbClr val="FF0000"/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51" y="970379"/>
            <a:ext cx="2862449" cy="269942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7" name="Прямая со стрелкой 16"/>
          <p:cNvCxnSpPr>
            <a:cxnSpLocks/>
          </p:cNvCxnSpPr>
          <p:nvPr/>
        </p:nvCxnSpPr>
        <p:spPr>
          <a:xfrm flipH="1">
            <a:off x="2411760" y="3100403"/>
            <a:ext cx="5184576" cy="976669"/>
          </a:xfrm>
          <a:prstGeom prst="straightConnector1">
            <a:avLst/>
          </a:prstGeom>
          <a:ln w="3810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 flipH="1">
            <a:off x="3563888" y="1889790"/>
            <a:ext cx="2266858" cy="283535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Овал 7179"/>
          <p:cNvSpPr/>
          <p:nvPr/>
        </p:nvSpPr>
        <p:spPr>
          <a:xfrm>
            <a:off x="-3605" y="5880790"/>
            <a:ext cx="1570818" cy="69641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Территория карстового провала</a:t>
            </a:r>
          </a:p>
        </p:txBody>
      </p:sp>
      <p:cxnSp>
        <p:nvCxnSpPr>
          <p:cNvPr id="7184" name="Прямая со стрелкой 7183"/>
          <p:cNvCxnSpPr>
            <a:cxnSpLocks/>
            <a:stCxn id="7180" idx="0"/>
          </p:cNvCxnSpPr>
          <p:nvPr/>
        </p:nvCxnSpPr>
        <p:spPr>
          <a:xfrm flipV="1">
            <a:off x="781804" y="5251788"/>
            <a:ext cx="839604" cy="6290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cxnSpLocks/>
            <a:stCxn id="7180" idx="0"/>
          </p:cNvCxnSpPr>
          <p:nvPr/>
        </p:nvCxnSpPr>
        <p:spPr>
          <a:xfrm flipV="1">
            <a:off x="781804" y="4581128"/>
            <a:ext cx="914196" cy="12996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cxnSpLocks/>
            <a:stCxn id="7180" idx="0"/>
          </p:cNvCxnSpPr>
          <p:nvPr/>
        </p:nvCxnSpPr>
        <p:spPr>
          <a:xfrm flipV="1">
            <a:off x="781804" y="5157192"/>
            <a:ext cx="1197908" cy="7235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10" y="5316437"/>
            <a:ext cx="2652564" cy="149069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5580551" y="533132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БТЭЦ-10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B067A48-87AB-44BD-BE6A-9338155125E9}"/>
              </a:ext>
            </a:extLst>
          </p:cNvPr>
          <p:cNvSpPr txBox="1"/>
          <p:nvPr/>
        </p:nvSpPr>
        <p:spPr>
          <a:xfrm>
            <a:off x="1162700" y="-2200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БТЭЦ-4</a:t>
            </a:r>
          </a:p>
        </p:txBody>
      </p:sp>
    </p:spTree>
    <p:extLst>
      <p:ext uri="{BB962C8B-B14F-4D97-AF65-F5344CB8AC3E}">
        <p14:creationId xmlns:p14="http://schemas.microsoft.com/office/powerpoint/2010/main" val="6139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1CA6F5E-3076-49F0-8EFE-5F01798FE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97024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1412776"/>
            <a:ext cx="1440160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Правобережная котельная</a:t>
            </a:r>
          </a:p>
        </p:txBody>
      </p:sp>
      <p:sp>
        <p:nvSpPr>
          <p:cNvPr id="7" name="Овал 6"/>
          <p:cNvSpPr/>
          <p:nvPr/>
        </p:nvSpPr>
        <p:spPr>
          <a:xfrm>
            <a:off x="7020272" y="2635717"/>
            <a:ext cx="1440160" cy="50405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ЦТП №14</a:t>
            </a:r>
          </a:p>
        </p:txBody>
      </p:sp>
      <p:sp>
        <p:nvSpPr>
          <p:cNvPr id="8" name="Овал 7"/>
          <p:cNvSpPr/>
          <p:nvPr/>
        </p:nvSpPr>
        <p:spPr>
          <a:xfrm>
            <a:off x="5220072" y="6309320"/>
            <a:ext cx="1440160" cy="5040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ЦТП №20</a:t>
            </a:r>
          </a:p>
        </p:txBody>
      </p:sp>
      <p:sp>
        <p:nvSpPr>
          <p:cNvPr id="9" name="Овал 8"/>
          <p:cNvSpPr/>
          <p:nvPr/>
        </p:nvSpPr>
        <p:spPr>
          <a:xfrm>
            <a:off x="7568935" y="3211781"/>
            <a:ext cx="1440160" cy="504056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ЦТП №21</a:t>
            </a:r>
          </a:p>
        </p:txBody>
      </p:sp>
      <p:cxnSp>
        <p:nvCxnSpPr>
          <p:cNvPr id="11" name="Прямая со стрелкой 10"/>
          <p:cNvCxnSpPr>
            <a:cxnSpLocks/>
          </p:cNvCxnSpPr>
          <p:nvPr/>
        </p:nvCxnSpPr>
        <p:spPr>
          <a:xfrm flipH="1">
            <a:off x="1043608" y="1772816"/>
            <a:ext cx="50405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  <a:stCxn id="7" idx="3"/>
          </p:cNvCxnSpPr>
          <p:nvPr/>
        </p:nvCxnSpPr>
        <p:spPr>
          <a:xfrm flipH="1">
            <a:off x="6732241" y="3065956"/>
            <a:ext cx="498938" cy="11551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>
            <a:off x="8289015" y="3715837"/>
            <a:ext cx="0" cy="8652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  <a:stCxn id="8" idx="6"/>
          </p:cNvCxnSpPr>
          <p:nvPr/>
        </p:nvCxnSpPr>
        <p:spPr>
          <a:xfrm flipV="1">
            <a:off x="6660232" y="5661248"/>
            <a:ext cx="1440160" cy="900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87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03CF60-FBE2-449A-8AD1-DA723D6D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indent="450000"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технические и технологические проблемы системы теплоснабжения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B7362C-9ACB-465F-988D-2B2F3717DF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72823" y="1390979"/>
            <a:ext cx="7467600" cy="4873752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БТЭЦ-2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аличие завышенных диаметров трубопроводов с низкой скоростью теплоносителя;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азрегулировка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либо отсутствие регулировки, на системах теплопотребления потребителей (внутренние системы отопления, вентиляции);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Неравномерное распределение тепла по объекту потребления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Высокие давления в обратном трубопроводе (выше 60 м вод. ст.).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насосной станции ПН-2 требуется резервный источник электроснабжения.</a:t>
            </a:r>
          </a:p>
          <a:p>
            <a:pPr marL="0" lvl="0" indent="0"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Правобережная котельная: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Сети и источник не загружены под проектную мощность;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Низкая пропускная способность действующего дымоотвода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Высокий износ сетей и оборудования на системе теплоснабжения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высоком темпе подключения перспективной нагрузки.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</a:rPr>
              <a:t>ВК «Городская Больница»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1800" dirty="0">
                <a:latin typeface="Times New Roman" panose="02020603050405020304" pitchFamily="18" charset="0"/>
              </a:rPr>
              <a:t>Здание котельной утратило первоначальные технико-эксплуатационные качество – происходит постепенно разрушение каркаса, теплоизоляции, ограждений, фундамента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1800" dirty="0">
                <a:latin typeface="Times New Roman" panose="02020603050405020304" pitchFamily="18" charset="0"/>
              </a:rPr>
              <a:t>Высокий износ существующего технического и насосного оборудования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ru-RU" sz="1800" dirty="0">
                <a:latin typeface="Times New Roman" panose="02020603050405020304" pitchFamily="18" charset="0"/>
              </a:rPr>
              <a:t>Износ вспомогательного тепломеханического оборудования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4F3D15-23D0-4790-AC23-2670CE1674C4}"/>
              </a:ext>
            </a:extLst>
          </p:cNvPr>
          <p:cNvSpPr txBox="1"/>
          <p:nvPr/>
        </p:nvSpPr>
        <p:spPr>
          <a:xfrm>
            <a:off x="8172400" y="5661248"/>
            <a:ext cx="360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bg1"/>
                </a:solidFill>
                <a:latin typeface="Century Schoolbook (Основной текст)"/>
              </a:rPr>
              <a:t>К</a:t>
            </a:r>
          </a:p>
        </p:txBody>
      </p:sp>
    </p:spTree>
    <p:extLst>
      <p:ext uri="{BB962C8B-B14F-4D97-AF65-F5344CB8AC3E}">
        <p14:creationId xmlns:p14="http://schemas.microsoft.com/office/powerpoint/2010/main" val="226757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03CF60-FBE2-449A-8AD1-DA723D6D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Существующий баланс по ИТЭ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4F3D15-23D0-4790-AC23-2670CE1674C4}"/>
              </a:ext>
            </a:extLst>
          </p:cNvPr>
          <p:cNvSpPr txBox="1"/>
          <p:nvPr/>
        </p:nvSpPr>
        <p:spPr>
          <a:xfrm>
            <a:off x="8172400" y="5661248"/>
            <a:ext cx="3600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bg1"/>
                </a:solidFill>
                <a:latin typeface="Century Schoolbook (Основной текст)"/>
              </a:rPr>
              <a:t>К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FB845563-3CB8-FB2D-19B4-25E1E69BDEF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4508088"/>
              </p:ext>
            </p:extLst>
          </p:nvPr>
        </p:nvGraphicFramePr>
        <p:xfrm>
          <a:off x="179512" y="908720"/>
          <a:ext cx="8496944" cy="3085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2316">
                  <a:extLst>
                    <a:ext uri="{9D8B030D-6E8A-4147-A177-3AD203B41FA5}">
                      <a16:colId xmlns:a16="http://schemas.microsoft.com/office/drawing/2014/main" xmlns="" val="2275646858"/>
                    </a:ext>
                  </a:extLst>
                </a:gridCol>
                <a:gridCol w="624068">
                  <a:extLst>
                    <a:ext uri="{9D8B030D-6E8A-4147-A177-3AD203B41FA5}">
                      <a16:colId xmlns:a16="http://schemas.microsoft.com/office/drawing/2014/main" xmlns="" val="89108277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8188699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58106786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33334648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54983275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1704544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262932558"/>
                    </a:ext>
                  </a:extLst>
                </a:gridCol>
              </a:tblGrid>
              <a:tr h="7381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Показатель, Гкал/ч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БТЭЦ-2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Правобереж</a:t>
                      </a:r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r>
                        <a:rPr lang="ru-RU" sz="1200" u="none" strike="noStrike" dirty="0">
                          <a:effectLst/>
                        </a:rPr>
                        <a:t>ная котельная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ВК "Гор. Больница"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Котель</a:t>
                      </a:r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r>
                        <a:rPr lang="ru-RU" sz="1200" u="none" strike="noStrike" dirty="0">
                          <a:effectLst/>
                        </a:rPr>
                        <a:t>ная №1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Котель</a:t>
                      </a:r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r>
                        <a:rPr lang="ru-RU" sz="1200" u="none" strike="noStrike" dirty="0">
                          <a:effectLst/>
                        </a:rPr>
                        <a:t>ная №7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Котель</a:t>
                      </a:r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r>
                        <a:rPr lang="ru-RU" sz="1200" u="none" strike="noStrike" dirty="0">
                          <a:effectLst/>
                        </a:rPr>
                        <a:t>ная №5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effectLst/>
                        </a:rPr>
                        <a:t>Котель</a:t>
                      </a:r>
                      <a:r>
                        <a:rPr lang="en-US" sz="1200" u="none" strike="noStrike" dirty="0">
                          <a:effectLst/>
                        </a:rPr>
                        <a:t>-</a:t>
                      </a:r>
                      <a:r>
                        <a:rPr lang="ru-RU" sz="1200" u="none" strike="noStrike" dirty="0">
                          <a:effectLst/>
                        </a:rPr>
                        <a:t>ная №6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24992262"/>
                  </a:ext>
                </a:extLst>
              </a:tr>
              <a:tr h="184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Установленная мощность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5,42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3,74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1,04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3,225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3,16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8303199"/>
                  </a:ext>
                </a:extLst>
              </a:tr>
              <a:tr h="369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Собственные производственные и хозяйственные нужды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24,3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5,42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3,74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3,225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3,16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15397319"/>
                  </a:ext>
                </a:extLst>
              </a:tr>
              <a:tr h="184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Располагаемая мощность нетто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668,7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82747000"/>
                  </a:ext>
                </a:extLst>
              </a:tr>
              <a:tr h="184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Присоединенная договорная нагрузка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604,75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2,22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2,22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2,94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1,92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50252617"/>
                  </a:ext>
                </a:extLst>
              </a:tr>
              <a:tr h="184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Потери тепловой энергии в сетях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17,70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0,59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78104804"/>
                  </a:ext>
                </a:extLst>
              </a:tr>
              <a:tr h="184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Резерв (+)/дефицит (-) тепловой мощности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46,25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3,11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3,11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76149910"/>
                  </a:ext>
                </a:extLst>
              </a:tr>
              <a:tr h="184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Резерв (+)/дефицит (-) тепловой мощности,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6,67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57,44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57,44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0,28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48,46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22,32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55,70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6035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176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7">
      <a:dk1>
        <a:sysClr val="windowText" lastClr="000000"/>
      </a:dk1>
      <a:lt1>
        <a:sysClr val="window" lastClr="FFFFFF"/>
      </a:lt1>
      <a:dk2>
        <a:srgbClr val="575F6D"/>
      </a:dk2>
      <a:lt2>
        <a:srgbClr val="FFF5AE"/>
      </a:lt2>
      <a:accent1>
        <a:srgbClr val="B68806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9423</TotalTime>
  <Words>1923</Words>
  <Application>Microsoft Office PowerPoint</Application>
  <PresentationFormat>Экран (4:3)</PresentationFormat>
  <Paragraphs>661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Актуализация схемы теплоснабжения муниципального образования  «Город Березники» Пермского края до 2040 года (Актуализация на 2024 г.)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технические и технологические проблемы системы теплоснабжения </vt:lpstr>
      <vt:lpstr>Существующий баланс по ИТЭ </vt:lpstr>
      <vt:lpstr>Прогнозы приростов объемов потребления тепловой энергии, Гкал/ч</vt:lpstr>
      <vt:lpstr>Мастер-план развития систем теплоснабжения МО г. Березники</vt:lpstr>
      <vt:lpstr>Финансовые затраты на реализацию мероприятий по вариантам развития перспективной схемы теплоснабжения</vt:lpstr>
      <vt:lpstr>Презентация PowerPoint</vt:lpstr>
      <vt:lpstr>Презентация PowerPoint</vt:lpstr>
      <vt:lpstr>Мероприятия по тепловым сетям </vt:lpstr>
      <vt:lpstr>Финансовые затраты на реализацию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теплоснабжения рабочего поселка  Кольцово Новосибирской области на период до 2027 года (Актуализация на 2017 год)</dc:title>
  <dc:creator>Anna Vasileva</dc:creator>
  <cp:lastModifiedBy>Гептинг Юлия Васильевна</cp:lastModifiedBy>
  <cp:revision>309</cp:revision>
  <dcterms:created xsi:type="dcterms:W3CDTF">2016-07-28T05:02:45Z</dcterms:created>
  <dcterms:modified xsi:type="dcterms:W3CDTF">2023-08-17T11:15:09Z</dcterms:modified>
</cp:coreProperties>
</file>