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687" r:id="rId3"/>
  </p:sldMasterIdLst>
  <p:notesMasterIdLst>
    <p:notesMasterId r:id="rId16"/>
  </p:notesMasterIdLst>
  <p:handoutMasterIdLst>
    <p:handoutMasterId r:id="rId17"/>
  </p:handoutMasterIdLst>
  <p:sldIdLst>
    <p:sldId id="350" r:id="rId4"/>
    <p:sldId id="367" r:id="rId5"/>
    <p:sldId id="368" r:id="rId6"/>
    <p:sldId id="352" r:id="rId7"/>
    <p:sldId id="337" r:id="rId8"/>
    <p:sldId id="338" r:id="rId9"/>
    <p:sldId id="371" r:id="rId10"/>
    <p:sldId id="374" r:id="rId11"/>
    <p:sldId id="375" r:id="rId12"/>
    <p:sldId id="377" r:id="rId13"/>
    <p:sldId id="391" r:id="rId14"/>
    <p:sldId id="384" r:id="rId15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CC00"/>
    <a:srgbClr val="FF0066"/>
    <a:srgbClr val="6600FF"/>
    <a:srgbClr val="1D6DE3"/>
    <a:srgbClr val="FF66CC"/>
    <a:srgbClr val="3399FF"/>
    <a:srgbClr val="7F3FFF"/>
    <a:srgbClr val="44DC5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148" autoAdjust="0"/>
    <p:restoredTop sz="76457" autoAdjust="0"/>
  </p:normalViewPr>
  <p:slideViewPr>
    <p:cSldViewPr>
      <p:cViewPr>
        <p:scale>
          <a:sx n="98" d="100"/>
          <a:sy n="98" d="100"/>
        </p:scale>
        <p:origin x="-48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226" y="-96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9A20D3-23F3-4E00-BD15-DC08D40F4E91}" type="datetimeFigureOut">
              <a:rPr lang="ru-RU"/>
              <a:pPr>
                <a:defRPr/>
              </a:pPr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13F9C7-860C-4D8F-B6F6-5883F703C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5914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D26749-B018-4F95-8AC7-7A00BAD559EB}" type="datetimeFigureOut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0775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90" tIns="45295" rIns="90590" bIns="4529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0590" tIns="45295" rIns="90590" bIns="4529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BB9D90-9531-4FA9-ADCB-CBF341A08E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2311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z-Cyrl-AZ" smtClean="0"/>
          </a:p>
        </p:txBody>
      </p:sp>
      <p:sp>
        <p:nvSpPr>
          <p:cNvPr id="45059" name="Номер слайда 3"/>
          <p:cNvSpPr txBox="1">
            <a:spLocks noGrp="1"/>
          </p:cNvSpPr>
          <p:nvPr/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90" tIns="45295" rIns="90590" bIns="45295" anchor="b"/>
          <a:lstStyle/>
          <a:p>
            <a:pPr algn="r"/>
            <a:fld id="{72EE7942-0002-4A47-92E8-96804E2B8A3A}" type="slidenum">
              <a:rPr lang="ru-RU" sz="1200"/>
              <a:pPr algn="r"/>
              <a:t>1</a:t>
            </a:fld>
            <a:endParaRPr lang="ru-RU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По результатам реабилитационной работы с семьями, находящимися в социально опасном положении, в течение 3-х месяцев 2021 года сняты с учета 27 семьей, из них в связи с положительной реабилитацией (улучшением ситуации в семье, налаживания детско-родительских отношений, снятия с учета в ОДН ОМВД России по Березниковскому городскому округу по причине исправления, улучшением жилищных условий – 18 семей, что составляет 67% от общего числа семей, снятых с учета.</a:t>
            </a:r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71F0DA-653F-4311-B22B-56DB06FD7B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Согласно мониторингу жестокого обращения с несовершеннолетними  в течение 3-х месяцев  2021 года в отдел по обеспечению деятельности комиссии по делам несовершеннолетних и защите их прав поступило 13 обращений в отношении 13 детей. По всем фактам проведены проверки. По результатам проверок в отношении родителей (законных представителей) возбуждены 12 административных  производств и 1 уголовное дело. Дети из семей не изымались.</a:t>
            </a:r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2867D1-0558-4914-849B-9287FE52C4D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Согласно мониторингу детской смертности за 3 месяца 2021 года зарегистрировано 5 случаев гибели несовершеннолетних, тогда как в аналогичном периоде 2020 года фактов детской смертности зарегистрировано не было. В результате заболеваний умерли двое младенцев и один подросток, инвалид-детства. В результате отравления и падения с высоты погибли двое подростков.</a:t>
            </a:r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B3DF84-F740-4A2C-8143-94623BC5E3F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В течение 3 месяцев 2021 года проведено 11 заседаний муниципальной КДНиЗП, в том числе 3 расширенных заседания, на которых рассмотрено 30 тематических и профилактических вопросов, заслушано 40 должностных лиц, для исполнения субъектами системы профилактики безнадзорности и правонарушений несовершеннолетних вынесено 42 поручения.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За 3 месяца 2021 года в отдел по обеспечению деятельности КДНиЗП поступило 386 административных материалов, из них: 49 материалов в отношении несовершеннолетних, 315 материалов в отношении родителей (законных представителей). По результатам рассмотрения к административной ответственности привлечено 300 родителей (законных представителей), 34 несовершеннолетних.  Прекращено 18 административных протоколов.</a:t>
            </a:r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891508-0731-4226-A841-A5EA8925F8C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Представлен сравнительный анализ административных  протоколов, рассмотренных на заседаниях муниципальной КДНиЗП в течение 3 месяцев 2021 года.   </a:t>
            </a:r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1B3122-F746-4213-BAE5-FBDBA50499A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По сравнению с аналогичным периодом 2020 года на 5,6% уменьшилось количество рассмотренных административных протоколов в отношении родителей за ненадлежащее исполнение родительских обязанностей по воспитанию, содержанию детей, защите их прав (оставление детей в опасных условиях, пренебрежение нуждами ребенка, злоупотребление родителями алкоголем), обучению детей, появление несовершеннолетних в возрасте до 16 лет в общественном месте в состоянии алкогольного опьянения. </a:t>
            </a: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C6D99D-0C53-40FF-B753-4E9D165D963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Наблюдается увеличение количества рассмотренных административных протоколов рассмотренных в отношении несовершеннолетних: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smtClean="0"/>
              <a:t> на 50% за появление в общественных местах в состоянии алкогольного опьянения;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smtClean="0"/>
              <a:t> на 125% за совершенные правонарушения в области дорожного движения;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smtClean="0"/>
              <a:t> на 66,6%  за прочие правонарушения.  </a:t>
            </a:r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B56173-1F3F-4D81-A687-E328A694746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Наблюдается снижение подростковой преступности: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smtClean="0"/>
              <a:t>по количеству совершенных преступлений – на 36,8%,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ru-RU" smtClean="0"/>
              <a:t>по количеству лиц, совершивших преступления – 47,4%.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mtClean="0"/>
              <a:t>Преступлений, совершенных подростками в группах, не зарегистрировано. Один несовершеннолетний совершил преступление в состоянии алкогольного опьянения.</a:t>
            </a:r>
          </a:p>
          <a:p>
            <a:pPr algn="just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48B271-2C23-4EE1-A8F7-B80E1972588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За 3 месяца 2021 года проведено 6 заседаний межведомственной локальной рабочей группы, созданной при КДНиЗП, на которых с участием представителей субъектов системы профилактики безнадзорности и правонарушений рассмотрено 192 информации о неблагополучии семей, детей, из них: 98 – по вопросам разработки индивидуальных программ реабилитации семей, 45 - постановки на учете в социально опасное положение, 35 -  снятия с учета.</a:t>
            </a:r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290621-F8A7-4867-AA58-C46542A5855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mtClean="0"/>
              <a:t>За 3 месяца 2021 года на учет как находящиеся в социально опасном положении поставлено 25 семей, в которых воспитывается 44 ребенка. При этом 60% от общего числа семей поставлены на данный вид учета по основанию: уклонение родителей (законных представителей) от обязанностей по воспитанию, содержанию и обучению детей; 40% - по основанию: совершение несовершеннолетним преступлений, систематическое совершение правонарушений, общественно опасных деяний. В связи с жестоким обращением с детьми со стороны родителей на учет ни поставлена ни одна семья (в аналогичном периоде 2020 года – 2 семьи).</a:t>
            </a:r>
          </a:p>
          <a:p>
            <a:pPr algn="just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792D80-3BFC-4A2B-89E2-181280DBA18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EFC2-C2A8-48D9-829A-72D40932627F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76C3-B63B-439A-A2C9-AE65546EE7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D5CC-A0E4-4182-AEC5-974B7864DB1C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A3AF-546C-49CD-B47E-65C742B1DE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B661-35E7-4CCF-BF5A-F25875F40482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04F52-3408-442D-8F5F-8362F6F5F7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3EBF-4B60-4713-BD23-2ECFF8C1C970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E67F6-00CA-4418-BF6C-AEEFA99F6E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8DF31-8954-48CD-816A-93245E014D87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0D1FF-1CCA-4809-8257-F0229BF220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6CE48-0FF4-4245-B187-928411F486A0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616A-1C9F-4C57-BFB3-D7E1C8597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85D7B-1C2D-4DB0-A198-C9CF76D7FCF2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91973-463C-4723-AABA-264D384A4B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02F5-3E56-47EE-9C89-876855CE734F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2C552-2D2D-4186-9744-995A7A88EC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0E4F7-CA3D-4BD5-9724-45DE5CE6619F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845F-79E0-4A25-AF64-F546EE5382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D6224-0A78-49D4-96F2-91791D412498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9A507-358D-460A-BF78-75366AF74E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DD8A-8579-4CA6-A635-B2C3D492F794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2F8CD-AAFE-438E-A6DC-D1F4B7890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BFC0-6380-4187-BFCC-E732A0A66093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2995F-BB32-4BDF-81D3-FC919CD75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E2938-4CB9-48A3-BF0A-46DCA5E7C889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1C71-8B2B-4A47-99B6-5E4C0EEA73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87844-2F8C-4F63-A752-C1917E73F041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C84E3-1668-4D94-AC41-BD1B4E6777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4B6D8-6A9A-40BE-87EA-6966FDF78EC8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786F9-0D41-456E-8980-4915E4A941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98C48-5E33-43D7-9D07-B0D7D69D740B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206C9-7C13-4DB0-AA09-605B87E056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1DB74-2698-4604-9BC5-421D8B9B46C9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0F938-5F5A-4DE6-BCE1-B69FBF6A86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5BE82-21AB-4CB0-8655-8151DE5EB47E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7737C-08F0-4A15-B8AD-AE6B53FE6C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C716C-51AF-4A94-81F0-1015C264C0DA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C4E77-318C-406B-9796-2956F7A498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AEE61-7A95-4C66-A081-15D02BE9DE3C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51D79-57EC-447A-8066-0BF2D6595C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5726-3802-4682-B33A-C38494C4A5B9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C5350-F995-4059-A527-A524C8B01E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18A5-08A4-4744-A4D9-7E004FA34F80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7DBC-EDED-426D-A23E-2F9A600EDF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26817-9F00-467B-9445-7D2C9743F350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9DA4B-9F95-47ED-9310-D69AB19FDE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A3AAB-5B7D-450E-B5CD-B44E64FB235B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7197-22D3-4356-B6D9-2F6021D64C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1D45-02F2-4A04-9B47-1930BB36DB70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B71D-A49C-4E57-996A-23C046CD76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FCB8-35F1-4E80-8DFE-4A72A17AC6D3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B316C-6597-493B-B9F3-8DD06E483B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A2AC-922C-4568-B8DB-9329243E0273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81C0-AF6E-490A-976D-4C4AFB898B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E6DA2-C66F-4805-A2E5-1EE628FE2050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D30-D5FD-4924-B983-60CA19F15A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66E6-6CEC-4DF1-B13B-0A5D1BBF56A4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616E-60EE-4C00-A1C6-CECE5AECAD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0A9A-8FA7-4F87-99F9-D66008564B3A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9BB6A-9916-45C7-820C-7A15C9281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364F-0490-4CEB-AFAF-4083FD1A6826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FCF05-69BD-4467-9E91-65A36A7447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43864-CC3D-43F8-A614-99816172EE64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F7DD5-685E-42F7-9759-D03374276F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CF62-44CE-4A46-957F-D920D225722F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6D9AF-35D3-444F-A13D-A5DB05B950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208A5-F2AE-4E94-A824-2B4F1278B96E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3CB6-C86E-487B-9A9C-0F8CE9BAA2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E389F-887F-4646-B77D-A43C0A18049C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A72A1-D4EE-44CB-9E6A-4A3589E17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774F-0B68-449E-89DB-4C1C49BE2BE5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E31A-F968-4E0B-A793-2AFCD8FED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6" name="Picture 125" descr="Рисунок1"/>
          <p:cNvPicPr>
            <a:picLocks noChangeAspect="1" noChangeArrowheads="1"/>
          </p:cNvPicPr>
          <p:nvPr/>
        </p:nvPicPr>
        <p:blipFill>
          <a:blip r:embed="rId16">
            <a:lum bright="62000" contrast="-58000"/>
          </a:blip>
          <a:srcRect/>
          <a:stretch>
            <a:fillRect/>
          </a:stretch>
        </p:blipFill>
        <p:spPr bwMode="auto">
          <a:xfrm>
            <a:off x="8378825" y="603885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7" name="Picture 124" descr="Рисунок1"/>
          <p:cNvPicPr>
            <a:picLocks noChangeAspect="1" noChangeArrowheads="1"/>
          </p:cNvPicPr>
          <p:nvPr/>
        </p:nvPicPr>
        <p:blipFill>
          <a:blip r:embed="rId16">
            <a:lum bright="42000" contrast="-38000"/>
          </a:blip>
          <a:srcRect/>
          <a:stretch>
            <a:fillRect/>
          </a:stretch>
        </p:blipFill>
        <p:spPr bwMode="auto">
          <a:xfrm>
            <a:off x="8450263" y="61102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78" name="Picture 68" descr="Рисунок1"/>
          <p:cNvPicPr>
            <a:picLocks noChangeAspect="1" noChangeArrowheads="1"/>
          </p:cNvPicPr>
          <p:nvPr/>
        </p:nvPicPr>
        <p:blipFill>
          <a:blip r:embed="rId16">
            <a:lum bright="22000" contrast="-16000"/>
          </a:blip>
          <a:srcRect/>
          <a:stretch>
            <a:fillRect/>
          </a:stretch>
        </p:blipFill>
        <p:spPr bwMode="auto">
          <a:xfrm>
            <a:off x="8535988" y="6205538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B8E854-8C47-456E-A057-4DC2300E8518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3388" y="62245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41969D"/>
                </a:solidFill>
                <a:latin typeface="Modern No. 20" pitchFamily="18" charset="0"/>
                <a:cs typeface="+mn-cs"/>
              </a:defRPr>
            </a:lvl1pPr>
          </a:lstStyle>
          <a:p>
            <a:pPr>
              <a:defRPr/>
            </a:pPr>
            <a:fld id="{1B6DF613-6884-4254-AE09-6A07E59735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aphicFrame>
        <p:nvGraphicFramePr>
          <p:cNvPr id="1274" name="Object 250"/>
          <p:cNvGraphicFramePr>
            <a:graphicFrameLocks noChangeAspect="1"/>
          </p:cNvGraphicFramePr>
          <p:nvPr/>
        </p:nvGraphicFramePr>
        <p:xfrm>
          <a:off x="30163" y="33338"/>
          <a:ext cx="574675" cy="731837"/>
        </p:xfrm>
        <a:graphic>
          <a:graphicData uri="http://schemas.openxmlformats.org/presentationml/2006/ole">
            <p:oleObj spid="_x0000_s1301" name="CorelDRAW" r:id="rId17" imgW="3520800" imgH="4203360" progId="">
              <p:embed/>
            </p:oleObj>
          </a:graphicData>
        </a:graphic>
      </p:graphicFrame>
      <p:pic>
        <p:nvPicPr>
          <p:cNvPr id="1282" name="Picture 123" descr="Рисунок2"/>
          <p:cNvPicPr>
            <a:picLocks noChangeAspect="1" noChangeArrowheads="1"/>
          </p:cNvPicPr>
          <p:nvPr/>
        </p:nvPicPr>
        <p:blipFill>
          <a:blip r:embed="rId18">
            <a:lum bright="78000" contrast="-82000"/>
          </a:blip>
          <a:srcRect/>
          <a:stretch>
            <a:fillRect/>
          </a:stretch>
        </p:blipFill>
        <p:spPr bwMode="auto">
          <a:xfrm>
            <a:off x="2247900" y="1363663"/>
            <a:ext cx="46482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C40EF2-DBCC-49BF-977B-915461BAC43D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272B5A-3D38-4984-8FFF-1923159F79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588005-8B9C-44C4-905F-E89C4FAC7703}" type="datetime1">
              <a:rPr lang="ru-RU"/>
              <a:pPr>
                <a:defRPr/>
              </a:pPr>
              <a:t>01.02.2023</a:t>
            </a:fld>
            <a:endParaRPr lang="ru-RU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71FDDB-E006-436F-B4EE-091ACE05B8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303" name="Picture 5" descr="Рисунок1"/>
          <p:cNvPicPr>
            <a:picLocks noChangeAspect="1" noChangeArrowheads="1"/>
          </p:cNvPicPr>
          <p:nvPr/>
        </p:nvPicPr>
        <p:blipFill>
          <a:blip r:embed="rId14">
            <a:lum bright="80000" contrast="-78000"/>
          </a:blip>
          <a:srcRect/>
          <a:stretch>
            <a:fillRect/>
          </a:stretch>
        </p:blipFill>
        <p:spPr bwMode="auto">
          <a:xfrm rot="245331">
            <a:off x="2268538" y="1268413"/>
            <a:ext cx="46513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98" name="Object 250"/>
          <p:cNvGraphicFramePr>
            <a:graphicFrameLocks noChangeAspect="1"/>
          </p:cNvGraphicFramePr>
          <p:nvPr/>
        </p:nvGraphicFramePr>
        <p:xfrm>
          <a:off x="63500" y="0"/>
          <a:ext cx="736600" cy="938213"/>
        </p:xfrm>
        <a:graphic>
          <a:graphicData uri="http://schemas.openxmlformats.org/presentationml/2006/ole">
            <p:oleObj spid="_x0000_s2325" name="CorelDRAW" r:id="rId15" imgW="3520800" imgH="4203360" progId="">
              <p:embed/>
            </p:oleObj>
          </a:graphicData>
        </a:graphic>
      </p:graphicFrame>
      <p:pic>
        <p:nvPicPr>
          <p:cNvPr id="2304" name="Picture 7" descr="герб"/>
          <p:cNvPicPr>
            <a:picLocks noChangeAspect="1" noChangeArrowheads="1"/>
          </p:cNvPicPr>
          <p:nvPr/>
        </p:nvPicPr>
        <p:blipFill>
          <a:blip r:embed="rId16">
            <a:lum bright="82000" contrast="-58000"/>
          </a:blip>
          <a:srcRect l="67769" t="2353" r="3287" b="72090"/>
          <a:stretch>
            <a:fillRect/>
          </a:stretch>
        </p:blipFill>
        <p:spPr bwMode="auto">
          <a:xfrm>
            <a:off x="5580063" y="1341438"/>
            <a:ext cx="1077912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_____Microsoft_Office_Excel_97-20031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_____Microsoft_Office_Excel_97-200311.xls"/><Relationship Id="rId5" Type="http://schemas.openxmlformats.org/officeDocument/2006/relationships/oleObject" Target="../embeddings/_____Microsoft_Office_Excel_97-200310.xls"/><Relationship Id="rId4" Type="http://schemas.openxmlformats.org/officeDocument/2006/relationships/oleObject" Target="../embeddings/_____Microsoft_Office_Excel_97-20039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Microsoft_Office_Excel_97-200313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4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5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_____Microsoft_Office_Excel_97-20036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_____Microsoft_Office_Excel_97-20037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_____Microsoft_Office_Excel_97-20038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28"/>
            <a:ext cx="164306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539750" y="1714500"/>
            <a:ext cx="8134350" cy="47386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ОТЧЕТ 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О ДЕЯТЕЛЬНОСТИ ОТДЕЛА 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ПО ОБЕСПЕЧЕНИЮ ДЕЯТЕЛЬНОСТИ КОМИССИИ ПО ДЕЛАМ 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НЕСОВЕРШЕННОЛЕТНИХ И ЗАЩИТЕ 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ИХ ПРАВ МУНИЦИПАЛЬНОГО ОБРАЗОВАНИЯ «ГОРОД БЕРЕЗНИКИ»</a:t>
            </a:r>
            <a:b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по итогам 2022 г. </a:t>
            </a:r>
            <a:r>
              <a:rPr lang="ru-RU" sz="2800" b="1" i="1" dirty="0" smtClean="0">
                <a:latin typeface="Bookman Old Style" pitchFamily="18" charset="0"/>
              </a:rPr>
              <a:t/>
            </a:r>
            <a:br>
              <a:rPr lang="ru-RU" sz="2800" b="1" i="1" dirty="0" smtClean="0">
                <a:latin typeface="Bookman Old Style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>                                                      </a:t>
            </a:r>
            <a:br>
              <a:rPr lang="ru-RU" sz="1200" b="1" i="1" dirty="0" smtClean="0">
                <a:latin typeface="Bookman Old Style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>                                                                                          </a:t>
            </a:r>
            <a:r>
              <a:rPr lang="ru-RU" sz="1200" b="1" i="1" dirty="0" smtClean="0"/>
              <a:t>Заведующий отделом по обеспечению   				                 деятельности комиссии  по делам    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                                              несовершеннолетних  и защите </a:t>
            </a:r>
            <a:br>
              <a:rPr lang="ru-RU" sz="1200" b="1" i="1" dirty="0" smtClean="0"/>
            </a:br>
            <a:r>
              <a:rPr lang="ru-RU" sz="1200" b="1" i="1" dirty="0" smtClean="0"/>
              <a:t>				                      их прав муниципального образования</a:t>
            </a:r>
            <a:br>
              <a:rPr lang="ru-RU" sz="1200" b="1" i="1" dirty="0" smtClean="0"/>
            </a:br>
            <a:r>
              <a:rPr lang="ru-RU" sz="1200" b="1" i="1" dirty="0" smtClean="0"/>
              <a:t>                                                                        «Город Березники»  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b="1" i="1" dirty="0" smtClean="0"/>
              <a:t>                                                                                                                                                           Я.С. </a:t>
            </a:r>
            <a:r>
              <a:rPr lang="ru-RU" sz="1200" b="1" i="1" dirty="0" err="1" smtClean="0"/>
              <a:t>Видякова</a:t>
            </a:r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b="1" i="1" dirty="0" smtClean="0">
                <a:latin typeface="Bookman Old Style" pitchFamily="18" charset="0"/>
              </a:rPr>
              <a:t/>
            </a:r>
            <a:br>
              <a:rPr lang="ru-RU" sz="1200" b="1" i="1" dirty="0" smtClean="0">
                <a:latin typeface="Bookman Old Style" pitchFamily="18" charset="0"/>
              </a:rPr>
            </a:br>
            <a:endParaRPr lang="ru-RU" sz="1200" b="1" i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i="1" kern="1200" dirty="0" smtClean="0">
                <a:solidFill>
                  <a:srgbClr val="000000"/>
                </a:solidFill>
                <a:latin typeface="Bookman Old Style" pitchFamily="18" charset="0"/>
              </a:rPr>
              <a:t>Результаты проведения реабилитационной работы с семьями, находящимися в СОП </a:t>
            </a:r>
            <a:endParaRPr lang="ru-RU" sz="2000" dirty="0"/>
          </a:p>
        </p:txBody>
      </p:sp>
      <p:graphicFrame>
        <p:nvGraphicFramePr>
          <p:cNvPr id="62466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157692952"/>
              </p:ext>
            </p:extLst>
          </p:nvPr>
        </p:nvGraphicFramePr>
        <p:xfrm>
          <a:off x="333375" y="1465263"/>
          <a:ext cx="4554538" cy="3922712"/>
        </p:xfrm>
        <a:graphic>
          <a:graphicData uri="http://schemas.openxmlformats.org/presentationml/2006/ole">
            <p:oleObj spid="_x0000_s62548" name="Worksheet" r:id="rId4" imgW="6248445" imgH="5381640" progId="Excel.Sheet.8">
              <p:embed/>
            </p:oleObj>
          </a:graphicData>
        </a:graphic>
      </p:graphicFrame>
      <p:graphicFrame>
        <p:nvGraphicFramePr>
          <p:cNvPr id="62467" name="Содержимое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936052384"/>
              </p:ext>
            </p:extLst>
          </p:nvPr>
        </p:nvGraphicFramePr>
        <p:xfrm>
          <a:off x="5000628" y="1857364"/>
          <a:ext cx="3857652" cy="3929089"/>
        </p:xfrm>
        <a:graphic>
          <a:graphicData uri="http://schemas.openxmlformats.org/presentationml/2006/ole">
            <p:oleObj spid="_x0000_s62549" name="Worksheet" r:id="rId5" imgW="4000399" imgH="4391010" progId="Excel.Sheet.8">
              <p:embed/>
            </p:oleObj>
          </a:graphicData>
        </a:graphic>
      </p:graphicFrame>
      <p:sp>
        <p:nvSpPr>
          <p:cNvPr id="6246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graphicFrame>
        <p:nvGraphicFramePr>
          <p:cNvPr id="6" name="Содержимое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6052384"/>
              </p:ext>
            </p:extLst>
          </p:nvPr>
        </p:nvGraphicFramePr>
        <p:xfrm>
          <a:off x="4857752" y="1500175"/>
          <a:ext cx="4071966" cy="4357718"/>
        </p:xfrm>
        <a:graphic>
          <a:graphicData uri="http://schemas.openxmlformats.org/presentationml/2006/ole">
            <p:oleObj spid="_x0000_s62550" name="Worksheet" r:id="rId6" imgW="4286199" imgH="4048110" progId="Excel.Sheet.8">
              <p:embed/>
            </p:oleObj>
          </a:graphicData>
        </a:graphic>
      </p:graphicFrame>
      <p:graphicFrame>
        <p:nvGraphicFramePr>
          <p:cNvPr id="62507" name="Object 4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6777003"/>
              </p:ext>
            </p:extLst>
          </p:nvPr>
        </p:nvGraphicFramePr>
        <p:xfrm>
          <a:off x="4929190" y="1643050"/>
          <a:ext cx="3768726" cy="3929090"/>
        </p:xfrm>
        <a:graphic>
          <a:graphicData uri="http://schemas.openxmlformats.org/presentationml/2006/ole">
            <p:oleObj spid="_x0000_s62551" name="Worksheet" r:id="rId7" imgW="6143633" imgH="582930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</a:rPr>
              <a:t>Факты жестокого обращения с несовершеннолетними   </a:t>
            </a:r>
          </a:p>
        </p:txBody>
      </p:sp>
      <p:sp>
        <p:nvSpPr>
          <p:cNvPr id="64516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graphicFrame>
        <p:nvGraphicFramePr>
          <p:cNvPr id="64514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22484823"/>
              </p:ext>
            </p:extLst>
          </p:nvPr>
        </p:nvGraphicFramePr>
        <p:xfrm>
          <a:off x="641350" y="1498600"/>
          <a:ext cx="7959725" cy="4241800"/>
        </p:xfrm>
        <a:graphic>
          <a:graphicData uri="http://schemas.openxmlformats.org/presentationml/2006/ole">
            <p:oleObj spid="_x0000_s64543" name="Worksheet" r:id="rId4" imgW="8829565" imgH="470529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690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  <a:t>Сравнительный анализ </a:t>
            </a:r>
            <a:b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Bookman Old Style" pitchFamily="18" charset="0"/>
                <a:cs typeface="Times New Roman" pitchFamily="18" charset="0"/>
              </a:rPr>
              <a:t>случаев детской смертности </a:t>
            </a:r>
            <a:endParaRPr lang="ru-RU" sz="2000" dirty="0" smtClean="0"/>
          </a:p>
        </p:txBody>
      </p:sp>
      <p:sp>
        <p:nvSpPr>
          <p:cNvPr id="6656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34925767"/>
              </p:ext>
            </p:extLst>
          </p:nvPr>
        </p:nvGraphicFramePr>
        <p:xfrm>
          <a:off x="1571604" y="1571612"/>
          <a:ext cx="6029326" cy="2973705"/>
        </p:xfrm>
        <a:graphic>
          <a:graphicData uri="http://schemas.openxmlformats.org/drawingml/2006/table">
            <a:tbl>
              <a:tblPr/>
              <a:tblGrid>
                <a:gridCol w="2993581"/>
                <a:gridCol w="1077430"/>
                <a:gridCol w="1077430"/>
                <a:gridCol w="880885"/>
              </a:tblGrid>
              <a:tr h="2609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Наименование показателя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2021 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г.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2022 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г.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+/-%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 smtClean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Зарегистрировано </a:t>
                      </a: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фактов гибели детей, всего: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9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19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 smtClean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+111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В результате заболевания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7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12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+ 71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В результате неестественных причин: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7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+250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2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пожара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утопления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+100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ножевое</a:t>
                      </a:r>
                      <a:r>
                        <a:rPr lang="ru-RU" sz="1100" b="1" baseline="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 ранение</a:t>
                      </a:r>
                      <a:endParaRPr lang="ru-RU" sz="1100" b="1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+100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суицида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+100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ДТП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+200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отравления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2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+100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падение с </a:t>
                      </a: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высоты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Иные</a:t>
                      </a:r>
                      <a:r>
                        <a:rPr lang="ru-RU" sz="1100" b="1" baseline="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 причины</a:t>
                      </a:r>
                      <a:endParaRPr lang="ru-RU" sz="1100" b="1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-100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latin typeface="Calibri"/>
                          <a:ea typeface="Times New Roman"/>
                          <a:cs typeface="Simplified Arabic" pitchFamily="18" charset="-78"/>
                        </a:rPr>
                        <a:t>0</a:t>
                      </a:r>
                      <a:endParaRPr lang="ru-RU" sz="1100" dirty="0">
                        <a:latin typeface="Calibri"/>
                        <a:ea typeface="Times New Roman"/>
                        <a:cs typeface="Simplified Arabic" pitchFamily="18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sp>
        <p:nvSpPr>
          <p:cNvPr id="46087" name="Номер слайда 6"/>
          <p:cNvSpPr txBox="1">
            <a:spLocks noGrp="1"/>
          </p:cNvSpPr>
          <p:nvPr/>
        </p:nvSpPr>
        <p:spPr bwMode="auto">
          <a:xfrm>
            <a:off x="6783388" y="62245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 b="1" dirty="0">
              <a:solidFill>
                <a:srgbClr val="41969D"/>
              </a:solidFill>
              <a:latin typeface="Modern No. 20"/>
            </a:endParaRPr>
          </a:p>
        </p:txBody>
      </p:sp>
      <p:sp>
        <p:nvSpPr>
          <p:cNvPr id="46088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00034" y="274638"/>
            <a:ext cx="8104216" cy="1225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</a:rPr>
              <a:t>Заседания комиссии по делам несовершеннолетних 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и защите их прав муниципального образования 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«Город Березники»  в 2022 г.</a:t>
            </a:r>
          </a:p>
        </p:txBody>
      </p:sp>
      <p:sp>
        <p:nvSpPr>
          <p:cNvPr id="178182" name="Text Box 6"/>
          <p:cNvSpPr txBox="1">
            <a:spLocks noGrp="1" noChangeArrowheads="1"/>
          </p:cNvSpPr>
          <p:nvPr>
            <p:ph type="body" sz="half" idx="4294967295"/>
          </p:nvPr>
        </p:nvSpPr>
        <p:spPr bwMode="auto">
          <a:xfrm>
            <a:off x="0" y="1628775"/>
            <a:ext cx="4038600" cy="45259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400" dirty="0" smtClean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Tahoma" pitchFamily="34" charset="0"/>
            </a:endParaRPr>
          </a:p>
        </p:txBody>
      </p:sp>
      <p:graphicFrame>
        <p:nvGraphicFramePr>
          <p:cNvPr id="46085" name="Объект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92033321"/>
              </p:ext>
            </p:extLst>
          </p:nvPr>
        </p:nvGraphicFramePr>
        <p:xfrm>
          <a:off x="419100" y="1857375"/>
          <a:ext cx="7867650" cy="3209925"/>
        </p:xfrm>
        <a:graphic>
          <a:graphicData uri="http://schemas.openxmlformats.org/presentationml/2006/ole">
            <p:oleObj spid="_x0000_s46119" name="Worksheet" r:id="rId4" imgW="7639089" imgH="311472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</a:rPr>
              <a:t>Применение административной практики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в 2022 г.</a:t>
            </a:r>
          </a:p>
        </p:txBody>
      </p:sp>
      <p:graphicFrame>
        <p:nvGraphicFramePr>
          <p:cNvPr id="48130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586957598"/>
              </p:ext>
            </p:extLst>
          </p:nvPr>
        </p:nvGraphicFramePr>
        <p:xfrm>
          <a:off x="4572000" y="1041400"/>
          <a:ext cx="4376738" cy="5349875"/>
        </p:xfrm>
        <a:graphic>
          <a:graphicData uri="http://schemas.openxmlformats.org/presentationml/2006/ole">
            <p:oleObj spid="_x0000_s48188" name="Worksheet" r:id="rId4" imgW="4372102" imgH="5343570" progId="Excel.Sheet.8">
              <p:embed/>
            </p:oleObj>
          </a:graphicData>
        </a:graphic>
      </p:graphicFrame>
      <p:graphicFrame>
        <p:nvGraphicFramePr>
          <p:cNvPr id="48131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559680875"/>
              </p:ext>
            </p:extLst>
          </p:nvPr>
        </p:nvGraphicFramePr>
        <p:xfrm>
          <a:off x="366713" y="1857364"/>
          <a:ext cx="4133849" cy="4208474"/>
        </p:xfrm>
        <a:graphic>
          <a:graphicData uri="http://schemas.openxmlformats.org/presentationml/2006/ole">
            <p:oleObj spid="_x0000_s48189" name="Worksheet" r:id="rId5" imgW="4695721" imgH="4543560" progId="Excel.Sheet.8">
              <p:embed/>
            </p:oleObj>
          </a:graphicData>
        </a:graphic>
      </p:graphicFrame>
      <p:sp>
        <p:nvSpPr>
          <p:cNvPr id="4813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200" b="1" i="1" dirty="0" smtClean="0">
                <a:solidFill>
                  <a:srgbClr val="000000"/>
                </a:solidFill>
                <a:latin typeface="Bookman Old Style" pitchFamily="18" charset="0"/>
              </a:rPr>
              <a:t>Сравнительный анализ  административных материалов, </a:t>
            </a:r>
            <a:br>
              <a:rPr lang="ru-RU" sz="1200" b="1" i="1" dirty="0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sz="1200" b="1" i="1" dirty="0" smtClean="0">
                <a:solidFill>
                  <a:srgbClr val="000000"/>
                </a:solidFill>
                <a:latin typeface="Bookman Old Style" pitchFamily="18" charset="0"/>
              </a:rPr>
              <a:t>рассмотренных на заседаниях комиссии </a:t>
            </a:r>
            <a:endParaRPr lang="ru-RU" sz="1200" dirty="0" smtClean="0"/>
          </a:p>
        </p:txBody>
      </p:sp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5DDD42-548A-4722-8C1D-6AEFFD241EA6}" type="slidenum">
              <a:rPr lang="ru-RU" smtClean="0">
                <a:latin typeface="Modern No. 2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>
              <a:latin typeface="Modern No. 20"/>
              <a:cs typeface="Arial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99480660"/>
              </p:ext>
            </p:extLst>
          </p:nvPr>
        </p:nvGraphicFramePr>
        <p:xfrm>
          <a:off x="428596" y="1000108"/>
          <a:ext cx="8352928" cy="598493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691157"/>
                <a:gridCol w="1217413"/>
                <a:gridCol w="1217413"/>
                <a:gridCol w="1226945"/>
              </a:tblGrid>
              <a:tr h="571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Наименование 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АППГ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2022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+/- </a:t>
                      </a:r>
                      <a:endParaRPr lang="ru-RU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0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Количество административных материалов (всего):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5.35 ч.1 и ч.2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99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20.22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6.10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2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20.20, 20.21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6.1.1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+45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6.24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6.9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+350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3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7.17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+100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58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7.27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+105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ст. 20.1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 РФ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-71,5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122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в области дорожного движения (глава 12 </a:t>
                      </a:r>
                      <a:r>
                        <a:rPr lang="ru-RU" sz="1100" dirty="0" err="1"/>
                        <a:t>КоАП</a:t>
                      </a:r>
                      <a:r>
                        <a:rPr lang="ru-RU" sz="1100" dirty="0"/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66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по статьям Закона ПК от 06.04.2015 №460-ПК «Об административных правонарушениях»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6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/>
                        <a:t>Прочие </a:t>
                      </a:r>
                      <a:r>
                        <a:rPr lang="ru-RU" sz="1100" dirty="0" smtClean="0"/>
                        <a:t>правонарушения (ст.ст. 19.15, 19.16, 6.18, 6.13, 20.6 </a:t>
                      </a:r>
                      <a:r>
                        <a:rPr lang="ru-RU" sz="1100" dirty="0" err="1" smtClean="0"/>
                        <a:t>КоАП</a:t>
                      </a:r>
                      <a:r>
                        <a:rPr lang="ru-RU" sz="1100" dirty="0" smtClean="0"/>
                        <a:t> РФ)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 bwMode="auto">
          <a:xfrm>
            <a:off x="500034" y="500042"/>
            <a:ext cx="8207375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</a:rPr>
              <a:t>Рассмотрение административных дел 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в отношении </a:t>
            </a:r>
            <a:r>
              <a:rPr lang="ru-RU" sz="2000" b="1" i="1" dirty="0" smtClean="0">
                <a:latin typeface="Bookman Old Style" pitchFamily="18" charset="0"/>
              </a:rPr>
              <a:t>родителей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за неисполнение родительских обязанностей</a:t>
            </a:r>
            <a:r>
              <a:rPr lang="ru-RU" sz="2000" b="1" i="1" dirty="0" smtClean="0">
                <a:latin typeface="Bookman Old Style" pitchFamily="18" charset="0"/>
              </a:rPr>
              <a:t/>
            </a:r>
            <a:br>
              <a:rPr lang="ru-RU" sz="2000" b="1" i="1" dirty="0" smtClean="0">
                <a:latin typeface="Bookman Old Style" pitchFamily="18" charset="0"/>
              </a:rPr>
            </a:br>
            <a:endParaRPr lang="ru-RU" sz="2000" dirty="0" smtClean="0"/>
          </a:p>
        </p:txBody>
      </p:sp>
      <p:sp>
        <p:nvSpPr>
          <p:cNvPr id="5222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graphicFrame>
        <p:nvGraphicFramePr>
          <p:cNvPr id="52227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3506106"/>
              </p:ext>
            </p:extLst>
          </p:nvPr>
        </p:nvGraphicFramePr>
        <p:xfrm>
          <a:off x="563563" y="2214563"/>
          <a:ext cx="8035925" cy="3514725"/>
        </p:xfrm>
        <a:graphic>
          <a:graphicData uri="http://schemas.openxmlformats.org/presentationml/2006/ole">
            <p:oleObj spid="_x0000_s52258" name="Worksheet" r:id="rId4" imgW="8296323" imgH="362907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smtClean="0">
                <a:solidFill>
                  <a:srgbClr val="000000"/>
                </a:solidFill>
                <a:latin typeface="Bookman Old Style" pitchFamily="18" charset="0"/>
              </a:rPr>
              <a:t>Рассмотрение административных дел </a:t>
            </a:r>
            <a:br>
              <a:rPr lang="ru-RU" sz="2000" b="1" i="1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sz="2000" b="1" i="1" smtClean="0">
                <a:solidFill>
                  <a:srgbClr val="000000"/>
                </a:solidFill>
                <a:latin typeface="Bookman Old Style" pitchFamily="18" charset="0"/>
              </a:rPr>
              <a:t>в отношении несовершеннолетних</a:t>
            </a:r>
            <a:endParaRPr lang="ru-RU" sz="2000" smtClean="0"/>
          </a:p>
        </p:txBody>
      </p:sp>
      <p:sp>
        <p:nvSpPr>
          <p:cNvPr id="5427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graphicFrame>
        <p:nvGraphicFramePr>
          <p:cNvPr id="54275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69635105"/>
              </p:ext>
            </p:extLst>
          </p:nvPr>
        </p:nvGraphicFramePr>
        <p:xfrm>
          <a:off x="447675" y="1439863"/>
          <a:ext cx="8404225" cy="3706812"/>
        </p:xfrm>
        <a:graphic>
          <a:graphicData uri="http://schemas.openxmlformats.org/presentationml/2006/ole">
            <p:oleObj spid="_x0000_s54307" name="Worksheet" r:id="rId4" imgW="8315232" imgH="366714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404813"/>
            <a:ext cx="8207375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</a:rPr>
              <a:t>Мониторинг подростковой преступности</a:t>
            </a:r>
            <a:br>
              <a:rPr lang="ru-RU" sz="2000" b="1" i="1" dirty="0" smtClean="0">
                <a:latin typeface="Bookman Old Style" pitchFamily="18" charset="0"/>
              </a:rPr>
            </a:br>
            <a:r>
              <a:rPr lang="ru-RU" sz="2000" b="1" i="1" dirty="0" smtClean="0">
                <a:latin typeface="Bookman Old Style" pitchFamily="18" charset="0"/>
              </a:rPr>
              <a:t>по итогам 2022 г.</a:t>
            </a:r>
            <a:br>
              <a:rPr lang="ru-RU" sz="2000" b="1" i="1" dirty="0" smtClean="0">
                <a:latin typeface="Bookman Old Style" pitchFamily="18" charset="0"/>
              </a:rPr>
            </a:br>
            <a:endParaRPr lang="ru-RU" sz="2000" dirty="0" smtClean="0"/>
          </a:p>
        </p:txBody>
      </p:sp>
      <p:sp>
        <p:nvSpPr>
          <p:cNvPr id="5632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graphicFrame>
        <p:nvGraphicFramePr>
          <p:cNvPr id="56323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88533141"/>
              </p:ext>
            </p:extLst>
          </p:nvPr>
        </p:nvGraphicFramePr>
        <p:xfrm>
          <a:off x="836613" y="1400175"/>
          <a:ext cx="7091362" cy="3900488"/>
        </p:xfrm>
        <a:graphic>
          <a:graphicData uri="http://schemas.openxmlformats.org/presentationml/2006/ole">
            <p:oleObj spid="_x0000_s56354" name="Worksheet" r:id="rId4" imgW="8677210" imgH="477198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7"/>
          <p:cNvSpPr>
            <a:spLocks noGrp="1"/>
          </p:cNvSpPr>
          <p:nvPr>
            <p:ph type="title"/>
          </p:nvPr>
        </p:nvSpPr>
        <p:spPr bwMode="auto">
          <a:xfrm>
            <a:off x="500034" y="428604"/>
            <a:ext cx="8143932" cy="128588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000" b="1" i="1" dirty="0" smtClean="0">
                <a:latin typeface="Bookman Old Style" pitchFamily="18" charset="0"/>
              </a:rPr>
              <a:t>В течение 2022 г. проведено 24 заседания межведомственной локальной рабочей группы, рассмотрено 720 информаций о детском/семейном неблагополучии</a:t>
            </a:r>
          </a:p>
        </p:txBody>
      </p:sp>
      <p:sp>
        <p:nvSpPr>
          <p:cNvPr id="58370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Modern No. 20"/>
              <a:cs typeface="Arial" charset="0"/>
            </a:endParaRPr>
          </a:p>
        </p:txBody>
      </p:sp>
      <p:graphicFrame>
        <p:nvGraphicFramePr>
          <p:cNvPr id="58371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49412463"/>
              </p:ext>
            </p:extLst>
          </p:nvPr>
        </p:nvGraphicFramePr>
        <p:xfrm>
          <a:off x="571500" y="1714500"/>
          <a:ext cx="7877175" cy="4219575"/>
        </p:xfrm>
        <a:graphic>
          <a:graphicData uri="http://schemas.openxmlformats.org/presentationml/2006/ole">
            <p:oleObj spid="_x0000_s58402" name="Worksheet" r:id="rId4" imgW="8848745" imgH="484812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i="1" kern="1200" dirty="0" smtClean="0">
                <a:solidFill>
                  <a:srgbClr val="000000"/>
                </a:solidFill>
                <a:latin typeface="Bookman Old Style" pitchFamily="18" charset="0"/>
              </a:rPr>
              <a:t>В течение  2022 г. на учет семей и детей, находящихся в социально опасном положении, </a:t>
            </a:r>
            <a:br>
              <a:rPr lang="ru-RU" sz="2000" b="1" i="1" kern="1200" dirty="0" smtClean="0">
                <a:solidFill>
                  <a:srgbClr val="000000"/>
                </a:solidFill>
                <a:latin typeface="Bookman Old Style" pitchFamily="18" charset="0"/>
              </a:rPr>
            </a:br>
            <a:r>
              <a:rPr lang="ru-RU" sz="2000" b="1" i="1" kern="1200" dirty="0" smtClean="0">
                <a:solidFill>
                  <a:srgbClr val="000000"/>
                </a:solidFill>
                <a:latin typeface="Bookman Old Style" pitchFamily="18" charset="0"/>
              </a:rPr>
              <a:t>поставлено  197 семей, в них 260 детей</a:t>
            </a:r>
            <a:endParaRPr lang="ru-RU" sz="2000" b="1" i="1" dirty="0"/>
          </a:p>
        </p:txBody>
      </p:sp>
      <p:graphicFrame>
        <p:nvGraphicFramePr>
          <p:cNvPr id="60418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4409434"/>
              </p:ext>
            </p:extLst>
          </p:nvPr>
        </p:nvGraphicFramePr>
        <p:xfrm>
          <a:off x="976313" y="2435225"/>
          <a:ext cx="7204075" cy="3052763"/>
        </p:xfrm>
        <a:graphic>
          <a:graphicData uri="http://schemas.openxmlformats.org/presentationml/2006/ole">
            <p:oleObj spid="_x0000_s60450" name="Worksheet" r:id="rId4" imgW="8629667" imgH="3657690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14187</TotalTime>
  <Words>960</Words>
  <Application>Microsoft Office PowerPoint</Application>
  <PresentationFormat>Экран (4:3)</PresentationFormat>
  <Paragraphs>156</Paragraphs>
  <Slides>12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Тема1</vt:lpstr>
      <vt:lpstr>1_Оформление по умолчанию</vt:lpstr>
      <vt:lpstr>2_Оформление по умолчанию</vt:lpstr>
      <vt:lpstr>CorelDRAW</vt:lpstr>
      <vt:lpstr>Лист Microsoft Office Excel 97-2003</vt:lpstr>
      <vt:lpstr>Worksheet</vt:lpstr>
      <vt:lpstr>ОТЧЕТ  О ДЕЯТЕЛЬНОСТИ ОТДЕЛА  ПО ОБЕСПЕЧЕНИЮ ДЕЯТЕЛЬНОСТИ КОМИССИИ ПО ДЕЛАМ  НЕСОВЕРШЕННОЛЕТНИХ И ЗАЩИТЕ  ИХ ПРАВ МУНИЦИПАЛЬНОГО ОБРАЗОВАНИЯ «ГОРОД БЕРЕЗНИКИ» по итогам 2022 г.                                                                                                                                                   Заведующий отделом по обеспечению                        деятельности комиссии  по делам                                                                                                       несовершеннолетних  и защите                            их прав муниципального образования                                                                         «Город Березники»                                                                                                                                                              Я.С. Видякова  </vt:lpstr>
      <vt:lpstr>Заседания комиссии по делам несовершеннолетних  и защите их прав муниципального образования  «Город Березники»  в 2022 г.</vt:lpstr>
      <vt:lpstr>Применение административной практики в 2022 г.</vt:lpstr>
      <vt:lpstr>Сравнительный анализ  административных материалов,  рассмотренных на заседаниях комиссии </vt:lpstr>
      <vt:lpstr>Рассмотрение административных дел  в отношении родителей за неисполнение родительских обязанностей </vt:lpstr>
      <vt:lpstr>Рассмотрение административных дел  в отношении несовершеннолетних</vt:lpstr>
      <vt:lpstr>Мониторинг подростковой преступности по итогам 2022 г. </vt:lpstr>
      <vt:lpstr>В течение 2022 г. проведено 24 заседания межведомственной локальной рабочей группы, рассмотрено 720 информаций о детском/семейном неблагополучии</vt:lpstr>
      <vt:lpstr>В течение  2022 г. на учет семей и детей, находящихся в социально опасном положении,  поставлено  197 семей, в них 260 детей</vt:lpstr>
      <vt:lpstr>Результаты проведения реабилитационной работы с семьями, находящимися в СОП </vt:lpstr>
      <vt:lpstr>Факты жестокого обращения с несовершеннолетними   </vt:lpstr>
      <vt:lpstr>Сравнительный анализ  случаев детской смертности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работе отдела (комиссии)  по делам несовершеннолетних  и защите их прав  администрации города Березники  за 4 квартал 2011г. и за 2011г.                                                              Заведующий отделом                                                                                       Конюкова Е.В.                                                                                                                                 16.03.2012г.  г.Березники</dc:title>
  <dc:creator>Админ</dc:creator>
  <cp:lastModifiedBy>Конюкова Екатерина Васильевна</cp:lastModifiedBy>
  <cp:revision>803</cp:revision>
  <cp:lastPrinted>2015-02-13T03:11:48Z</cp:lastPrinted>
  <dcterms:created xsi:type="dcterms:W3CDTF">2012-03-13T04:12:20Z</dcterms:created>
  <dcterms:modified xsi:type="dcterms:W3CDTF">2023-02-01T08:50:58Z</dcterms:modified>
</cp:coreProperties>
</file>