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92" r:id="rId4"/>
    <p:sldId id="297" r:id="rId5"/>
    <p:sldId id="325" r:id="rId6"/>
    <p:sldId id="300" r:id="rId7"/>
    <p:sldId id="276" r:id="rId8"/>
    <p:sldId id="302" r:id="rId9"/>
    <p:sldId id="308" r:id="rId10"/>
    <p:sldId id="317" r:id="rId11"/>
    <p:sldId id="318" r:id="rId12"/>
    <p:sldId id="319" r:id="rId13"/>
    <p:sldId id="321" r:id="rId14"/>
    <p:sldId id="294" r:id="rId15"/>
    <p:sldId id="304" r:id="rId16"/>
    <p:sldId id="323" r:id="rId17"/>
    <p:sldId id="324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Владимирович" initials="М.В." lastIdx="8" clrIdx="0">
    <p:extLst>
      <p:ext uri="{19B8F6BF-5375-455C-9EA6-DF929625EA0E}">
        <p15:presenceInfo xmlns:p15="http://schemas.microsoft.com/office/powerpoint/2012/main" userId="Михаил Владимирович" providerId="None"/>
      </p:ext>
    </p:extLst>
  </p:cmAuthor>
  <p:cmAuthor id="2" name="User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C176A"/>
    <a:srgbClr val="0C2386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6" autoAdjust="0"/>
  </p:normalViewPr>
  <p:slideViewPr>
    <p:cSldViewPr>
      <p:cViewPr varScale="1">
        <p:scale>
          <a:sx n="76" d="100"/>
          <a:sy n="76" d="100"/>
        </p:scale>
        <p:origin x="91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7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DE72-DAA6-4D57-A207-6E833A4C6CF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7572-0410-450E-94D3-B0739FAD4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D2260-7683-49DF-84F5-321F54BA04AE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B0A59-8802-4AC1-BD22-35E39D2A1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0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0000"/>
                </a:solidFill>
              </a:rPr>
              <a:t>Очищенные воды вывозятся за пределы предприятия – надо как-то </a:t>
            </a:r>
            <a:r>
              <a:rPr lang="ru-RU" altLang="ru-RU">
                <a:solidFill>
                  <a:srgbClr val="000000"/>
                </a:solidFill>
              </a:rPr>
              <a:t>по-другому сформулировать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4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8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7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Arial Narrow" panose="020B0606020202030204" pitchFamily="34" charset="0"/>
              </a:rPr>
              <a:t>Нужно,</a:t>
            </a:r>
            <a:r>
              <a:rPr lang="ru-RU" baseline="0" dirty="0">
                <a:latin typeface="Arial Narrow" panose="020B0606020202030204" pitchFamily="34" charset="0"/>
              </a:rPr>
              <a:t> чтобы Эля посмотрела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9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1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0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0A59-8802-4AC1-BD22-35E39D2A1F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6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"/>
            <a:ext cx="12192000" cy="366895"/>
          </a:xfrm>
          <a:prstGeom prst="rect">
            <a:avLst/>
          </a:prstGeom>
          <a:solidFill>
            <a:schemeClr val="accent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accent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458F5D8-EE05-4D5C-B0A3-6F8D3BB0ECD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122D5A-0558-4372-8348-21ED97F02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501524"/>
            <a:ext cx="10081120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«Проект полигона захоронения отходов г. Березники»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76" y="3501008"/>
            <a:ext cx="10801200" cy="2592288"/>
          </a:xfrm>
        </p:spPr>
        <p:txBody>
          <a:bodyPr>
            <a:noAutofit/>
          </a:bodyPr>
          <a:lstStyle/>
          <a:p>
            <a:pPr marL="1257300" indent="-1193800">
              <a:lnSpc>
                <a:spcPct val="120000"/>
              </a:lnSpc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Заказчик: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ООО «Пермский краевой экологический оператор»</a:t>
            </a:r>
          </a:p>
          <a:p>
            <a:pPr>
              <a:lnSpc>
                <a:spcPct val="120000"/>
              </a:lnSpc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Генеральный проектировщик: </a:t>
            </a:r>
          </a:p>
          <a:p>
            <a:pPr>
              <a:lnSpc>
                <a:spcPct val="1200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>
              <a:lnSpc>
                <a:spcPct val="1200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Пермский национальный исследовательский политехнический университет</a:t>
            </a:r>
          </a:p>
          <a:p>
            <a:pPr>
              <a:lnSpc>
                <a:spcPct val="120000"/>
              </a:lnSpc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Разработчик Оценки воздействия на окружающую среду: </a:t>
            </a:r>
          </a:p>
          <a:p>
            <a:pPr>
              <a:lnSpc>
                <a:spcPct val="120000"/>
              </a:lnSpc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Федеральное государственное автономное образовательное учреждение высшего образования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Пермский национальный исследовательский политехнический университет</a:t>
            </a:r>
          </a:p>
          <a:p>
            <a:pPr>
              <a:lnSpc>
                <a:spcPct val="120000"/>
              </a:lnSpc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Докладчик: </a:t>
            </a:r>
            <a:r>
              <a:rPr lang="ru-RU" sz="1800" dirty="0">
                <a:cs typeface="Times New Roman" pitchFamily="18" charset="0"/>
              </a:rPr>
              <a:t>Висков Михаил Владимирович, ст. преподаватель каф. ООС ПНИПУ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ae01.alicdn.com/kf/HTB1SYoLJFXXXXacXFXXq6xXFXXXU/WS1361-30-130.jpg_q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714282"/>
            <a:ext cx="2940041" cy="2786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физического воздействия на атмосферный воздух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63352" y="1196752"/>
            <a:ext cx="5472608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+mn-lt"/>
              </a:rPr>
              <a:t>ИСТОЧНИКИ ШУМА: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b="1" dirty="0">
              <a:latin typeface="+mn-lt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/>
                </a:solidFill>
                <a:latin typeface="+mn-lt"/>
              </a:rPr>
              <a:t>технологическое оборудование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schemeClr val="tx2"/>
                </a:solidFill>
                <a:latin typeface="+mn-lt"/>
              </a:rPr>
              <a:t>движение автотранспорта и спецтехники</a:t>
            </a:r>
            <a:endParaRPr lang="ru-RU" alt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240016" y="3483292"/>
            <a:ext cx="573596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</a:rPr>
              <a:t>АКУСТИЧЕСКИЕ РАСЧЕТЫ: </a:t>
            </a:r>
          </a:p>
          <a:p>
            <a:pPr eaLnBrk="1" hangingPunct="1"/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Суммарные уровни звука </a:t>
            </a:r>
          </a:p>
          <a:p>
            <a:pPr eaLnBrk="1" hangingPunct="1"/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на границе СЗЗ  не превысят нормативных значений для дневного времени суток (55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дБА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) и ночного времени суток (45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дБА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).</a:t>
            </a:r>
          </a:p>
          <a:p>
            <a:pPr eaLnBrk="1" hangingPunct="1"/>
            <a:endParaRPr lang="ru-RU" altLang="ru-RU" sz="900" dirty="0">
              <a:solidFill>
                <a:schemeClr val="tx1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Максимальные уровни звука также не превысят нормативных значений для дневного времени суток (70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дБА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) и ночного времени суток (60 </a:t>
            </a:r>
            <a:r>
              <a:rPr lang="ru-RU" altLang="ru-RU" sz="2000" dirty="0" err="1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дБА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7A174C-46EC-4906-ADF0-9EA67D02DE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400" y="3013731"/>
            <a:ext cx="4574400" cy="351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воздействия на водную среду</a:t>
            </a:r>
          </a:p>
        </p:txBody>
      </p:sp>
      <p:pic>
        <p:nvPicPr>
          <p:cNvPr id="3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5" y="2780928"/>
            <a:ext cx="5616624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51984" y="1656407"/>
            <a:ext cx="5863332" cy="960227"/>
          </a:xfrm>
          <a:prstGeom prst="rect">
            <a:avLst/>
          </a:prstGeom>
          <a:noFill/>
        </p:spPr>
        <p:txBody>
          <a:bodyPr wrap="square" lIns="127978" tIns="63990" rIns="127978" bIns="6399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1" kern="0" dirty="0" err="1">
                <a:solidFill>
                  <a:srgbClr val="0C2386"/>
                </a:solidFill>
                <a:cs typeface="Arial" charset="0"/>
              </a:rPr>
              <a:t>водоохранных</a:t>
            </a:r>
            <a:r>
              <a:rPr lang="ru-RU" altLang="ru-RU" b="1" kern="0" dirty="0">
                <a:solidFill>
                  <a:srgbClr val="0C2386"/>
                </a:solidFill>
                <a:cs typeface="Arial" charset="0"/>
              </a:rPr>
              <a:t> зон (ВЗ),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1" kern="0" dirty="0">
                <a:solidFill>
                  <a:srgbClr val="0C2386"/>
                </a:solidFill>
                <a:cs typeface="Arial" charset="0"/>
              </a:rPr>
              <a:t>прибрежно-защитных зон (ПЗЗ),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1" kern="0" dirty="0">
                <a:solidFill>
                  <a:srgbClr val="0C2386"/>
                </a:solidFill>
                <a:cs typeface="Arial" charset="0"/>
              </a:rPr>
              <a:t>не пересекает водных объектов</a:t>
            </a:r>
            <a:r>
              <a:rPr lang="ru-RU" altLang="ru-RU" b="1" kern="0" dirty="0">
                <a:solidFill>
                  <a:srgbClr val="062090"/>
                </a:solidFill>
                <a:cs typeface="Arial" charset="0"/>
              </a:rPr>
              <a:t>.</a:t>
            </a:r>
            <a:endParaRPr lang="ru-RU" b="1" dirty="0">
              <a:solidFill>
                <a:srgbClr val="062090"/>
              </a:solidFill>
              <a:cs typeface="Arial" charset="0"/>
            </a:endParaRPr>
          </a:p>
        </p:txBody>
      </p:sp>
      <p:grpSp>
        <p:nvGrpSpPr>
          <p:cNvPr id="6" name="Полотно 71"/>
          <p:cNvGrpSpPr>
            <a:grpSpLocks/>
          </p:cNvGrpSpPr>
          <p:nvPr/>
        </p:nvGrpSpPr>
        <p:grpSpPr bwMode="auto">
          <a:xfrm>
            <a:off x="233678" y="1412776"/>
            <a:ext cx="11620500" cy="3706722"/>
            <a:chOff x="-3275359" y="-382649"/>
            <a:chExt cx="13123664" cy="3196749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-16975" y="41690"/>
              <a:ext cx="6483350" cy="277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eaLnBrk="1" hangingPunct="1"/>
              <a:endParaRPr lang="ru-RU" altLang="ru-RU"/>
            </a:p>
          </p:txBody>
        </p:sp>
        <p:sp>
          <p:nvSpPr>
            <p:cNvPr id="8" name="Поле 12"/>
            <p:cNvSpPr txBox="1"/>
            <p:nvPr/>
          </p:nvSpPr>
          <p:spPr>
            <a:xfrm>
              <a:off x="-3275359" y="-382649"/>
              <a:ext cx="6167405" cy="555851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   ВОДОСНАБЖЕНИЕ</a:t>
              </a:r>
              <a:endParaRPr lang="ru-RU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endParaRPr>
            </a:p>
          </p:txBody>
        </p:sp>
        <p:sp>
          <p:nvSpPr>
            <p:cNvPr id="9" name="Поле 12"/>
            <p:cNvSpPr txBox="1"/>
            <p:nvPr/>
          </p:nvSpPr>
          <p:spPr>
            <a:xfrm>
              <a:off x="3680900" y="735171"/>
              <a:ext cx="6167405" cy="555851"/>
            </a:xfrm>
            <a:prstGeom prst="rect">
              <a:avLst/>
            </a:prstGeom>
            <a:solidFill>
              <a:srgbClr val="0070C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   ВОДООТВЕДЕНИЕ</a:t>
              </a:r>
              <a:endParaRPr lang="ru-RU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endParaRPr>
            </a:p>
          </p:txBody>
        </p:sp>
      </p:grp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77095" y="2204864"/>
            <a:ext cx="52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Предусмотрено привозной водой</a:t>
            </a:r>
            <a:endParaRPr lang="ru-RU" alt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2024" y="1268760"/>
            <a:ext cx="587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rgbClr val="FF0000"/>
                </a:solidFill>
                <a:cs typeface="Arial" charset="0"/>
              </a:rPr>
              <a:t>Проектируемый полигон  расположен ВНЕ </a:t>
            </a: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6023993" y="3501008"/>
            <a:ext cx="5832648" cy="20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spcAft>
                <a:spcPts val="300"/>
              </a:spcAft>
              <a:buFont typeface="Arial" charset="0"/>
              <a:buChar char="•"/>
            </a:pPr>
            <a:r>
              <a:rPr lang="ru-RU" altLang="ru-RU" dirty="0">
                <a:solidFill>
                  <a:srgbClr val="FF0000"/>
                </a:solidFill>
              </a:rPr>
              <a:t>фильтрационные и поверхностные стоки</a:t>
            </a:r>
            <a:r>
              <a:rPr lang="ru-RU" altLang="ru-RU" dirty="0">
                <a:solidFill>
                  <a:srgbClr val="000000"/>
                </a:solidFill>
              </a:rPr>
              <a:t> накапливаются в прудах-накопителях подвергаются очистке на локальных очистных сооружениях и накапливаются в  пруду очищенных сточных вод;</a:t>
            </a:r>
          </a:p>
          <a:p>
            <a:pPr marL="285750" indent="-285750" algn="just" eaLnBrk="1" hangingPunct="1">
              <a:spcAft>
                <a:spcPts val="300"/>
              </a:spcAft>
              <a:buFont typeface="Arial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Очищенные воды вывозятся за пределы предприятия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3896" y="4581128"/>
            <a:ext cx="5420783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НЕГАТИВНОЕ ВОЗДЕЙСТВИЕ НА ВОДНЫЕ ОБЪЕКТЫ ОТСУТСТВУЕТ</a:t>
            </a: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-96688" y="5373216"/>
            <a:ext cx="5976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2225" eaLnBrk="1" hangingPunct="1"/>
            <a:r>
              <a:rPr lang="ru-RU" altLang="ru-RU" dirty="0">
                <a:solidFill>
                  <a:srgbClr val="000000"/>
                </a:solidFill>
              </a:rPr>
              <a:t>Предусмотрены мероприятия по защите грунтовых вод от негативного воздействия</a:t>
            </a:r>
            <a:endParaRPr lang="ru-RU" alt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воздействия на земельные ресурсы и почвенный покров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8301"/>
          <a:stretch/>
        </p:blipFill>
        <p:spPr bwMode="auto">
          <a:xfrm>
            <a:off x="8112224" y="5435504"/>
            <a:ext cx="3791784" cy="108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61" y="2883989"/>
            <a:ext cx="3062552" cy="1985171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6" name="Полотно 71"/>
          <p:cNvGrpSpPr>
            <a:grpSpLocks/>
          </p:cNvGrpSpPr>
          <p:nvPr/>
        </p:nvGrpSpPr>
        <p:grpSpPr bwMode="auto">
          <a:xfrm>
            <a:off x="334433" y="1196976"/>
            <a:ext cx="11514667" cy="4816475"/>
            <a:chOff x="-16975" y="41690"/>
            <a:chExt cx="6483350" cy="2772410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-16975" y="41690"/>
              <a:ext cx="6483350" cy="277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eaLnBrk="1" hangingPunct="1"/>
              <a:endParaRPr lang="ru-RU" altLang="ru-RU" sz="1600"/>
            </a:p>
          </p:txBody>
        </p:sp>
        <p:sp>
          <p:nvSpPr>
            <p:cNvPr id="8" name="Поле 52"/>
            <p:cNvSpPr txBox="1"/>
            <p:nvPr/>
          </p:nvSpPr>
          <p:spPr>
            <a:xfrm>
              <a:off x="24091" y="547639"/>
              <a:ext cx="1660167" cy="2814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chemeClr val="accent4">
                      <a:lumMod val="50000"/>
                    </a:schemeClr>
                  </a:solidFill>
                  <a:ea typeface="Calibri"/>
                  <a:cs typeface="Times New Roman"/>
                </a:rPr>
                <a:t>ПОЧВЕННЫЙ ПОКРОВ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07368" y="1280815"/>
            <a:ext cx="1141941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ru-RU" b="1" kern="0" dirty="0">
                <a:cs typeface="Arial" charset="0"/>
              </a:rPr>
              <a:t>Размещение проектируемого Полигона не затронет интересы сторонних землепользователей и землевладельцев </a:t>
            </a:r>
            <a:r>
              <a:rPr lang="ru-RU" kern="0" dirty="0">
                <a:cs typeface="Arial" charset="0"/>
              </a:rPr>
              <a:t>	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4063115" y="2955488"/>
            <a:ext cx="341630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нарушение почвенного покрова носит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локальный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характер в границах территории под строительство</a:t>
            </a: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8067848" y="2955489"/>
            <a:ext cx="38608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изменение рельефа территории в границах проектирования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преобразование существующего ландшафта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 воздействие на почвенный покров оценивается как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незначительное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20135" y="5293320"/>
            <a:ext cx="796409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хранение снятого плодородного слоя на специализированных площадках;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формирование газонов на растительном грунте;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асфальтирование территории.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15092" y="2131575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ВОЗДЕЙСТВИЕ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67848" y="2114114"/>
            <a:ext cx="2396067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РЕЗУЛЬТАТЫ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 ВОЗДЕЙСТВИЯ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8884" y="4923433"/>
            <a:ext cx="274108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МЕРОПРИЯТИЯ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11648" y="2331600"/>
            <a:ext cx="115146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08948" y="2331600"/>
            <a:ext cx="115146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воздействия на растительный и животный мир</a:t>
            </a:r>
          </a:p>
        </p:txBody>
      </p:sp>
      <p:grpSp>
        <p:nvGrpSpPr>
          <p:cNvPr id="10" name="Полотно 71"/>
          <p:cNvGrpSpPr>
            <a:grpSpLocks/>
          </p:cNvGrpSpPr>
          <p:nvPr/>
        </p:nvGrpSpPr>
        <p:grpSpPr bwMode="auto">
          <a:xfrm>
            <a:off x="334433" y="1340768"/>
            <a:ext cx="11596459" cy="5020102"/>
            <a:chOff x="-16975" y="41690"/>
            <a:chExt cx="6483350" cy="3423312"/>
          </a:xfrm>
          <a:noFill/>
          <a:effectLst/>
        </p:grpSpPr>
        <p:sp>
          <p:nvSpPr>
            <p:cNvPr id="11" name="Прямоугольник 8"/>
            <p:cNvSpPr>
              <a:spLocks noChangeArrowheads="1"/>
            </p:cNvSpPr>
            <p:nvPr/>
          </p:nvSpPr>
          <p:spPr bwMode="auto">
            <a:xfrm>
              <a:off x="-16975" y="41690"/>
              <a:ext cx="6483350" cy="277241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 defTabSz="4572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altLang="ru-RU" sz="1600">
                <a:solidFill>
                  <a:srgbClr val="0F3D31"/>
                </a:solidFill>
                <a:latin typeface="+mn-lt"/>
              </a:endParaRPr>
            </a:p>
          </p:txBody>
        </p:sp>
        <p:sp>
          <p:nvSpPr>
            <p:cNvPr id="12" name="Поле 12"/>
            <p:cNvSpPr txBox="1"/>
            <p:nvPr/>
          </p:nvSpPr>
          <p:spPr>
            <a:xfrm>
              <a:off x="-16975" y="1072869"/>
              <a:ext cx="1581073" cy="513196"/>
            </a:xfrm>
            <a:prstGeom prst="rect">
              <a:avLst/>
            </a:prstGeom>
            <a:grp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rgbClr val="0F3D31"/>
                  </a:solidFill>
                  <a:latin typeface="+mn-lt"/>
                </a:rPr>
                <a:t>Растительный мир</a:t>
              </a:r>
              <a:endParaRPr lang="ru-RU" altLang="ru-RU" sz="2000" b="1" dirty="0">
                <a:solidFill>
                  <a:srgbClr val="0F3D3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Поле 12"/>
            <p:cNvSpPr txBox="1"/>
            <p:nvPr/>
          </p:nvSpPr>
          <p:spPr>
            <a:xfrm>
              <a:off x="1809960" y="1072869"/>
              <a:ext cx="1414740" cy="467568"/>
            </a:xfrm>
            <a:prstGeom prst="rect">
              <a:avLst/>
            </a:prstGeom>
            <a:grp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rgbClr val="0F3D31"/>
                  </a:solidFill>
                  <a:latin typeface="+mn-lt"/>
                </a:rPr>
                <a:t>Животный мир</a:t>
              </a:r>
              <a:endParaRPr lang="ru-RU" altLang="ru-RU" sz="2000" b="1" dirty="0">
                <a:solidFill>
                  <a:srgbClr val="0F3D3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Поле 15"/>
            <p:cNvSpPr txBox="1">
              <a:spLocks noChangeArrowheads="1"/>
            </p:cNvSpPr>
            <p:nvPr/>
          </p:nvSpPr>
          <p:spPr bwMode="auto">
            <a:xfrm>
              <a:off x="-16975" y="2737407"/>
              <a:ext cx="3627553" cy="7275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>
              <a:defPPr>
                <a:defRPr lang="ru-RU"/>
              </a:defPPr>
              <a:lvl1pPr marL="0" defTabSz="457200" eaLnBrk="1" latinLnBrk="0" hangingPunct="1">
                <a:defRPr sz="1800" b="1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defTabSz="457200" eaLnBrk="1" latinLnBrk="0" hangingPunct="1">
                <a:defRPr sz="1800">
                  <a:solidFill>
                    <a:schemeClr val="lt1"/>
                  </a:solidFill>
                </a:defRPr>
              </a:lvl2pPr>
              <a:lvl3pPr defTabSz="457200" eaLnBrk="1" latinLnBrk="0" hangingPunct="1">
                <a:defRPr sz="1800">
                  <a:solidFill>
                    <a:schemeClr val="lt1"/>
                  </a:solidFill>
                </a:defRPr>
              </a:lvl3pPr>
              <a:lvl4pPr defTabSz="457200" eaLnBrk="1" latinLnBrk="0" hangingPunct="1">
                <a:defRPr sz="1800">
                  <a:solidFill>
                    <a:schemeClr val="lt1"/>
                  </a:solidFill>
                </a:defRPr>
              </a:lvl4pPr>
              <a:lvl5pPr defTabSz="457200" eaLnBrk="1" latinLnBrk="0" hangingPunct="1">
                <a:defRPr sz="1800">
                  <a:solidFill>
                    <a:schemeClr val="lt1"/>
                  </a:solidFill>
                </a:defRPr>
              </a:lvl5pPr>
              <a:lvl6pPr defTabSz="457200">
                <a:defRPr sz="1800">
                  <a:solidFill>
                    <a:schemeClr val="lt1"/>
                  </a:solidFill>
                </a:defRPr>
              </a:lvl6pPr>
              <a:lvl7pPr defTabSz="457200">
                <a:defRPr sz="1800">
                  <a:solidFill>
                    <a:schemeClr val="lt1"/>
                  </a:solidFill>
                </a:defRPr>
              </a:lvl7pPr>
              <a:lvl8pPr defTabSz="457200">
                <a:defRPr sz="1800">
                  <a:solidFill>
                    <a:schemeClr val="lt1"/>
                  </a:solidFill>
                </a:defRPr>
              </a:lvl8pPr>
              <a:lvl9pPr defTabSz="457200">
                <a:defRPr sz="1800">
                  <a:solidFill>
                    <a:schemeClr val="lt1"/>
                  </a:solidFill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dirty="0">
                  <a:solidFill>
                    <a:srgbClr val="0F3D31"/>
                  </a:solidFill>
                  <a:latin typeface="+mn-lt"/>
                </a:rPr>
                <a:t>Воздействие на растительный и животный мир оценивается как незначительное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7133167" y="3826000"/>
            <a:ext cx="4707467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Ограждение промышленной площадки по периметру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Применение устройств отпугивания грызунов, птиц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Информирование сотрудников о требованиях лесного законодательства и федерального закона «Об охране окружающей среды»</a:t>
            </a: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245534" y="3706938"/>
            <a:ext cx="2901951" cy="9787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Представители редких и ценных видов растений 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не выявлены</a:t>
            </a: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3547534" y="3706938"/>
            <a:ext cx="3181351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  <a:latin typeface="+mn-lt"/>
              </a:rPr>
              <a:t>Особо охраняемые представители животного мира </a:t>
            </a:r>
          </a:p>
          <a:p>
            <a:pPr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не выявлены</a:t>
            </a:r>
            <a:endParaRPr lang="ru-RU" altLang="ru-RU"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Поле 12"/>
          <p:cNvSpPr txBox="1"/>
          <p:nvPr/>
        </p:nvSpPr>
        <p:spPr bwMode="auto">
          <a:xfrm>
            <a:off x="7147985" y="2871913"/>
            <a:ext cx="4692649" cy="606425"/>
          </a:xfrm>
          <a:prstGeom prst="rect">
            <a:avLst/>
          </a:prstGeom>
          <a:noFill/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F3D31"/>
                </a:solidFill>
                <a:latin typeface="+mn-lt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4368801" y="1357438"/>
            <a:ext cx="7488767" cy="12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78" tIns="63990" rIns="127978" bIns="63990">
            <a:spAutoFit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</a:rPr>
              <a:t>инженерных изысканий 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</a:rPr>
              <a:t>обследования территории в районе строительства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</a:rPr>
              <a:t>данных Министерства природных ресурсов, лесного хозяйства и экологии Пермского края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2207568" y="1412776"/>
            <a:ext cx="2118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</a:rPr>
              <a:t>По материалам:</a:t>
            </a: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altLang="ru-RU" b="1" dirty="0"/>
              <a:t>Территория Полигона НЕ затрагивает границы: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5261" y="1533068"/>
            <a:ext cx="99032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ООПТ федерального, регионального и местного значения, и их охранных зон;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Объектов культурного наследия, включенные в единый государственный реестр объектов культурного наследия и их охранных зон;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Скотомогильников и биотермических  ям и их охранных зон;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Отсутствуют объекты растительного и животного мира, занесенные в Красную книгу РФ и Пермского края;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Объектов, используемых для питьевого, хозяйственно-бытового водоснабжения, а также в лечебных целях;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Земель лесного фонда.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696744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Предложения по экологическому контролю и мониторингу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867C54-C429-487E-9443-2E0020B2FB65}"/>
              </a:ext>
            </a:extLst>
          </p:cNvPr>
          <p:cNvSpPr/>
          <p:nvPr/>
        </p:nvSpPr>
        <p:spPr>
          <a:xfrm>
            <a:off x="983432" y="1412776"/>
            <a:ext cx="105851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В материалах ОВОС разработана программа экологического контроля и мониторинга за состоянием окружающей среды: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Производственный контроль в области охраны атмосферного воздуха;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	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Производственный контроль в области охраны и использования водных объектов;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Производственный контроль в области обращения с отходами;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Экологический мониторинг (наблюдения за изменениями состояния природных компонентов) на этапе эксплуатации полигона;	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	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Производственный экологический контроль и экологический мониторинг при возникновении аварийных ситуаций.	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altLang="ru-RU" dirty="0">
              <a:solidFill>
                <a:schemeClr val="accent4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Предложения по экологическому контролю и мониторингу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8861DE-25B2-419B-A3F3-5DF69543B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337" t="11151" r="3935" b="12599"/>
          <a:stretch/>
        </p:blipFill>
        <p:spPr>
          <a:xfrm>
            <a:off x="6744072" y="381075"/>
            <a:ext cx="4536504" cy="598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A7345-ABE5-4EFE-9452-A213E5329C83}"/>
              </a:ext>
            </a:extLst>
          </p:cNvPr>
          <p:cNvSpPr txBox="1"/>
          <p:nvPr/>
        </p:nvSpPr>
        <p:spPr>
          <a:xfrm>
            <a:off x="244424" y="1613118"/>
            <a:ext cx="6175612" cy="199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СанПиН 2.2.1/2.1.1.1200-03 "Санитарно-защитные зоны и санитарная классификация предприятий, сооружений и иных объектов" устанавливается ориентировочный размер санитарно-защитной зоны в размере 500 м (Объекты по размещению, обезвреживанию, обработке, токсичных отходов производства и потребления 3-4 классов опасности).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Основные 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484" y="1196975"/>
            <a:ext cx="3911600" cy="378618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Проект соответствует требованиям                       природоохранного законодательства РФ</a:t>
            </a: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/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309533" y="1200150"/>
            <a:ext cx="3744384" cy="415498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endParaRPr lang="ru-RU" altLang="ru-RU" sz="2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r>
              <a:rPr lang="ru-RU" altLang="ru-RU" sz="24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Реализация проекта позволит улучшить экологическую ситуацию в Березниковском и Соликамском городских округах</a:t>
            </a:r>
          </a:p>
          <a:p>
            <a:endParaRPr lang="ru-RU" altLang="ru-RU" sz="2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endParaRPr lang="ru-RU" altLang="ru-RU" sz="2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endParaRPr lang="ru-RU" alt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25367" y="1196752"/>
            <a:ext cx="3740151" cy="3046988"/>
          </a:xfrm>
          <a:prstGeom prst="rect">
            <a:avLst/>
          </a:prstGeom>
          <a:solidFill>
            <a:srgbClr val="00B0F0"/>
          </a:solidFill>
        </p:spPr>
        <p:txBody>
          <a:bodyPr anchor="ctr">
            <a:spAutoFit/>
          </a:bodyPr>
          <a:lstStyle/>
          <a:p>
            <a:pPr lvl="1">
              <a:defRPr/>
            </a:pP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Воздействие на окружающую среду и на благополучие население ожидается ниже допустимых нормативных значений</a:t>
            </a:r>
          </a:p>
          <a:p>
            <a:pPr lvl="1">
              <a:defRPr/>
            </a:pPr>
            <a:endParaRPr lang="ru-RU" alt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3632" y="342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8E000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122" y="1359058"/>
            <a:ext cx="4551080" cy="4691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992" y="1018367"/>
            <a:ext cx="6976936" cy="2961602"/>
          </a:xfrm>
        </p:spPr>
        <p:txBody>
          <a:bodyPr>
            <a:no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endParaRPr lang="ru-RU" sz="1600" dirty="0"/>
          </a:p>
          <a:p>
            <a:pPr>
              <a:lnSpc>
                <a:spcPct val="150000"/>
              </a:lnSpc>
            </a:pPr>
            <a:r>
              <a:rPr lang="ru-RU" sz="1800" b="1" dirty="0"/>
              <a:t>Расположение объекта:</a:t>
            </a:r>
            <a:r>
              <a:rPr lang="ru-RU" sz="1800" dirty="0"/>
              <a:t> в административном отношении объект расположен в северо-западной части г. Березники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Пермского края, на участках с кадастровыми номерами </a:t>
            </a:r>
            <a:r>
              <a:rPr lang="ru-RU" sz="1800" dirty="0">
                <a:ea typeface="Times New Roman" panose="02020603050405020304" pitchFamily="18" charset="0"/>
              </a:rPr>
              <a:t>59:03:0100001:1214, 59:03:0100001:1215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59:03:0100001:1241, 59:03:0100001:1364, 59:03:0100001:1366</a:t>
            </a:r>
            <a:r>
              <a:rPr lang="ru-RU" sz="1800" dirty="0"/>
              <a:t>. </a:t>
            </a:r>
          </a:p>
          <a:p>
            <a:pPr algn="l"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6688" y="472706"/>
            <a:ext cx="6192688" cy="524280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Общие характеристики и назначение объекта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992" y="3974575"/>
            <a:ext cx="6591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chemeClr val="tx2"/>
                </a:solidFill>
              </a:rPr>
              <a:t>Назначение объекта: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x-none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захоронени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е</a:t>
            </a:r>
            <a:r>
              <a:rPr lang="x-none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и обработк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а</a:t>
            </a:r>
            <a:r>
              <a:rPr lang="x-none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твердых коммунальных и промышленных отходов III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x-none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V классов опасности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x-none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651" y="5444634"/>
            <a:ext cx="68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Обслуживание муниципальных районов: </a:t>
            </a:r>
          </a:p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Березниковский и Соликамский городской округ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4DF80-6B79-4A59-B11D-432312E6D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637" t="10505" r="24013" b="38445"/>
          <a:stretch/>
        </p:blipFill>
        <p:spPr>
          <a:xfrm>
            <a:off x="7580017" y="1641868"/>
            <a:ext cx="4075290" cy="41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Инженерные изыскания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79376" y="1412776"/>
            <a:ext cx="10521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2000" b="1" dirty="0">
                <a:solidFill>
                  <a:schemeClr val="accent4">
                    <a:lumMod val="75000"/>
                  </a:schemeClr>
                </a:solidFill>
              </a:rPr>
              <a:t>Для изучения условий площадки размещения объекта проведены следующие виды инженерных изысканий: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7408" y="3116378"/>
            <a:ext cx="5185842" cy="211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инженерно-геодезические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инженерно-геологические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инженерно-экологические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инженерно-гидрометеорологические</a:t>
            </a:r>
          </a:p>
        </p:txBody>
      </p:sp>
      <p:pic>
        <p:nvPicPr>
          <p:cNvPr id="3074" name="Picture 2" descr="https://dorians.ru/upload/medialibrary/3e6/%D1%80%D0%B8%D1%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2660915"/>
            <a:ext cx="4608512" cy="3072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Основные показатели полигона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97247"/>
            <a:ext cx="7316233" cy="566075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cs typeface="Arial" pitchFamily="34" charset="0"/>
              </a:rPr>
              <a:t>НА ТЕРРИТОРИИ ПОЛИГОНА РАСПОЛАГАЮТСЯ СЛЕДУЮЩИЕ ОБЪЕКТЫ: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cs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Карты захоронения отходов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Пруды накопители фильтрационных, ливневых и очищенных сточных вод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Очистные сооружения для фильтрационных вод 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Очистные сооружения для ливневых стоков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Комплекс насосных станций перекачки стоков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Весовая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КПП</a:t>
            </a:r>
          </a:p>
          <a:p>
            <a:pPr marL="342900" indent="-342900">
              <a:defRPr/>
            </a:pPr>
            <a:r>
              <a:rPr lang="ru-RU" altLang="ru-RU" sz="2000" b="1" dirty="0">
                <a:cs typeface="Arial" pitchFamily="34" charset="0"/>
              </a:rPr>
              <a:t>Ванна для обмыва колес</a:t>
            </a:r>
          </a:p>
          <a:p>
            <a:pPr marL="342900" indent="-342900">
              <a:defRPr/>
            </a:pPr>
            <a:endParaRPr lang="ru-RU" altLang="ru-RU" sz="2000" b="1" dirty="0"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E3028B-41E6-4744-846E-A3224544DF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000" t="30041" r="22241" b="23738"/>
          <a:stretch/>
        </p:blipFill>
        <p:spPr>
          <a:xfrm>
            <a:off x="7104112" y="1556792"/>
            <a:ext cx="4680520" cy="43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Схема полигона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49532-F8CA-4A80-A9E4-222EFFC1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46" y="1196752"/>
            <a:ext cx="8410134" cy="53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0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Основные показатели комплекса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6" y="1412776"/>
            <a:ext cx="11089234" cy="504056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cs typeface="Arial" pitchFamily="34" charset="0"/>
              </a:rPr>
              <a:t>ОСНОВНЫЕ ТЕХНИКО-ЭКОНОМИЧЕСКИЕ ПОКАЗАТЕЛИ КОМПЛЕКСА: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B050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B050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rgbClr val="00B050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tx2"/>
                </a:solidFill>
                <a:cs typeface="Arial" pitchFamily="34" charset="0"/>
              </a:rPr>
              <a:t>Режим работы объекта – 12 часов в сутки, круглогодичный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tx2"/>
                </a:solidFill>
                <a:cs typeface="Arial" pitchFamily="34" charset="0"/>
              </a:rPr>
              <a:t>ИТР – смена продолжительностью 8 часов, график работ – 5 дней рабочих, 2 выходных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tx2"/>
                </a:solidFill>
                <a:cs typeface="Arial" pitchFamily="34" charset="0"/>
              </a:rPr>
              <a:t>Срок эксплуатации – 14,4 года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tx2"/>
                </a:solidFill>
                <a:cs typeface="Arial" pitchFamily="34" charset="0"/>
              </a:rPr>
              <a:t>Количество размещенных отходов – 1 002 673 тонны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53889"/>
              </p:ext>
            </p:extLst>
          </p:nvPr>
        </p:nvGraphicFramePr>
        <p:xfrm>
          <a:off x="767407" y="1988840"/>
          <a:ext cx="10495168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580">
                  <a:extLst>
                    <a:ext uri="{9D8B030D-6E8A-4147-A177-3AD203B41FA5}">
                      <a16:colId xmlns:a16="http://schemas.microsoft.com/office/drawing/2014/main" val="2074546606"/>
                    </a:ext>
                  </a:extLst>
                </a:gridCol>
                <a:gridCol w="2954949">
                  <a:extLst>
                    <a:ext uri="{9D8B030D-6E8A-4147-A177-3AD203B41FA5}">
                      <a16:colId xmlns:a16="http://schemas.microsoft.com/office/drawing/2014/main" val="2694924698"/>
                    </a:ext>
                  </a:extLst>
                </a:gridCol>
                <a:gridCol w="2751164">
                  <a:extLst>
                    <a:ext uri="{9D8B030D-6E8A-4147-A177-3AD203B41FA5}">
                      <a16:colId xmlns:a16="http://schemas.microsoft.com/office/drawing/2014/main" val="375638427"/>
                    </a:ext>
                  </a:extLst>
                </a:gridCol>
                <a:gridCol w="2445475">
                  <a:extLst>
                    <a:ext uri="{9D8B030D-6E8A-4147-A177-3AD203B41FA5}">
                      <a16:colId xmlns:a16="http://schemas.microsoft.com/office/drawing/2014/main" val="2773803264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Вид отходов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Количество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поступающих на участок захоронения отходов , тонн/год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43069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2026-2041 год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8302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ТКО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75000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63750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51000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114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22500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19110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15300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7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96688" y="587192"/>
            <a:ext cx="6192688" cy="623371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Потоки отходов и продукции</a:t>
            </a:r>
            <a:r>
              <a:rPr lang="en-US" dirty="0"/>
              <a:t> </a:t>
            </a:r>
            <a:r>
              <a:rPr lang="ru-RU" dirty="0"/>
              <a:t>из вторичного сырья 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8600" y="1604471"/>
            <a:ext cx="1829888" cy="1200871"/>
          </a:xfrm>
          <a:prstGeom prst="round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Доставка отходов на полигон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88780" y="1785537"/>
            <a:ext cx="2248408" cy="92122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Установка переносных ограждений</a:t>
            </a:r>
          </a:p>
        </p:txBody>
      </p:sp>
      <p:cxnSp>
        <p:nvCxnSpPr>
          <p:cNvPr id="41" name="Соединительная линия уступом 40"/>
          <p:cNvCxnSpPr>
            <a:cxnSpLocks/>
          </p:cNvCxnSpPr>
          <p:nvPr/>
        </p:nvCxnSpPr>
        <p:spPr>
          <a:xfrm>
            <a:off x="2109908" y="2212091"/>
            <a:ext cx="475547" cy="9536"/>
          </a:xfrm>
          <a:prstGeom prst="bentConnector3">
            <a:avLst>
              <a:gd name="adj1" fmla="val 61480"/>
            </a:avLst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636875" y="1723184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Входной контроль</a:t>
            </a:r>
          </a:p>
        </p:txBody>
      </p:sp>
      <p:cxnSp>
        <p:nvCxnSpPr>
          <p:cNvPr id="51" name="Прямая со стрелкой 50"/>
          <p:cNvCxnSpPr>
            <a:cxnSpLocks/>
          </p:cNvCxnSpPr>
          <p:nvPr/>
        </p:nvCxnSpPr>
        <p:spPr>
          <a:xfrm flipH="1" flipV="1">
            <a:off x="10498675" y="4191406"/>
            <a:ext cx="482" cy="493532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cxnSpLocks/>
          </p:cNvCxnSpPr>
          <p:nvPr/>
        </p:nvCxnSpPr>
        <p:spPr>
          <a:xfrm>
            <a:off x="228600" y="5157192"/>
            <a:ext cx="677220" cy="0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5230159" y="1729683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Доставка отходов на участок захоронения</a:t>
            </a:r>
          </a:p>
        </p:txBody>
      </p:sp>
      <p:cxnSp>
        <p:nvCxnSpPr>
          <p:cNvPr id="102" name="Прямая со стрелкой 101"/>
          <p:cNvCxnSpPr>
            <a:cxnSpLocks/>
          </p:cNvCxnSpPr>
          <p:nvPr/>
        </p:nvCxnSpPr>
        <p:spPr>
          <a:xfrm flipV="1">
            <a:off x="10257188" y="2232945"/>
            <a:ext cx="735356" cy="1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cxnSpLocks/>
          </p:cNvCxnSpPr>
          <p:nvPr/>
        </p:nvCxnSpPr>
        <p:spPr>
          <a:xfrm flipV="1">
            <a:off x="7550082" y="2221627"/>
            <a:ext cx="438698" cy="1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cxnSpLocks/>
          </p:cNvCxnSpPr>
          <p:nvPr/>
        </p:nvCxnSpPr>
        <p:spPr>
          <a:xfrm>
            <a:off x="228600" y="3730254"/>
            <a:ext cx="677220" cy="0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cxnSpLocks/>
          </p:cNvCxnSpPr>
          <p:nvPr/>
        </p:nvCxnSpPr>
        <p:spPr>
          <a:xfrm>
            <a:off x="8784862" y="3667501"/>
            <a:ext cx="62350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cxnSpLocks/>
          </p:cNvCxnSpPr>
          <p:nvPr/>
        </p:nvCxnSpPr>
        <p:spPr>
          <a:xfrm>
            <a:off x="4912128" y="2202583"/>
            <a:ext cx="311723" cy="2323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9">
            <a:extLst>
              <a:ext uri="{FF2B5EF4-FFF2-40B4-BE49-F238E27FC236}">
                <a16:creationId xmlns:a16="http://schemas.microsoft.com/office/drawing/2014/main" id="{7867EFAB-0450-4AB6-97BE-B4872D653F0B}"/>
              </a:ext>
            </a:extLst>
          </p:cNvPr>
          <p:cNvSpPr/>
          <p:nvPr/>
        </p:nvSpPr>
        <p:spPr>
          <a:xfrm>
            <a:off x="985704" y="3223155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Разгрузка мусоровозов у рабочей карты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BA3686C-908B-4ACD-BE64-E1E529D9DB1E}"/>
              </a:ext>
            </a:extLst>
          </p:cNvPr>
          <p:cNvCxnSpPr>
            <a:cxnSpLocks/>
          </p:cNvCxnSpPr>
          <p:nvPr/>
        </p:nvCxnSpPr>
        <p:spPr>
          <a:xfrm>
            <a:off x="3154228" y="5157614"/>
            <a:ext cx="48137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9">
            <a:extLst>
              <a:ext uri="{FF2B5EF4-FFF2-40B4-BE49-F238E27FC236}">
                <a16:creationId xmlns:a16="http://schemas.microsoft.com/office/drawing/2014/main" id="{497AF878-356B-423D-B9D5-913A54B28A8D}"/>
              </a:ext>
            </a:extLst>
          </p:cNvPr>
          <p:cNvSpPr/>
          <p:nvPr/>
        </p:nvSpPr>
        <p:spPr>
          <a:xfrm>
            <a:off x="3761079" y="3223154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Укладка отходов слоями на рабочей карте</a:t>
            </a:r>
          </a:p>
        </p:txBody>
      </p:sp>
      <p:sp>
        <p:nvSpPr>
          <p:cNvPr id="36" name="Скругленный прямоугольник 39">
            <a:extLst>
              <a:ext uri="{FF2B5EF4-FFF2-40B4-BE49-F238E27FC236}">
                <a16:creationId xmlns:a16="http://schemas.microsoft.com/office/drawing/2014/main" id="{9B444548-B0F0-42D2-BF11-A42BE86CBCF9}"/>
              </a:ext>
            </a:extLst>
          </p:cNvPr>
          <p:cNvSpPr/>
          <p:nvPr/>
        </p:nvSpPr>
        <p:spPr>
          <a:xfrm>
            <a:off x="6536454" y="3194602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Уплотнение отходов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7A9046C-20EE-4097-801D-9E386DC2B8DD}"/>
              </a:ext>
            </a:extLst>
          </p:cNvPr>
          <p:cNvCxnSpPr>
            <a:cxnSpLocks/>
          </p:cNvCxnSpPr>
          <p:nvPr/>
        </p:nvCxnSpPr>
        <p:spPr>
          <a:xfrm>
            <a:off x="6055078" y="3688240"/>
            <a:ext cx="48137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39">
            <a:extLst>
              <a:ext uri="{FF2B5EF4-FFF2-40B4-BE49-F238E27FC236}">
                <a16:creationId xmlns:a16="http://schemas.microsoft.com/office/drawing/2014/main" id="{87B70DA0-A6D8-4A31-B3E9-68212DE3C5A2}"/>
              </a:ext>
            </a:extLst>
          </p:cNvPr>
          <p:cNvSpPr/>
          <p:nvPr/>
        </p:nvSpPr>
        <p:spPr>
          <a:xfrm>
            <a:off x="9374953" y="3198179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Укладка промежуточного покрытия</a:t>
            </a:r>
          </a:p>
        </p:txBody>
      </p:sp>
      <p:sp>
        <p:nvSpPr>
          <p:cNvPr id="45" name="Скругленный прямоугольник 24">
            <a:extLst>
              <a:ext uri="{FF2B5EF4-FFF2-40B4-BE49-F238E27FC236}">
                <a16:creationId xmlns:a16="http://schemas.microsoft.com/office/drawing/2014/main" id="{21FA7658-8BF8-4A52-AAAA-EA606146C9E1}"/>
              </a:ext>
            </a:extLst>
          </p:cNvPr>
          <p:cNvSpPr/>
          <p:nvPr/>
        </p:nvSpPr>
        <p:spPr>
          <a:xfrm>
            <a:off x="9583731" y="4684938"/>
            <a:ext cx="1829888" cy="1200871"/>
          </a:xfrm>
          <a:prstGeom prst="round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Технический грунт для пересыпки отходов</a:t>
            </a:r>
          </a:p>
        </p:txBody>
      </p:sp>
      <p:sp>
        <p:nvSpPr>
          <p:cNvPr id="47" name="Скругленный прямоугольник 24">
            <a:extLst>
              <a:ext uri="{FF2B5EF4-FFF2-40B4-BE49-F238E27FC236}">
                <a16:creationId xmlns:a16="http://schemas.microsoft.com/office/drawing/2014/main" id="{281C14B4-DC63-446D-ACB0-22F4D7D4ECE4}"/>
              </a:ext>
            </a:extLst>
          </p:cNvPr>
          <p:cNvSpPr/>
          <p:nvPr/>
        </p:nvSpPr>
        <p:spPr>
          <a:xfrm>
            <a:off x="3656457" y="4554038"/>
            <a:ext cx="1829888" cy="1200871"/>
          </a:xfrm>
          <a:prstGeom prst="round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Устройство дегазационных скважин</a:t>
            </a:r>
          </a:p>
        </p:txBody>
      </p:sp>
      <p:sp>
        <p:nvSpPr>
          <p:cNvPr id="23" name="Скругленный прямоугольник 39">
            <a:extLst>
              <a:ext uri="{FF2B5EF4-FFF2-40B4-BE49-F238E27FC236}">
                <a16:creationId xmlns:a16="http://schemas.microsoft.com/office/drawing/2014/main" id="{A2553783-AA5D-422D-9654-4C45378DC819}"/>
              </a:ext>
            </a:extLst>
          </p:cNvPr>
          <p:cNvSpPr/>
          <p:nvPr/>
        </p:nvSpPr>
        <p:spPr>
          <a:xfrm>
            <a:off x="905820" y="4681575"/>
            <a:ext cx="2248408" cy="9457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9050">
            <a:solidFill>
              <a:schemeClr val="tx2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Устройство окончательного водозащитного покрытия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7CDBBC5-AD4C-4D34-9AF5-55AEB324C166}"/>
              </a:ext>
            </a:extLst>
          </p:cNvPr>
          <p:cNvCxnSpPr>
            <a:cxnSpLocks/>
          </p:cNvCxnSpPr>
          <p:nvPr/>
        </p:nvCxnSpPr>
        <p:spPr>
          <a:xfrm>
            <a:off x="3234112" y="3727931"/>
            <a:ext cx="422345" cy="2323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2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8331"/>
            <a:ext cx="6552728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Воздействие на объекты окружающей природной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640" y="2192164"/>
            <a:ext cx="3920067" cy="1343025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Оценка химического воздействия на атмосферный воздух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49257" y="2217564"/>
            <a:ext cx="3486151" cy="1343025"/>
          </a:xfrm>
          <a:prstGeom prst="rect">
            <a:avLst/>
          </a:prstGeom>
          <a:solidFill>
            <a:srgbClr val="0C176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Оценка воздействия на земельные ресурсы и почвенный покров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640" y="4009852"/>
            <a:ext cx="3807883" cy="1343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Оценка физического воздействия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49257" y="4014614"/>
            <a:ext cx="3486151" cy="13620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Оценка воздействия на растительный и животный мир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7808" y="2204864"/>
            <a:ext cx="3729567" cy="1343025"/>
          </a:xfrm>
          <a:prstGeom prst="rect">
            <a:avLst/>
          </a:prstGeom>
          <a:solidFill>
            <a:schemeClr val="accent6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Оценка воздействия на водные объекты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5474" y="4009852"/>
            <a:ext cx="3729567" cy="1362075"/>
          </a:xfrm>
          <a:prstGeom prst="rect">
            <a:avLst/>
          </a:prstGeom>
          <a:solidFill>
            <a:schemeClr val="accent4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Воздействие отходов предприятия на состояние окружающей среды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8696" y="476672"/>
            <a:ext cx="6264696" cy="542965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воздействия на атмосферный воздух</a:t>
            </a:r>
          </a:p>
        </p:txBody>
      </p:sp>
      <p:grpSp>
        <p:nvGrpSpPr>
          <p:cNvPr id="3" name="Полотно 7"/>
          <p:cNvGrpSpPr>
            <a:grpSpLocks/>
          </p:cNvGrpSpPr>
          <p:nvPr/>
        </p:nvGrpSpPr>
        <p:grpSpPr bwMode="auto">
          <a:xfrm>
            <a:off x="319618" y="780628"/>
            <a:ext cx="11561233" cy="5600700"/>
            <a:chOff x="-36883" y="0"/>
            <a:chExt cx="6822388" cy="5135263"/>
          </a:xfrm>
        </p:grpSpPr>
        <p:sp>
          <p:nvSpPr>
            <p:cNvPr id="5" name="Прямоугольник 33"/>
            <p:cNvSpPr>
              <a:spLocks noChangeArrowheads="1"/>
            </p:cNvSpPr>
            <p:nvPr/>
          </p:nvSpPr>
          <p:spPr bwMode="auto">
            <a:xfrm>
              <a:off x="-393" y="0"/>
              <a:ext cx="6685578" cy="513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2000">
                <a:latin typeface="Arial Narrow" pitchFamily="34" charset="0"/>
              </a:endParaRPr>
            </a:p>
          </p:txBody>
        </p:sp>
        <p:sp>
          <p:nvSpPr>
            <p:cNvPr id="6" name="Поле 12"/>
            <p:cNvSpPr txBox="1"/>
            <p:nvPr/>
          </p:nvSpPr>
          <p:spPr>
            <a:xfrm>
              <a:off x="-36883" y="573496"/>
              <a:ext cx="2080941" cy="7641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Основные источники воздействия (ИЗА)</a:t>
              </a:r>
            </a:p>
          </p:txBody>
        </p:sp>
        <p:sp>
          <p:nvSpPr>
            <p:cNvPr id="7" name="Поле 12"/>
            <p:cNvSpPr txBox="1">
              <a:spLocks noChangeArrowheads="1"/>
            </p:cNvSpPr>
            <p:nvPr/>
          </p:nvSpPr>
          <p:spPr bwMode="auto">
            <a:xfrm>
              <a:off x="2383803" y="560395"/>
              <a:ext cx="2080941" cy="7627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Выбрасываемые вещества (ЗВ)</a:t>
              </a:r>
            </a:p>
          </p:txBody>
        </p:sp>
        <p:sp>
          <p:nvSpPr>
            <p:cNvPr id="8" name="Поле 15"/>
            <p:cNvSpPr txBox="1">
              <a:spLocks noChangeArrowheads="1"/>
            </p:cNvSpPr>
            <p:nvPr/>
          </p:nvSpPr>
          <p:spPr bwMode="auto">
            <a:xfrm>
              <a:off x="4803240" y="560395"/>
              <a:ext cx="1982265" cy="42764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По результатам расчетов </a:t>
              </a:r>
              <a:r>
                <a:rPr lang="en-US" alt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ru-RU" alt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определено, что приземные концентрации загрязняющих веществ в атмосферном воздухе </a:t>
              </a: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(на границе СЗЗ)  не превысят гигиенические нормативы</a:t>
              </a: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4564669" y="836954"/>
              <a:ext cx="207345" cy="117902"/>
            </a:xfrm>
            <a:prstGeom prst="rightArrow">
              <a:avLst/>
            </a:prstGeom>
            <a:solidFill>
              <a:srgbClr val="004381"/>
            </a:solidFill>
            <a:ln>
              <a:solidFill>
                <a:srgbClr val="00438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kern="0">
                <a:solidFill>
                  <a:srgbClr val="00438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319618" y="2765003"/>
            <a:ext cx="3464983" cy="102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15000"/>
              </a:lnSpc>
              <a:buClr>
                <a:srgbClr val="004381"/>
              </a:buClr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Участок захоронения ТКО;</a:t>
            </a:r>
          </a:p>
          <a:p>
            <a:pPr marL="285750" indent="-285750" eaLnBrk="1" hangingPunct="1">
              <a:lnSpc>
                <a:spcPct val="115000"/>
              </a:lnSpc>
              <a:buClr>
                <a:srgbClr val="004381"/>
              </a:buClr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Пруды </a:t>
            </a:r>
          </a:p>
          <a:p>
            <a:pPr marL="285750" indent="-285750" eaLnBrk="1" hangingPunct="1">
              <a:lnSpc>
                <a:spcPct val="115000"/>
              </a:lnSpc>
              <a:buClr>
                <a:srgbClr val="004381"/>
              </a:buClr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Автотранспорт.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98434" y="2765003"/>
            <a:ext cx="3526367" cy="2613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Основные загрязняющие вещества: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8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Метан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8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Диоксид углерода</a:t>
            </a:r>
            <a:r>
              <a:rPr lang="en-US" altLang="ru-RU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8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Толуол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8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Оксид углерода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81"/>
              </a:buClr>
              <a:buFont typeface="Wingdings" panose="05000000000000000000" pitchFamily="2" charset="2"/>
              <a:buChar char="§"/>
              <a:tabLst>
                <a:tab pos="88900" algn="l"/>
              </a:tabLst>
              <a:defRPr/>
            </a:pPr>
            <a:r>
              <a:rPr lang="ru-RU" altLang="ru-RU" dirty="0">
                <a:solidFill>
                  <a:schemeClr val="tx2"/>
                </a:solidFill>
                <a:cs typeface="Times New Roman" pitchFamily="18" charset="0"/>
              </a:rPr>
              <a:t>Остальные вещества – менее 5 %</a:t>
            </a:r>
          </a:p>
        </p:txBody>
      </p:sp>
      <p:sp>
        <p:nvSpPr>
          <p:cNvPr id="13" name="Стрелка вправо 20"/>
          <p:cNvSpPr/>
          <p:nvPr/>
        </p:nvSpPr>
        <p:spPr bwMode="auto">
          <a:xfrm>
            <a:off x="3924301" y="1693440"/>
            <a:ext cx="351367" cy="128588"/>
          </a:xfrm>
          <a:prstGeom prst="rightArrow">
            <a:avLst/>
          </a:prstGeom>
          <a:solidFill>
            <a:srgbClr val="004381"/>
          </a:solidFill>
          <a:ln>
            <a:solidFill>
              <a:srgbClr val="00438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43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0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rgbClr val="8496B0"/>
      </a:dk1>
      <a:lt1>
        <a:sysClr val="window" lastClr="FFFFFF"/>
      </a:lt1>
      <a:dk2>
        <a:srgbClr val="323F4F"/>
      </a:dk2>
      <a:lt2>
        <a:srgbClr val="E7E6E6"/>
      </a:lt2>
      <a:accent1>
        <a:srgbClr val="C02424"/>
      </a:accent1>
      <a:accent2>
        <a:srgbClr val="D7D7D7"/>
      </a:accent2>
      <a:accent3>
        <a:srgbClr val="BEBEBE"/>
      </a:accent3>
      <a:accent4>
        <a:srgbClr val="8496B0"/>
      </a:accent4>
      <a:accent5>
        <a:srgbClr val="E40611"/>
      </a:accent5>
      <a:accent6>
        <a:srgbClr val="FFFFFF"/>
      </a:accent6>
      <a:hlink>
        <a:srgbClr val="ADB9CA"/>
      </a:hlink>
      <a:folHlink>
        <a:srgbClr val="FFBFBF"/>
      </a:folHlink>
    </a:clrScheme>
    <a:fontScheme name="Другая 6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919</Words>
  <Application>Microsoft Office PowerPoint</Application>
  <PresentationFormat>Широкоэкранный</PresentationFormat>
  <Paragraphs>210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Georgia</vt:lpstr>
      <vt:lpstr>Roboto</vt:lpstr>
      <vt:lpstr>Roboto Medium</vt:lpstr>
      <vt:lpstr>Times New Roman</vt:lpstr>
      <vt:lpstr>Wingdings</vt:lpstr>
      <vt:lpstr>Wingdings 2</vt:lpstr>
      <vt:lpstr>Городская</vt:lpstr>
      <vt:lpstr>«Проект полигона захоронения отходов г. Березники»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298</cp:revision>
  <dcterms:created xsi:type="dcterms:W3CDTF">2014-02-17T07:04:49Z</dcterms:created>
  <dcterms:modified xsi:type="dcterms:W3CDTF">2023-03-24T10:39:14Z</dcterms:modified>
</cp:coreProperties>
</file>