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</p:sldMasterIdLst>
  <p:notesMasterIdLst>
    <p:notesMasterId r:id="rId16"/>
  </p:notesMasterIdLst>
  <p:handoutMasterIdLst>
    <p:handoutMasterId r:id="rId17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74" r:id="rId11"/>
    <p:sldId id="375" r:id="rId12"/>
    <p:sldId id="377" r:id="rId13"/>
    <p:sldId id="391" r:id="rId14"/>
    <p:sldId id="384" r:id="rId1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нюкова Екатерина Васильевна" initials="КЕ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48" autoAdjust="0"/>
    <p:restoredTop sz="76399" autoAdjust="0"/>
  </p:normalViewPr>
  <p:slideViewPr>
    <p:cSldViewPr>
      <p:cViewPr>
        <p:scale>
          <a:sx n="100" d="100"/>
          <a:sy n="100" d="100"/>
        </p:scale>
        <p:origin x="1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A20D3-23F3-4E00-BD15-DC08D40F4E91}" type="datetimeFigureOut">
              <a:rPr lang="ru-RU"/>
              <a:pPr>
                <a:defRPr/>
              </a:pPr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3F9C7-860C-4D8F-B6F6-5883F70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91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6749-B018-4F95-8AC7-7A00BAD559EB}" type="datetimeFigureOut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B9D90-9531-4FA9-ADCB-CBF341A08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23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az-Cyrl-AZ" dirty="0" smtClean="0"/>
              <a:t>В</a:t>
            </a:r>
            <a:r>
              <a:rPr lang="az-Cyrl-AZ" baseline="0" dirty="0" smtClean="0"/>
              <a:t> муниципальном образовании “Город Березники” осуществляет свою деятельность комиссия по делам несовершеннолетних и защите их прав, которая является постоянно действующим коллегиальным органом.  В состав комиссии входит 16 представителей органов и учреждений субъектов системы профилактики безнадзорности и правонарушений несовершеннолетних.</a:t>
            </a:r>
          </a:p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Для осуществления организационно-планового, документационного, информационно-аналитического, методического и иного обеспечения в составе администрации города Березники создано структурное подразделение – отдел по обеспечению деятельности комиссии по делам несовершеннолетних и защите их прав муниципального образования “Город Березники”, штатная численность которого составляет 11 человек.</a:t>
            </a:r>
            <a:endParaRPr lang="az-Cyrl-AZ" dirty="0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72EE7942-0002-4A47-92E8-96804E2B8A3A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результатам реабилитационной работы с семьями, находящимися в социально опасном положении, 71% семей сняты с учета в связи положительной реабилитацией.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1F0DA-653F-4311-B22B-56DB06FD7B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жестокого обращения с несовершеннолетними за 9 месяцев  2023 года в отделе по обеспечению деятельности муниципальной комиссии зарегистрирован 31 факт жестокого обращения с несовершеннолетними, из</a:t>
            </a:r>
            <a:r>
              <a:rPr lang="ru-RU" baseline="0" dirty="0" smtClean="0"/>
              <a:t> которых значительную часть составляет физическое насилие над детьми. </a:t>
            </a:r>
            <a:endParaRPr lang="ru-RU" dirty="0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867D1-0558-4914-849B-9287FE52C4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детской смертности за 9 месяцев 2023 года зарегистрировано увеличение случаев детской смертности в результате заболеваний и значительное уменьшение смертности от неестественных причин.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3DF84-F740-4A2C-8143-94623BC5E3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9 месяцев 2023 года проведено 30 заседаний муниципальной комиссии, на которых рассмотрено 472 тематических и профилактических вопроса, заслушано 167 должностных лиц, для исполнения субъектами системы профилактики безнадзорности и правонарушений несовершеннолетних вынесено 104 поручения.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9 месяцев 2023 года в отдел по обеспечению деятельности муниципальной комиссии поступил 541 административный материал, из них 148 материалов в отношении несовершеннолетних, 393 материала в отношении родителей (законных представителей). По результатам рассмотрения к административной ответственности привлечено 355 родителей (законных представителей), 122  несовершеннолетних.  Прекращено по различным основаниям 32 административных протокола.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91508-0731-4226-A841-A5EA8925F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Представлен сравнительный анализ административных  протоколов, рассмотренных на заседаниях муниципальной комиссии за 9 месяцев 2023 года. Сохраняется</a:t>
            </a:r>
            <a:r>
              <a:rPr lang="ru-RU" baseline="0" dirty="0" smtClean="0"/>
              <a:t> тенденция к уменьшению количества рассмотренных на заседаниях комиссии материалов. Исключение составляют протоколы по ст.ст. 6.24 </a:t>
            </a:r>
            <a:r>
              <a:rPr lang="ru-RU" baseline="0" dirty="0" err="1" smtClean="0"/>
              <a:t>КоАП</a:t>
            </a:r>
            <a:r>
              <a:rPr lang="ru-RU" baseline="0" dirty="0" smtClean="0"/>
              <a:t> РФ (Нарушение установленного федеральным законом запрета курения табака на отдельных территориях, в помещениях и на объектах), а также в области  нарушения правил безопасности Дорожного движения,  которые, как правило, совершаются лицами 17 лет, которые, заработав денежные </a:t>
            </a:r>
            <a:r>
              <a:rPr lang="ru-RU" baseline="0" dirty="0" smtClean="0"/>
              <a:t>средства, приобретают </a:t>
            </a:r>
            <a:r>
              <a:rPr lang="ru-RU" baseline="0" dirty="0" smtClean="0"/>
              <a:t>автомобиль, не сообщая об этом своим родителям. При задержании сотрудниками ГИБДД несовершеннолетних, управляющих автомобилем, в отношении них составляются сразу несколько протоколов (управление автомобилем без водительского удостоверения, отсутствие страхового полиса, несвоевременная регистрация транспортного средства, управление транспортным средством, не пристегнутым ремнем безопасности, без мотошлема). </a:t>
            </a: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B3122-F746-4213-BAE5-FBDBA50499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сравнению с аналогичным периодом 2022 года на  33% уменьшилось количество рассмотренных административных протоколов в отношении родителей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 ребенка, злоупотребление родителями алкоголем), обучению детей, появление несовершеннолетних в возрасте до 16 лет в общественном месте в состоянии алкогольного опьянения.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6D99D-0C53-40FF-B753-4E9D165D96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Наблюдается уменьшение количества рассмотренных административных протоколов рассмотренных в отношении несовершеннолетних: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на  60% за появление в общественных местах в состоянии алкогольного опьянения;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на  25%  за прочие правонарушения.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dirty="0" smtClean="0"/>
              <a:t>Вместе с тем, как уже отмечалось</a:t>
            </a:r>
            <a:r>
              <a:rPr lang="ru-RU" baseline="0" dirty="0" smtClean="0"/>
              <a:t> ранее,</a:t>
            </a:r>
            <a:r>
              <a:rPr lang="ru-RU" dirty="0" smtClean="0"/>
              <a:t> значительно  (на 90%) увеличилось количество рассмотренных административных протоколов  в области</a:t>
            </a:r>
            <a:r>
              <a:rPr lang="ru-RU" baseline="0" dirty="0" smtClean="0"/>
              <a:t> нарушения Правил дорожного движения.</a:t>
            </a:r>
            <a:endParaRPr 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56173-1F3F-4D81-A687-E328A69474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итогам 9 месяцев 2023 года  отмечается рост подростковой преступности на территории муниципального образования «Город Березники» Пермского края: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по количеству совершенных преступлений  на 100%</a:t>
            </a:r>
            <a:r>
              <a:rPr lang="ru-RU" baseline="0" dirty="0" smtClean="0"/>
              <a:t> (однако следует учитывать, что 27 преступлений совершены на территории муниципального образования несовершеннолетним жителем г. Соликамск);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по количеству преступлений, совершенных в группе, на 71%.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dirty="0" smtClean="0"/>
              <a:t>Снижение</a:t>
            </a:r>
            <a:r>
              <a:rPr lang="ru-RU" baseline="0" dirty="0" smtClean="0"/>
              <a:t>  на  15% </a:t>
            </a:r>
            <a:r>
              <a:rPr lang="ru-RU" dirty="0" smtClean="0"/>
              <a:t>по количеству лиц, совершивших преступления.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8B271-2C23-4EE1-A8F7-B80E197258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9 месяцев 2023 года проведено 19 заседаний межведомственной локальной рабочей группы, созданной при  муниципальной комиссии, на которых с участием представителей органов и учреждений субъектов системы профилактики безнадзорности и правонарушений несовершеннолетних рассмотрена 471 информация о неблагополучии семей, детей, из них 212 – по вопросам разработки индивидуальных программ реабилитации семей, 116 - постановки на учет в социально опасное положение, 143 -  снятия с учета.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0621-F8A7-4867-AA58-C46542A585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9 месяцев 2023 года на учет семей и детей, находящихся в социально опасном положении, поставлена 121 семья (170 детей): 32 – за совершение несовершеннолетним общественно опасного</a:t>
            </a:r>
            <a:r>
              <a:rPr lang="ru-RU" baseline="0" dirty="0" smtClean="0"/>
              <a:t> деяния или преступления; 29 – за употребление несовершеннолетними </a:t>
            </a:r>
            <a:r>
              <a:rPr lang="ru-RU" baseline="0" smtClean="0"/>
              <a:t>психоактивных веществ; </a:t>
            </a:r>
            <a:r>
              <a:rPr lang="ru-RU" baseline="0" dirty="0" smtClean="0"/>
              <a:t>60 – по причине уклонения родителей от исполнения родительских обязанностей.</a:t>
            </a:r>
            <a:endParaRPr lang="ru-RU" dirty="0" smtClean="0"/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92D80-3BFC-4A2B-89E2-181280DBA1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FC2-C2A8-48D9-829A-72D40932627F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6C3-B63B-439A-A2C9-AE65546EE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D5CC-A0E4-4182-AEC5-974B7864DB1C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A3AF-546C-49CD-B47E-65C742B1D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B661-35E7-4CCF-BF5A-F25875F40482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4F52-3408-442D-8F5F-8362F6F5F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EBF-4B60-4713-BD23-2ECFF8C1C97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67F6-00CA-4418-BF6C-AEEFA99F6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DF31-8954-48CD-816A-93245E014D87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D1FF-1CCA-4809-8257-F0229BF22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CE48-0FF4-4245-B187-928411F486A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616A-1C9F-4C57-BFB3-D7E1C8597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5D7B-1C2D-4DB0-A198-C9CF76D7FCF2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973-463C-4723-AABA-264D384A4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02F5-3E56-47EE-9C89-876855CE734F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C552-2D2D-4186-9744-995A7A88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E4F7-CA3D-4BD5-9724-45DE5CE6619F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45F-79E0-4A25-AF64-F546EE538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6224-0A78-49D4-96F2-91791D412498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A507-358D-460A-BF78-75366AF74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D8A-8579-4CA6-A635-B2C3D492F794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F8CD-AAFE-438E-A6DC-D1F4B7890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FC0-6380-4187-BFCC-E732A0A66093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995F-BB32-4BDF-81D3-FC919CD7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2938-4CB9-48A3-BF0A-46DCA5E7C889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C71-8B2B-4A47-99B6-5E4C0EEA7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7844-2F8C-4F63-A752-C1917E73F041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84E3-1668-4D94-AC41-BD1B4E677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B6D8-6A9A-40BE-87EA-6966FDF78EC8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86F9-0D41-456E-8980-4915E4A94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C48-5E33-43D7-9D07-B0D7D69D740B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06C9-7C13-4DB0-AA09-605B87E05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B74-2698-4604-9BC5-421D8B9B46C9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938-5F5A-4DE6-BCE1-B69FBF6A8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BE82-21AB-4CB0-8655-8151DE5EB47E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737C-08F0-4A15-B8AD-AE6B53FE6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716C-51AF-4A94-81F0-1015C264C0DA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4E77-318C-406B-9796-2956F7A49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EE61-7A95-4C66-A081-15D02BE9DE3C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1D79-57EC-447A-8066-0BF2D6595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5726-3802-4682-B33A-C38494C4A5B9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5350-F995-4059-A527-A524C8B01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8A5-08A4-4744-A4D9-7E004FA34F8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7DBC-EDED-426D-A23E-2F9A600ED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6817-9F00-467B-9445-7D2C9743F35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DA4B-9F95-47ED-9310-D69AB19FD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AAB-5B7D-450E-B5CD-B44E64FB235B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7197-22D3-4356-B6D9-2F6021D64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1D45-02F2-4A04-9B47-1930BB36DB7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B71D-A49C-4E57-996A-23C046CD7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FCB8-35F1-4E80-8DFE-4A72A17AC6D3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316C-6597-493B-B9F3-8DD06E483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A2AC-922C-4568-B8DB-9329243E0273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81C0-AF6E-490A-976D-4C4AFB898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6DA2-C66F-4805-A2E5-1EE628FE2050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D30-D5FD-4924-B983-60CA19F15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6E6-6CEC-4DF1-B13B-0A5D1BBF56A4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16E-60EE-4C00-A1C6-CECE5AECA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0A9A-8FA7-4F87-99F9-D66008564B3A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BB6A-9916-45C7-820C-7A15C9281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64F-0490-4CEB-AFAF-4083FD1A6826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CF05-69BD-4467-9E91-65A36A744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3864-CC3D-43F8-A614-99816172EE64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7DD5-685E-42F7-9759-D03374276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CF62-44CE-4A46-957F-D920D225722F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D9AF-35D3-444F-A13D-A5DB05B95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8A5-F2AE-4E94-A824-2B4F1278B96E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CB6-C86E-487B-9A9C-0F8CE9BAA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389F-887F-4646-B77D-A43C0A18049C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72A1-D4EE-44CB-9E6A-4A3589E17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774F-0B68-449E-89DB-4C1C49BE2BE5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31A-F968-4E0B-A793-2AFCD8FED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8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8E854-8C47-456E-A057-4DC2300E8518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1B6DF613-6884-4254-AE09-6A07E597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74" name="Object 250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327" name="CorelDRAW" r:id="rId17" imgW="3520800" imgH="4203360" progId="">
              <p:embed/>
            </p:oleObj>
          </a:graphicData>
        </a:graphic>
      </p:graphicFrame>
      <p:pic>
        <p:nvPicPr>
          <p:cNvPr id="1282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40EF2-DBCC-49BF-977B-915461BAC43D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72B5A-3D38-4984-8FFF-1923159F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88005-8B9C-44C4-905F-E89C4FAC7703}" type="datetime1">
              <a:rPr lang="ru-RU"/>
              <a:pPr>
                <a:defRPr/>
              </a:pPr>
              <a:t>05.11.2023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1FDDB-E006-436F-B4EE-091ACE05B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03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8" name="Object 250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51" name="CorelDRAW" r:id="rId15" imgW="3520800" imgH="4203360" progId="">
              <p:embed/>
            </p:oleObj>
          </a:graphicData>
        </a:graphic>
      </p:graphicFrame>
      <p:pic>
        <p:nvPicPr>
          <p:cNvPr id="2304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Office_Excel_97-200311.xls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3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 ДЕЯТЕЛЬНОСТИ ОТДЕЛА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 ОБЕСПЕЧЕНИЮ ДЕЯТЕЛЬНОСТИ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НЕСОВЕРШЕННОЛЕТНИХ И ЗАЩИТЕ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ИХ ПРАВ МУНИЦИПАЛЬНОГО ОБРАЗОВАНИЯ 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 9месяцев 2023 г. </a:t>
            </a:r>
            <a:r>
              <a:rPr lang="ru-RU" sz="2800" b="1" i="1" dirty="0" smtClean="0">
                <a:latin typeface="Bookman Old Style" pitchFamily="18" charset="0"/>
              </a:rPr>
              <a:t/>
            </a:r>
            <a:br>
              <a:rPr lang="ru-RU" sz="28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Заведующий отделом по обеспечению   				                 деятельности комиссии  по делам   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несовершеннолетних  и защите </a:t>
            </a:r>
            <a:br>
              <a:rPr lang="ru-RU" sz="1200" b="1" i="1" dirty="0" smtClean="0"/>
            </a:br>
            <a:r>
              <a:rPr lang="ru-RU" sz="1200" b="1" i="1" dirty="0" smtClean="0"/>
              <a:t>				                      их прав муниципального образования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smtClean="0">
                <a:solidFill>
                  <a:srgbClr val="000000"/>
                </a:solidFill>
                <a:latin typeface="Bookman Old Style" pitchFamily="18" charset="0"/>
              </a:rPr>
              <a:t>Результаты проведения реабилитационной работы с семьями, находящимися в СОП </a:t>
            </a:r>
            <a:endParaRPr lang="ru-RU" sz="2000" dirty="0"/>
          </a:p>
        </p:txBody>
      </p:sp>
      <p:graphicFrame>
        <p:nvGraphicFramePr>
          <p:cNvPr id="62466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43636956"/>
              </p:ext>
            </p:extLst>
          </p:nvPr>
        </p:nvGraphicFramePr>
        <p:xfrm>
          <a:off x="800100" y="1936750"/>
          <a:ext cx="3181350" cy="2924175"/>
        </p:xfrm>
        <a:graphic>
          <a:graphicData uri="http://schemas.openxmlformats.org/presentationml/2006/ole">
            <p:oleObj spid="_x0000_s62652" name="Лист" r:id="rId4" imgW="7058033" imgH="6486480" progId="Excel.Sheet.8">
              <p:embed/>
            </p:oleObj>
          </a:graphicData>
        </a:graphic>
      </p:graphicFrame>
      <p:graphicFrame>
        <p:nvGraphicFramePr>
          <p:cNvPr id="62467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36052384"/>
              </p:ext>
            </p:extLst>
          </p:nvPr>
        </p:nvGraphicFramePr>
        <p:xfrm>
          <a:off x="4500562" y="1643051"/>
          <a:ext cx="3857652" cy="3929089"/>
        </p:xfrm>
        <a:graphic>
          <a:graphicData uri="http://schemas.openxmlformats.org/presentationml/2006/ole">
            <p:oleObj spid="_x0000_s62653" name="Worksheet" r:id="rId5" imgW="4000399" imgH="4391010" progId="Excel.Sheet.8">
              <p:embed/>
            </p:oleObj>
          </a:graphicData>
        </a:graphic>
      </p:graphicFrame>
      <p:sp>
        <p:nvSpPr>
          <p:cNvPr id="624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052384"/>
              </p:ext>
            </p:extLst>
          </p:nvPr>
        </p:nvGraphicFramePr>
        <p:xfrm>
          <a:off x="4429124" y="1571612"/>
          <a:ext cx="3962427" cy="4124323"/>
        </p:xfrm>
        <a:graphic>
          <a:graphicData uri="http://schemas.openxmlformats.org/presentationml/2006/ole">
            <p:oleObj spid="_x0000_s62654" name="Worksheet" r:id="rId6" imgW="4286199" imgH="4048110" progId="Excel.Sheet.8">
              <p:embed/>
            </p:oleObj>
          </a:graphicData>
        </a:graphic>
      </p:graphicFrame>
      <p:graphicFrame>
        <p:nvGraphicFramePr>
          <p:cNvPr id="62507" name="Object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374911"/>
              </p:ext>
            </p:extLst>
          </p:nvPr>
        </p:nvGraphicFramePr>
        <p:xfrm>
          <a:off x="4572000" y="1790700"/>
          <a:ext cx="3552825" cy="2962275"/>
        </p:xfrm>
        <a:graphic>
          <a:graphicData uri="http://schemas.openxmlformats.org/presentationml/2006/ole">
            <p:oleObj spid="_x0000_s62655" name="Worksheet" r:id="rId7" imgW="7248477" imgH="60482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Факты жестокого обращения с несовершеннолетними за 9 месяцев 2023 г. </a:t>
            </a:r>
          </a:p>
        </p:txBody>
      </p:sp>
      <p:sp>
        <p:nvSpPr>
          <p:cNvPr id="645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6451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2144151"/>
              </p:ext>
            </p:extLst>
          </p:nvPr>
        </p:nvGraphicFramePr>
        <p:xfrm>
          <a:off x="642938" y="1509713"/>
          <a:ext cx="7966075" cy="4276725"/>
        </p:xfrm>
        <a:graphic>
          <a:graphicData uri="http://schemas.openxmlformats.org/presentationml/2006/ole">
            <p:oleObj spid="_x0000_s64569" name="Лист" r:id="rId4" imgW="8801201" imgH="47244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случаев детской смертности </a:t>
            </a:r>
            <a:endParaRPr lang="ru-RU" sz="2000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170998"/>
              </p:ext>
            </p:extLst>
          </p:nvPr>
        </p:nvGraphicFramePr>
        <p:xfrm>
          <a:off x="1571604" y="1571612"/>
          <a:ext cx="6029326" cy="3048000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9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месяцев </a:t>
                      </a: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2022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 9 месяцев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2023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+/-%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Зарегистрировано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 pitchFamily="18" charset="-78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-8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Simplified Arabic" pitchFamily="18" charset="-78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+ 67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-83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убийства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-200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-200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падение с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высоты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смерть по неосторожности</a:t>
                      </a:r>
                      <a:endParaRPr lang="ru-RU" sz="1100" b="1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sp>
        <p:nvSpPr>
          <p:cNvPr id="46087" name="Номер слайда 6"/>
          <p:cNvSpPr txBox="1">
            <a:spLocks noGrp="1"/>
          </p:cNvSpPr>
          <p:nvPr/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b="1" dirty="0">
              <a:solidFill>
                <a:srgbClr val="41969D"/>
              </a:solidFill>
              <a:latin typeface="Modern No. 20"/>
            </a:endParaRPr>
          </a:p>
        </p:txBody>
      </p:sp>
      <p:sp>
        <p:nvSpPr>
          <p:cNvPr id="460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34" y="274638"/>
            <a:ext cx="8104216" cy="12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Заседания комиссии по делам несовершеннолетних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и защите их прав муниципального образования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«Город Березники»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за 9 месяцев 2023г.</a:t>
            </a: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85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9399872"/>
              </p:ext>
            </p:extLst>
          </p:nvPr>
        </p:nvGraphicFramePr>
        <p:xfrm>
          <a:off x="428625" y="1857375"/>
          <a:ext cx="8013700" cy="3027363"/>
        </p:xfrm>
        <a:graphic>
          <a:graphicData uri="http://schemas.openxmlformats.org/presentationml/2006/ole">
            <p:oleObj spid="_x0000_s46146" name="Лист" r:id="rId4" imgW="7896256" imgH="30005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Применение административной практики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за 9 месяцев 2023г.</a:t>
            </a:r>
          </a:p>
        </p:txBody>
      </p:sp>
      <p:graphicFrame>
        <p:nvGraphicFramePr>
          <p:cNvPr id="48130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16226468"/>
              </p:ext>
            </p:extLst>
          </p:nvPr>
        </p:nvGraphicFramePr>
        <p:xfrm>
          <a:off x="4643438" y="1220788"/>
          <a:ext cx="4375150" cy="5156200"/>
        </p:xfrm>
        <a:graphic>
          <a:graphicData uri="http://schemas.openxmlformats.org/presentationml/2006/ole">
            <p:oleObj spid="_x0000_s48240" name="Лист" r:id="rId4" imgW="4372102" imgH="5152950" progId="Excel.Sheet.8">
              <p:embed/>
            </p:oleObj>
          </a:graphicData>
        </a:graphic>
      </p:graphicFrame>
      <p:graphicFrame>
        <p:nvGraphicFramePr>
          <p:cNvPr id="48131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112595489"/>
              </p:ext>
            </p:extLst>
          </p:nvPr>
        </p:nvGraphicFramePr>
        <p:xfrm>
          <a:off x="395288" y="1362075"/>
          <a:ext cx="4241800" cy="4008438"/>
        </p:xfrm>
        <a:graphic>
          <a:graphicData uri="http://schemas.openxmlformats.org/presentationml/2006/ole">
            <p:oleObj spid="_x0000_s48241" name="Лист" r:id="rId5" imgW="4848346" imgH="4581630" progId="Excel.Sheet.8">
              <p:embed/>
            </p:oleObj>
          </a:graphicData>
        </a:graphic>
      </p:graphicFrame>
      <p:sp>
        <p:nvSpPr>
          <p:cNvPr id="481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Сравнительный анализ  административных материалов, </a:t>
            </a:r>
            <a:b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рассмотренных на заседаниях комиссии </a:t>
            </a:r>
            <a:endParaRPr lang="ru-RU" sz="1200" dirty="0" smtClean="0"/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DDD42-548A-4722-8C1D-6AEFFD241EA6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8933196"/>
              </p:ext>
            </p:extLst>
          </p:nvPr>
        </p:nvGraphicFramePr>
        <p:xfrm>
          <a:off x="428596" y="1000108"/>
          <a:ext cx="8352928" cy="587544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месяцев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5.35 ч.1 и ч.2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6.10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20.20, 20.21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6.24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+500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6.9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7.17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5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7.27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в области дорожного движения (глава 12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+90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Прочие </a:t>
                      </a:r>
                      <a:r>
                        <a:rPr lang="ru-RU" sz="1100" dirty="0" smtClean="0"/>
                        <a:t>правонарушения (ст. 20.6.1 ч. 1, ст.19.15, ст. 19.16)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отношении родителей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2227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9266418"/>
              </p:ext>
            </p:extLst>
          </p:nvPr>
        </p:nvGraphicFramePr>
        <p:xfrm>
          <a:off x="736600" y="2057400"/>
          <a:ext cx="7878763" cy="3781425"/>
        </p:xfrm>
        <a:graphic>
          <a:graphicData uri="http://schemas.openxmlformats.org/presentationml/2006/ole">
            <p:oleObj spid="_x0000_s52284" name="Worksheet" r:id="rId4" imgW="8572399" imgH="41148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в отношении несовершеннолетних</a:t>
            </a:r>
            <a:endParaRPr lang="ru-RU" sz="2000" smtClean="0"/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427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2539822"/>
              </p:ext>
            </p:extLst>
          </p:nvPr>
        </p:nvGraphicFramePr>
        <p:xfrm>
          <a:off x="509588" y="1512888"/>
          <a:ext cx="8105775" cy="3575050"/>
        </p:xfrm>
        <a:graphic>
          <a:graphicData uri="http://schemas.openxmlformats.org/presentationml/2006/ole">
            <p:oleObj spid="_x0000_s54333" name="Лист" r:id="rId4" imgW="8315232" imgH="36671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</a:rPr>
              <a:t>Мониторинг подростковой преступности</a:t>
            </a:r>
            <a:br>
              <a:rPr lang="ru-RU" sz="2000" b="1" i="1" smtClean="0">
                <a:latin typeface="Bookman Old Style" pitchFamily="18" charset="0"/>
              </a:rPr>
            </a:br>
            <a:endParaRPr lang="ru-RU" sz="2000" smtClean="0"/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632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0230489"/>
              </p:ext>
            </p:extLst>
          </p:nvPr>
        </p:nvGraphicFramePr>
        <p:xfrm>
          <a:off x="865188" y="1428750"/>
          <a:ext cx="7085012" cy="3971925"/>
        </p:xfrm>
        <a:graphic>
          <a:graphicData uri="http://schemas.openxmlformats.org/presentationml/2006/ole">
            <p:oleObj spid="_x0000_s56380" name="Worksheet" r:id="rId4" imgW="8715299" imgH="48864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7"/>
          <p:cNvSpPr>
            <a:spLocks noGrp="1"/>
          </p:cNvSpPr>
          <p:nvPr>
            <p:ph type="title"/>
          </p:nvPr>
        </p:nvSpPr>
        <p:spPr bwMode="auto">
          <a:xfrm>
            <a:off x="500034" y="274638"/>
            <a:ext cx="8186766" cy="12969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В течение 9 месяцев 2023 г. проведено 19 заседаний межведомственной локальной рабочей группы,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рассмотрено 471 информация  о детском и семейном неблагополучии, из них</a:t>
            </a:r>
          </a:p>
        </p:txBody>
      </p:sp>
      <p:sp>
        <p:nvSpPr>
          <p:cNvPr id="583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8371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208119008"/>
              </p:ext>
            </p:extLst>
          </p:nvPr>
        </p:nvGraphicFramePr>
        <p:xfrm>
          <a:off x="900113" y="1716088"/>
          <a:ext cx="7700962" cy="4187825"/>
        </p:xfrm>
        <a:graphic>
          <a:graphicData uri="http://schemas.openxmlformats.org/presentationml/2006/ole">
            <p:oleObj spid="_x0000_s58429" name="Лист" r:id="rId4" imgW="8810614" imgH="479119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В течение  9 месяцев 2023 г. на учет семей и детей, находящихся в социально опасном положении, поставлена 121 семья (170 детей)</a:t>
            </a:r>
            <a:endParaRPr lang="ru-RU" sz="2000" b="1" i="1" dirty="0"/>
          </a:p>
        </p:txBody>
      </p:sp>
      <p:graphicFrame>
        <p:nvGraphicFramePr>
          <p:cNvPr id="6041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4383948"/>
              </p:ext>
            </p:extLst>
          </p:nvPr>
        </p:nvGraphicFramePr>
        <p:xfrm>
          <a:off x="1000100" y="1785926"/>
          <a:ext cx="7094538" cy="3362325"/>
        </p:xfrm>
        <a:graphic>
          <a:graphicData uri="http://schemas.openxmlformats.org/presentationml/2006/ole">
            <p:oleObj spid="_x0000_s60476" name="Worksheet" r:id="rId4" imgW="8763113" imgH="41528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14374</TotalTime>
  <Words>1064</Words>
  <Application>Microsoft Office PowerPoint</Application>
  <PresentationFormat>Экран (4:3)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Тема1</vt:lpstr>
      <vt:lpstr>1_Оформление по умолчанию</vt:lpstr>
      <vt:lpstr>2_Оформление по умолчанию</vt:lpstr>
      <vt:lpstr>CorelDRAW</vt:lpstr>
      <vt:lpstr>Лист</vt:lpstr>
      <vt:lpstr>Лист Microsoft Office Excel 97-2003</vt:lpstr>
      <vt:lpstr>Worksheet</vt:lpstr>
      <vt:lpstr>ОТЧЕТ  О ДЕЯТЕЛЬНОСТИ ОТДЕЛА  ПО ОБЕСПЕЧЕНИЮ ДЕЯТЕЛЬНОСТИ КОМИССИИ ПО ДЕЛАМ  НЕСОВЕРШЕННОЛЕТНИХ И ЗАЩИТЕ  ИХ ПРАВ МУНИЦИПАЛЬНОГО ОБРАЗОВАНИЯ «ГОРОД БЕРЕЗНИКИ» за 9месяцев 2023 г.                                                                                                                                                   Заведующий отделом по обеспечению                        деятельности комиссии  по делам                                                                                                       несовершеннолетних  и защите                            их прав муниципального образования                                                                        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 и защите их прав муниципального образования  «Город Березники»  за 9 месяцев 2023г.</vt:lpstr>
      <vt:lpstr>Применение административной практики за 9 месяцев 2023г.</vt:lpstr>
      <vt:lpstr>Сравнительный анализ  административных материалов,  рассмотренных на заседаниях комиссии </vt:lpstr>
      <vt:lpstr>Рассмотрение административных дел  в отношении родителей </vt:lpstr>
      <vt:lpstr>Рассмотрение административных дел  в отношении несовершеннолетних</vt:lpstr>
      <vt:lpstr>Мониторинг подростковой преступности </vt:lpstr>
      <vt:lpstr>В течение 9 месяцев 2023 г. проведено 19 заседаний межведомственной локальной рабочей группы,  рассмотрено 471 информация  о детском и семейном неблагополучии, из них</vt:lpstr>
      <vt:lpstr>В течение  9 месяцев 2023 г. на учет семей и детей, находящихся в социально опасном положении, поставлена 121 семья (170 детей)</vt:lpstr>
      <vt:lpstr>Результаты проведения реабилитационной работы с семьями, находящимися в СОП </vt:lpstr>
      <vt:lpstr>Факты жестокого обращения с несовершеннолетними за 9 месяцев 2023 г. </vt:lpstr>
      <vt:lpstr>Сравнительный анализ  случаев детской смертности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838</cp:revision>
  <cp:lastPrinted>2015-02-13T03:11:48Z</cp:lastPrinted>
  <dcterms:created xsi:type="dcterms:W3CDTF">2012-03-13T04:12:20Z</dcterms:created>
  <dcterms:modified xsi:type="dcterms:W3CDTF">2023-11-05T11:25:54Z</dcterms:modified>
</cp:coreProperties>
</file>