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24" r:id="rId3"/>
    <p:sldId id="385" r:id="rId4"/>
    <p:sldId id="398" r:id="rId5"/>
    <p:sldId id="389" r:id="rId6"/>
    <p:sldId id="364" r:id="rId7"/>
    <p:sldId id="396" r:id="rId8"/>
    <p:sldId id="391" r:id="rId9"/>
    <p:sldId id="387" r:id="rId10"/>
    <p:sldId id="388" r:id="rId11"/>
    <p:sldId id="372" r:id="rId12"/>
    <p:sldId id="329" r:id="rId13"/>
    <p:sldId id="332" r:id="rId14"/>
    <p:sldId id="336" r:id="rId15"/>
    <p:sldId id="337" r:id="rId16"/>
    <p:sldId id="341" r:id="rId17"/>
    <p:sldId id="344" r:id="rId18"/>
    <p:sldId id="346" r:id="rId19"/>
    <p:sldId id="379" r:id="rId20"/>
    <p:sldId id="349" r:id="rId21"/>
    <p:sldId id="369" r:id="rId22"/>
    <p:sldId id="380" r:id="rId23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685FD7-2AA7-4A1B-81D9-E5D65B98DD86}">
          <p14:sldIdLst>
            <p14:sldId id="324"/>
            <p14:sldId id="385"/>
            <p14:sldId id="398"/>
            <p14:sldId id="389"/>
            <p14:sldId id="364"/>
            <p14:sldId id="396"/>
            <p14:sldId id="391"/>
            <p14:sldId id="387"/>
            <p14:sldId id="388"/>
            <p14:sldId id="372"/>
            <p14:sldId id="329"/>
            <p14:sldId id="332"/>
            <p14:sldId id="336"/>
            <p14:sldId id="337"/>
            <p14:sldId id="341"/>
            <p14:sldId id="344"/>
            <p14:sldId id="346"/>
            <p14:sldId id="379"/>
            <p14:sldId id="349"/>
            <p14:sldId id="369"/>
            <p14:sldId id="3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  <a:srgbClr val="458937"/>
    <a:srgbClr val="2C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57" autoAdjust="0"/>
  </p:normalViewPr>
  <p:slideViewPr>
    <p:cSldViewPr>
      <p:cViewPr>
        <p:scale>
          <a:sx n="70" d="100"/>
          <a:sy n="70" d="100"/>
        </p:scale>
        <p:origin x="-1218" y="-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18089607977287E-2"/>
          <c:y val="5.878973935987783E-2"/>
          <c:w val="0.66566032136780162"/>
          <c:h val="0.727955005018383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3452.7</c:v>
                </c:pt>
                <c:pt idx="1">
                  <c:v>3593.5</c:v>
                </c:pt>
                <c:pt idx="2">
                  <c:v>3809.9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3018.5</c:v>
                </c:pt>
                <c:pt idx="1">
                  <c:v>2482.6</c:v>
                </c:pt>
                <c:pt idx="2">
                  <c:v>2262.9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7717248"/>
        <c:axId val="771878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4.2219358667750027E-2"/>
                  <c:y val="-6.5179440846441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818463640492341E-2"/>
                  <c:y val="-5.72240339308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78487380544484E-2"/>
                  <c:y val="-5.730204813844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6471.2</c:v>
                </c:pt>
                <c:pt idx="1">
                  <c:v>6076.1</c:v>
                </c:pt>
                <c:pt idx="2">
                  <c:v>6072.8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7248"/>
        <c:axId val="7718784"/>
      </c:lineChart>
      <c:catAx>
        <c:axId val="77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7718784"/>
        <c:crosses val="autoZero"/>
        <c:auto val="1"/>
        <c:lblAlgn val="ctr"/>
        <c:lblOffset val="100"/>
        <c:noMultiLvlLbl val="0"/>
      </c:catAx>
      <c:valAx>
        <c:axId val="7718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771724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376259780659291E-2"/>
          <c:y val="1.4853801169590643E-2"/>
          <c:w val="0.73200030619904466"/>
          <c:h val="0.86045727617381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76200"/>
          </c:spPr>
          <c:invertIfNegative val="0"/>
          <c:dLbls>
            <c:dLbl>
              <c:idx val="0"/>
              <c:layout>
                <c:manualLayout>
                  <c:x val="8.2626790300611028E-2"/>
                  <c:y val="-2.777152034834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39.1</c:v>
                </c:pt>
                <c:pt idx="1">
                  <c:v>25.5</c:v>
                </c:pt>
                <c:pt idx="2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7776060596441852E-3"/>
                  <c:y val="-6.9102900761803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755.6</c:v>
                </c:pt>
                <c:pt idx="1">
                  <c:v>384.2</c:v>
                </c:pt>
                <c:pt idx="2">
                  <c:v>163.5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1825.7</c:v>
                </c:pt>
                <c:pt idx="1">
                  <c:v>1874.6</c:v>
                </c:pt>
                <c:pt idx="2">
                  <c:v>1874.5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МБТ и прочие безвозмездные поступления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398.1</c:v>
                </c:pt>
                <c:pt idx="1">
                  <c:v>198.3</c:v>
                </c:pt>
                <c:pt idx="2">
                  <c:v>198.4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35310208"/>
        <c:axId val="67805568"/>
      </c:barChart>
      <c:catAx>
        <c:axId val="3531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67805568"/>
        <c:crosses val="autoZero"/>
        <c:auto val="1"/>
        <c:lblAlgn val="ctr"/>
        <c:lblOffset val="100"/>
        <c:noMultiLvlLbl val="0"/>
      </c:catAx>
      <c:valAx>
        <c:axId val="6780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31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7155167041142"/>
          <c:y val="0.11303352405993702"/>
          <c:w val="0.22068110318365597"/>
          <c:h val="0.71464212617835121"/>
        </c:manualLayout>
      </c:layout>
      <c:overlay val="0"/>
      <c:txPr>
        <a:bodyPr/>
        <a:lstStyle/>
        <a:p>
          <a:pPr>
            <a:defRPr sz="1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4085214560455"/>
          <c:y val="9.0863746620745839E-2"/>
          <c:w val="0.4834107702115975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 w="3162"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3162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3162">
                <a:noFill/>
                <a:prstDash val="solid"/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3162">
                <a:noFill/>
                <a:prstDash val="solid"/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 w="3162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09B86"/>
              </a:solidFill>
              <a:ln w="3162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62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62">
                <a:noFill/>
              </a:ln>
              <a:effectLst/>
            </c:spPr>
          </c:dPt>
          <c:dPt>
            <c:idx val="7"/>
            <c:bubble3D val="0"/>
            <c:spPr>
              <a:solidFill>
                <a:srgbClr val="CA973A"/>
              </a:solidFill>
              <a:ln w="3162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3162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162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8.6828058224935941E-3"/>
                  <c:y val="-0.13472654272982021"/>
                </c:manualLayout>
              </c:layout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8849596597069356E-2"/>
                  <c:y val="8.7088124467651684E-2"/>
                </c:manualLayout>
              </c:layout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accent1">
                          <a:lumMod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6.9957776723129597E-2"/>
                  <c:y val="4.5815125479884901E-2"/>
                </c:manualLayout>
              </c:layout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accent1">
                          <a:lumMod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0625156321840391E-2"/>
                  <c:y val="1.7009105469762646E-2"/>
                </c:manualLayout>
              </c:layout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accent1">
                          <a:lumMod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1.0470643399329875E-3"/>
                  <c:y val="-3.8575960695725218E-3"/>
                </c:manualLayout>
              </c:layout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accent1">
                          <a:lumMod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5.7883093198297922E-3"/>
                  <c:y val="-1.3211687898875441E-2"/>
                </c:manualLayout>
              </c:layout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accent1">
                          <a:lumMod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2356715187446739E-3"/>
                  <c:y val="-4.8991470083570984E-3"/>
                </c:manualLayout>
              </c:layout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accent1">
                          <a:lumMod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spPr>
                <a:noFill/>
                <a:ln w="2529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4" b="1" i="0" u="none" strike="noStrike" kern="1200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2529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4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Госпошлина</c:v>
                </c:pt>
                <c:pt idx="3">
                  <c:v>Патент</c:v>
                </c:pt>
                <c:pt idx="4">
                  <c:v>Налог, применяемый в связи с применением УСН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Доходы от использования имущества</c:v>
                </c:pt>
                <c:pt idx="8">
                  <c:v>Доходы от продажи активов</c:v>
                </c:pt>
                <c:pt idx="9">
                  <c:v>Прочие налоги, сборы и неналоговые платежи</c:v>
                </c:pt>
                <c:pt idx="1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2211.1999999999998</c:v>
                </c:pt>
                <c:pt idx="1">
                  <c:v>28.6</c:v>
                </c:pt>
                <c:pt idx="2">
                  <c:v>34.800000000000004</c:v>
                </c:pt>
                <c:pt idx="3">
                  <c:v>28.6</c:v>
                </c:pt>
                <c:pt idx="4">
                  <c:v>291.3</c:v>
                </c:pt>
                <c:pt idx="5">
                  <c:v>84.7</c:v>
                </c:pt>
                <c:pt idx="6">
                  <c:v>211.7</c:v>
                </c:pt>
                <c:pt idx="7">
                  <c:v>204.6</c:v>
                </c:pt>
                <c:pt idx="8">
                  <c:v>113.3</c:v>
                </c:pt>
                <c:pt idx="9">
                  <c:v>61</c:v>
                </c:pt>
                <c:pt idx="10">
                  <c:v>182.9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297">
          <a:noFill/>
        </a:ln>
      </c:spPr>
    </c:plotArea>
    <c:legend>
      <c:legendPos val="r"/>
      <c:layout>
        <c:manualLayout>
          <c:xMode val="edge"/>
          <c:yMode val="edge"/>
          <c:x val="0.65171934595247061"/>
          <c:y val="5.2103452150518786E-2"/>
          <c:w val="0.33868831138145"/>
          <c:h val="0.89579286013286419"/>
        </c:manualLayout>
      </c:layout>
      <c:overlay val="0"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4A2AE-AB75-4E0D-8B5E-C81BA541E64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57A07-6D24-4BE4-997B-D77C3BE2D8BB}">
      <dgm:prSet phldrT="[Текст]"/>
      <dgm:spPr/>
      <dgm:t>
        <a:bodyPr/>
        <a:lstStyle/>
        <a:p>
          <a:r>
            <a:rPr lang="ru-RU" b="1" dirty="0" smtClean="0"/>
            <a:t>БЮДЖЕТНЫЙ ПРОЦЕСС </a:t>
          </a:r>
          <a:r>
            <a:rPr lang="ru-RU" dirty="0" smtClean="0"/>
            <a:t>это цикл, длиной 12 месяцев, включающий ежегодное формирование                   и исполнение бюджета</a:t>
          </a:r>
          <a:endParaRPr lang="ru-RU" dirty="0"/>
        </a:p>
      </dgm:t>
    </dgm:pt>
    <dgm:pt modelId="{DE2134BD-CDE9-4E7B-AEA4-68BC99FB0AE4}" type="parTrans" cxnId="{F20E6FD5-83B4-4A17-9EF3-C263487BBD64}">
      <dgm:prSet/>
      <dgm:spPr/>
      <dgm:t>
        <a:bodyPr/>
        <a:lstStyle/>
        <a:p>
          <a:endParaRPr lang="ru-RU"/>
        </a:p>
      </dgm:t>
    </dgm:pt>
    <dgm:pt modelId="{5E02B918-6AE6-4674-926C-C3C63C544D10}" type="sibTrans" cxnId="{F20E6FD5-83B4-4A17-9EF3-C263487BBD64}">
      <dgm:prSet/>
      <dgm:spPr/>
      <dgm:t>
        <a:bodyPr/>
        <a:lstStyle/>
        <a:p>
          <a:endParaRPr lang="ru-RU"/>
        </a:p>
      </dgm:t>
    </dgm:pt>
    <dgm:pt modelId="{2A0CD699-8983-4401-B02F-A62F1F20950D}">
      <dgm:prSet phldrT="[Текст]"/>
      <dgm:spPr/>
      <dgm:t>
        <a:bodyPr/>
        <a:lstStyle/>
        <a:p>
          <a:endParaRPr lang="ru-RU" dirty="0"/>
        </a:p>
      </dgm:t>
    </dgm:pt>
    <dgm:pt modelId="{387D6F24-271D-4F5D-ADB5-3AC4A725335D}" type="parTrans" cxnId="{FC7D8DCE-9E29-438C-BF69-DAE4C3844DC0}">
      <dgm:prSet/>
      <dgm:spPr/>
      <dgm:t>
        <a:bodyPr/>
        <a:lstStyle/>
        <a:p>
          <a:endParaRPr lang="ru-RU"/>
        </a:p>
      </dgm:t>
    </dgm:pt>
    <dgm:pt modelId="{8D129D2C-1601-4E24-AA33-FC629D29FD61}" type="sibTrans" cxnId="{FC7D8DCE-9E29-438C-BF69-DAE4C3844DC0}">
      <dgm:prSet/>
      <dgm:spPr/>
      <dgm:t>
        <a:bodyPr/>
        <a:lstStyle/>
        <a:p>
          <a:endParaRPr lang="ru-RU"/>
        </a:p>
      </dgm:t>
    </dgm:pt>
    <dgm:pt modelId="{37D4A3E6-E2E4-4BC2-814E-66120BC2E930}">
      <dgm:prSet phldrT="[Текст]" phldr="1"/>
      <dgm:spPr/>
      <dgm:t>
        <a:bodyPr/>
        <a:lstStyle/>
        <a:p>
          <a:endParaRPr lang="ru-RU" dirty="0"/>
        </a:p>
      </dgm:t>
    </dgm:pt>
    <dgm:pt modelId="{1FD0EEAC-4BBC-4ACE-81E5-69E4FBBE4469}" type="parTrans" cxnId="{B783211D-A793-480B-9B47-A8B7A466A6AD}">
      <dgm:prSet/>
      <dgm:spPr/>
      <dgm:t>
        <a:bodyPr/>
        <a:lstStyle/>
        <a:p>
          <a:endParaRPr lang="ru-RU"/>
        </a:p>
      </dgm:t>
    </dgm:pt>
    <dgm:pt modelId="{4E875CE7-E4A7-4311-ABF1-AA21CFE00BE3}" type="sibTrans" cxnId="{B783211D-A793-480B-9B47-A8B7A466A6AD}">
      <dgm:prSet/>
      <dgm:spPr/>
      <dgm:t>
        <a:bodyPr/>
        <a:lstStyle/>
        <a:p>
          <a:endParaRPr lang="ru-RU"/>
        </a:p>
      </dgm:t>
    </dgm:pt>
    <dgm:pt modelId="{FE974FBA-A491-49F3-92A3-CC18DB735ADB}">
      <dgm:prSet phldrT="[Текст]" phldr="1"/>
      <dgm:spPr/>
      <dgm:t>
        <a:bodyPr/>
        <a:lstStyle/>
        <a:p>
          <a:endParaRPr lang="ru-RU" dirty="0"/>
        </a:p>
      </dgm:t>
    </dgm:pt>
    <dgm:pt modelId="{89976F18-DBC2-47E3-A7DF-143699EE1298}" type="parTrans" cxnId="{3D5839F1-FB00-4544-9837-75EDE81825AF}">
      <dgm:prSet/>
      <dgm:spPr/>
      <dgm:t>
        <a:bodyPr/>
        <a:lstStyle/>
        <a:p>
          <a:endParaRPr lang="ru-RU"/>
        </a:p>
      </dgm:t>
    </dgm:pt>
    <dgm:pt modelId="{44C469F1-7D57-4EC6-8BEE-20588D3AE197}" type="sibTrans" cxnId="{3D5839F1-FB00-4544-9837-75EDE81825AF}">
      <dgm:prSet/>
      <dgm:spPr/>
      <dgm:t>
        <a:bodyPr/>
        <a:lstStyle/>
        <a:p>
          <a:endParaRPr lang="ru-RU"/>
        </a:p>
      </dgm:t>
    </dgm:pt>
    <dgm:pt modelId="{67F88FDD-1E6C-4C49-B435-AEDCCFF85EAB}">
      <dgm:prSet phldrT="[Текст]" phldr="1"/>
      <dgm:spPr/>
      <dgm:t>
        <a:bodyPr/>
        <a:lstStyle/>
        <a:p>
          <a:endParaRPr lang="ru-RU" dirty="0"/>
        </a:p>
      </dgm:t>
    </dgm:pt>
    <dgm:pt modelId="{06FBD1E7-5D19-4FAD-87FE-0DA905BBF705}" type="parTrans" cxnId="{4B50529C-0599-481C-B4DD-1234CC99BF02}">
      <dgm:prSet/>
      <dgm:spPr/>
      <dgm:t>
        <a:bodyPr/>
        <a:lstStyle/>
        <a:p>
          <a:endParaRPr lang="ru-RU"/>
        </a:p>
      </dgm:t>
    </dgm:pt>
    <dgm:pt modelId="{0B566C37-9FE5-47DA-8CAC-A678123CB144}" type="sibTrans" cxnId="{4B50529C-0599-481C-B4DD-1234CC99BF02}">
      <dgm:prSet/>
      <dgm:spPr/>
      <dgm:t>
        <a:bodyPr/>
        <a:lstStyle/>
        <a:p>
          <a:endParaRPr lang="ru-RU"/>
        </a:p>
      </dgm:t>
    </dgm:pt>
    <dgm:pt modelId="{7A5CB149-135C-46E8-8B1E-22D219B6C1EB}">
      <dgm:prSet/>
      <dgm:spPr/>
      <dgm:t>
        <a:bodyPr/>
        <a:lstStyle/>
        <a:p>
          <a:endParaRPr lang="ru-RU"/>
        </a:p>
      </dgm:t>
    </dgm:pt>
    <dgm:pt modelId="{233A805C-6667-4503-B1DD-51A6A02F854E}" type="parTrans" cxnId="{4BEE139A-97DF-43F0-93CD-61B9034E4989}">
      <dgm:prSet/>
      <dgm:spPr/>
      <dgm:t>
        <a:bodyPr/>
        <a:lstStyle/>
        <a:p>
          <a:endParaRPr lang="ru-RU"/>
        </a:p>
      </dgm:t>
    </dgm:pt>
    <dgm:pt modelId="{6963C68E-25C1-444A-A8A1-0C44F6509D69}" type="sibTrans" cxnId="{4BEE139A-97DF-43F0-93CD-61B9034E4989}">
      <dgm:prSet/>
      <dgm:spPr/>
      <dgm:t>
        <a:bodyPr/>
        <a:lstStyle/>
        <a:p>
          <a:endParaRPr lang="ru-RU"/>
        </a:p>
      </dgm:t>
    </dgm:pt>
    <dgm:pt modelId="{68D1F431-559E-4ECB-9E1C-A77099885F2E}">
      <dgm:prSet/>
      <dgm:spPr/>
      <dgm:t>
        <a:bodyPr/>
        <a:lstStyle/>
        <a:p>
          <a:endParaRPr lang="ru-RU"/>
        </a:p>
      </dgm:t>
    </dgm:pt>
    <dgm:pt modelId="{F122E9EE-E6FF-4130-92B1-5A85E755C1A4}" type="parTrans" cxnId="{01DDB4AB-4879-4FD5-8DF3-D73CCB0EF7DD}">
      <dgm:prSet/>
      <dgm:spPr/>
      <dgm:t>
        <a:bodyPr/>
        <a:lstStyle/>
        <a:p>
          <a:endParaRPr lang="ru-RU"/>
        </a:p>
      </dgm:t>
    </dgm:pt>
    <dgm:pt modelId="{DE6744D8-AB12-450C-B2E2-E16869F35595}" type="sibTrans" cxnId="{01DDB4AB-4879-4FD5-8DF3-D73CCB0EF7DD}">
      <dgm:prSet/>
      <dgm:spPr/>
      <dgm:t>
        <a:bodyPr/>
        <a:lstStyle/>
        <a:p>
          <a:endParaRPr lang="ru-RU"/>
        </a:p>
      </dgm:t>
    </dgm:pt>
    <dgm:pt modelId="{F363A1E9-54FD-4CC2-A126-8D38BFF3C4BB}">
      <dgm:prSet/>
      <dgm:spPr/>
      <dgm:t>
        <a:bodyPr/>
        <a:lstStyle/>
        <a:p>
          <a:endParaRPr lang="ru-RU"/>
        </a:p>
      </dgm:t>
    </dgm:pt>
    <dgm:pt modelId="{BE04CAE2-A301-4359-A900-98B654DE9024}" type="parTrans" cxnId="{5BF18732-A9B9-4172-832A-F921B2D1924B}">
      <dgm:prSet/>
      <dgm:spPr/>
      <dgm:t>
        <a:bodyPr/>
        <a:lstStyle/>
        <a:p>
          <a:endParaRPr lang="ru-RU"/>
        </a:p>
      </dgm:t>
    </dgm:pt>
    <dgm:pt modelId="{28BF81D2-FF84-40B6-8F09-0FAF17259887}" type="sibTrans" cxnId="{5BF18732-A9B9-4172-832A-F921B2D1924B}">
      <dgm:prSet/>
      <dgm:spPr/>
      <dgm:t>
        <a:bodyPr/>
        <a:lstStyle/>
        <a:p>
          <a:endParaRPr lang="ru-RU"/>
        </a:p>
      </dgm:t>
    </dgm:pt>
    <dgm:pt modelId="{C3CA3082-6ED6-4E62-91E5-1ADD9C3872E0}" type="pres">
      <dgm:prSet presAssocID="{1364A2AE-AB75-4E0D-8B5E-C81BA541E6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8D21E-7921-4496-A0C5-CBEC04B4A7EC}" type="pres">
      <dgm:prSet presAssocID="{24D57A07-6D24-4BE4-997B-D77C3BE2D8BB}" presName="centerShape" presStyleLbl="node0" presStyleIdx="0" presStyleCnt="1" custScaleX="119605" custScaleY="106667" custLinFactNeighborX="-745" custLinFactNeighborY="-3038"/>
      <dgm:spPr/>
      <dgm:t>
        <a:bodyPr/>
        <a:lstStyle/>
        <a:p>
          <a:endParaRPr lang="ru-RU"/>
        </a:p>
      </dgm:t>
    </dgm:pt>
    <dgm:pt modelId="{779A9139-DD3F-4581-803F-FB5159DBBB41}" type="pres">
      <dgm:prSet presAssocID="{2A0CD699-8983-4401-B02F-A62F1F20950D}" presName="node" presStyleLbl="node1" presStyleIdx="0" presStyleCnt="6" custAng="17182898" custScaleX="109194" custScaleY="112426" custRadScaleRad="105004" custRadScaleInc="-344540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ru-RU"/>
        </a:p>
      </dgm:t>
    </dgm:pt>
    <dgm:pt modelId="{256A80E2-9346-4098-9688-A311AF1509E2}" type="pres">
      <dgm:prSet presAssocID="{2A0CD699-8983-4401-B02F-A62F1F20950D}" presName="dummy" presStyleCnt="0"/>
      <dgm:spPr/>
    </dgm:pt>
    <dgm:pt modelId="{6FC5A5C9-9693-4980-8004-E47A8BFA57D2}" type="pres">
      <dgm:prSet presAssocID="{8D129D2C-1601-4E24-AA33-FC629D29FD61}" presName="sibTrans" presStyleLbl="sibTrans2D1" presStyleIdx="0" presStyleCnt="6" custScaleX="89342" custScaleY="44737" custLinFactNeighborX="-1192" custLinFactNeighborY="-13485"/>
      <dgm:spPr/>
      <dgm:t>
        <a:bodyPr/>
        <a:lstStyle/>
        <a:p>
          <a:endParaRPr lang="ru-RU"/>
        </a:p>
      </dgm:t>
    </dgm:pt>
    <dgm:pt modelId="{15484587-8DE1-4587-A9A8-9E5499069BF8}" type="pres">
      <dgm:prSet presAssocID="{68D1F431-559E-4ECB-9E1C-A77099885F2E}" presName="node" presStyleLbl="node1" presStyleIdx="1" presStyleCnt="6" custAng="4399895" custScaleX="109194" custScaleY="112426" custRadScaleRad="106924" custRadScaleInc="40385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ru-RU"/>
        </a:p>
      </dgm:t>
    </dgm:pt>
    <dgm:pt modelId="{BB83D4C7-299F-43E0-AFFB-F57D659F5425}" type="pres">
      <dgm:prSet presAssocID="{68D1F431-559E-4ECB-9E1C-A77099885F2E}" presName="dummy" presStyleCnt="0"/>
      <dgm:spPr/>
    </dgm:pt>
    <dgm:pt modelId="{E2FAE60F-CD63-4548-8F0C-2A9423CDEA56}" type="pres">
      <dgm:prSet presAssocID="{DE6744D8-AB12-450C-B2E2-E16869F3559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58F315D-34A9-49B1-BC30-B819BF595D66}" type="pres">
      <dgm:prSet presAssocID="{7A5CB149-135C-46E8-8B1E-22D219B6C1EB}" presName="node" presStyleLbl="node1" presStyleIdx="2" presStyleCnt="6" custAng="6869668" custScaleX="109194" custScaleY="112426" custRadScaleRad="103112" custRadScaleInc="-46577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ru-RU"/>
        </a:p>
      </dgm:t>
    </dgm:pt>
    <dgm:pt modelId="{C326FAA7-6180-455B-A228-FE97B9742AC7}" type="pres">
      <dgm:prSet presAssocID="{7A5CB149-135C-46E8-8B1E-22D219B6C1EB}" presName="dummy" presStyleCnt="0"/>
      <dgm:spPr/>
    </dgm:pt>
    <dgm:pt modelId="{84D0EB45-5600-455F-869E-8E3A9326958B}" type="pres">
      <dgm:prSet presAssocID="{6963C68E-25C1-444A-A8A1-0C44F6509D69}" presName="sibTrans" presStyleLbl="sibTrans2D1" presStyleIdx="2" presStyleCnt="6" custScaleX="82944" custScaleY="62156" custLinFactNeighborX="6274" custLinFactNeighborY="11170"/>
      <dgm:spPr/>
      <dgm:t>
        <a:bodyPr/>
        <a:lstStyle/>
        <a:p>
          <a:endParaRPr lang="ru-RU"/>
        </a:p>
      </dgm:t>
    </dgm:pt>
    <dgm:pt modelId="{27DDEE58-D8F9-461D-B3B9-837DCBC6B3EF}" type="pres">
      <dgm:prSet presAssocID="{37D4A3E6-E2E4-4BC2-814E-66120BC2E930}" presName="node" presStyleLbl="node1" presStyleIdx="3" presStyleCnt="6" custAng="9750044" custScaleX="109194" custScaleY="112426" custRadScaleRad="98599" custRadScaleInc="-112628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ru-RU"/>
        </a:p>
      </dgm:t>
    </dgm:pt>
    <dgm:pt modelId="{B9C3382D-0969-46C0-AA23-780F4F29C583}" type="pres">
      <dgm:prSet presAssocID="{37D4A3E6-E2E4-4BC2-814E-66120BC2E930}" presName="dummy" presStyleCnt="0"/>
      <dgm:spPr/>
    </dgm:pt>
    <dgm:pt modelId="{6E0ED70E-4E39-4913-9704-9726E3296B24}" type="pres">
      <dgm:prSet presAssocID="{4E875CE7-E4A7-4311-ABF1-AA21CFE00BE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A18C1D9-984D-45CD-8E18-3716C0B7AE96}" type="pres">
      <dgm:prSet presAssocID="{FE974FBA-A491-49F3-92A3-CC18DB735ADB}" presName="node" presStyleLbl="node1" presStyleIdx="4" presStyleCnt="6" custAng="11801470" custScaleX="109194" custScaleY="112426" custRadScaleRad="98444" custRadScaleInc="-183678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ru-RU"/>
        </a:p>
      </dgm:t>
    </dgm:pt>
    <dgm:pt modelId="{89AD5F29-A0CF-4341-B59D-B1D39CE36FFF}" type="pres">
      <dgm:prSet presAssocID="{FE974FBA-A491-49F3-92A3-CC18DB735ADB}" presName="dummy" presStyleCnt="0"/>
      <dgm:spPr/>
    </dgm:pt>
    <dgm:pt modelId="{D6AFE427-2134-4505-94F8-E4B5DFD33C5F}" type="pres">
      <dgm:prSet presAssocID="{44C469F1-7D57-4EC6-8BEE-20588D3AE19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5F1A734-50B1-468F-BD2C-B7A1CD3CD506}" type="pres">
      <dgm:prSet presAssocID="{67F88FDD-1E6C-4C49-B435-AEDCCFF85EAB}" presName="node" presStyleLbl="node1" presStyleIdx="5" presStyleCnt="6" custAng="14955873" custScaleX="109200" custScaleY="112489" custRadScaleRad="104213" custRadScaleInc="-252606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ru-RU"/>
        </a:p>
      </dgm:t>
    </dgm:pt>
    <dgm:pt modelId="{51D0B134-6B81-44D1-AD73-88AA112663B1}" type="pres">
      <dgm:prSet presAssocID="{67F88FDD-1E6C-4C49-B435-AEDCCFF85EAB}" presName="dummy" presStyleCnt="0"/>
      <dgm:spPr/>
    </dgm:pt>
    <dgm:pt modelId="{B5EAAA59-C412-410E-84B5-00B78929D980}" type="pres">
      <dgm:prSet presAssocID="{0B566C37-9FE5-47DA-8CAC-A678123CB144}" presName="sibTrans" presStyleLbl="sibTrans2D1" presStyleIdx="5" presStyleCnt="6" custScaleX="102735"/>
      <dgm:spPr/>
      <dgm:t>
        <a:bodyPr/>
        <a:lstStyle/>
        <a:p>
          <a:endParaRPr lang="ru-RU"/>
        </a:p>
      </dgm:t>
    </dgm:pt>
  </dgm:ptLst>
  <dgm:cxnLst>
    <dgm:cxn modelId="{F20E6FD5-83B4-4A17-9EF3-C263487BBD64}" srcId="{1364A2AE-AB75-4E0D-8B5E-C81BA541E64F}" destId="{24D57A07-6D24-4BE4-997B-D77C3BE2D8BB}" srcOrd="0" destOrd="0" parTransId="{DE2134BD-CDE9-4E7B-AEA4-68BC99FB0AE4}" sibTransId="{5E02B918-6AE6-4674-926C-C3C63C544D10}"/>
    <dgm:cxn modelId="{79A4F3F3-691A-4C9B-9B50-6408FA255982}" type="presOf" srcId="{2A0CD699-8983-4401-B02F-A62F1F20950D}" destId="{779A9139-DD3F-4581-803F-FB5159DBBB41}" srcOrd="0" destOrd="0" presId="urn:microsoft.com/office/officeart/2005/8/layout/radial6"/>
    <dgm:cxn modelId="{E18D2D80-1ACE-41BF-BC9C-CE460E3C8018}" type="presOf" srcId="{68D1F431-559E-4ECB-9E1C-A77099885F2E}" destId="{15484587-8DE1-4587-A9A8-9E5499069BF8}" srcOrd="0" destOrd="0" presId="urn:microsoft.com/office/officeart/2005/8/layout/radial6"/>
    <dgm:cxn modelId="{B783211D-A793-480B-9B47-A8B7A466A6AD}" srcId="{24D57A07-6D24-4BE4-997B-D77C3BE2D8BB}" destId="{37D4A3E6-E2E4-4BC2-814E-66120BC2E930}" srcOrd="3" destOrd="0" parTransId="{1FD0EEAC-4BBC-4ACE-81E5-69E4FBBE4469}" sibTransId="{4E875CE7-E4A7-4311-ABF1-AA21CFE00BE3}"/>
    <dgm:cxn modelId="{84C76B0D-1648-4BEC-8B71-7CD226AD9491}" type="presOf" srcId="{37D4A3E6-E2E4-4BC2-814E-66120BC2E930}" destId="{27DDEE58-D8F9-461D-B3B9-837DCBC6B3EF}" srcOrd="0" destOrd="0" presId="urn:microsoft.com/office/officeart/2005/8/layout/radial6"/>
    <dgm:cxn modelId="{777853B2-59A4-4328-91D5-E65B68973246}" type="presOf" srcId="{24D57A07-6D24-4BE4-997B-D77C3BE2D8BB}" destId="{D778D21E-7921-4496-A0C5-CBEC04B4A7EC}" srcOrd="0" destOrd="0" presId="urn:microsoft.com/office/officeart/2005/8/layout/radial6"/>
    <dgm:cxn modelId="{4B50529C-0599-481C-B4DD-1234CC99BF02}" srcId="{24D57A07-6D24-4BE4-997B-D77C3BE2D8BB}" destId="{67F88FDD-1E6C-4C49-B435-AEDCCFF85EAB}" srcOrd="5" destOrd="0" parTransId="{06FBD1E7-5D19-4FAD-87FE-0DA905BBF705}" sibTransId="{0B566C37-9FE5-47DA-8CAC-A678123CB144}"/>
    <dgm:cxn modelId="{5BF18732-A9B9-4172-832A-F921B2D1924B}" srcId="{1364A2AE-AB75-4E0D-8B5E-C81BA541E64F}" destId="{F363A1E9-54FD-4CC2-A126-8D38BFF3C4BB}" srcOrd="1" destOrd="0" parTransId="{BE04CAE2-A301-4359-A900-98B654DE9024}" sibTransId="{28BF81D2-FF84-40B6-8F09-0FAF17259887}"/>
    <dgm:cxn modelId="{E35A8C51-A820-41C3-B16F-156DFA536401}" type="presOf" srcId="{0B566C37-9FE5-47DA-8CAC-A678123CB144}" destId="{B5EAAA59-C412-410E-84B5-00B78929D980}" srcOrd="0" destOrd="0" presId="urn:microsoft.com/office/officeart/2005/8/layout/radial6"/>
    <dgm:cxn modelId="{3E4605FA-B0E9-4E27-B3A1-C2C70EC58C0E}" type="presOf" srcId="{44C469F1-7D57-4EC6-8BEE-20588D3AE197}" destId="{D6AFE427-2134-4505-94F8-E4B5DFD33C5F}" srcOrd="0" destOrd="0" presId="urn:microsoft.com/office/officeart/2005/8/layout/radial6"/>
    <dgm:cxn modelId="{7916A271-63C6-4316-B86A-06EE09445977}" type="presOf" srcId="{7A5CB149-135C-46E8-8B1E-22D219B6C1EB}" destId="{958F315D-34A9-49B1-BC30-B819BF595D66}" srcOrd="0" destOrd="0" presId="urn:microsoft.com/office/officeart/2005/8/layout/radial6"/>
    <dgm:cxn modelId="{ACFF5C35-CF6A-4AD1-8483-98E7F369E7CC}" type="presOf" srcId="{FE974FBA-A491-49F3-92A3-CC18DB735ADB}" destId="{BA18C1D9-984D-45CD-8E18-3716C0B7AE96}" srcOrd="0" destOrd="0" presId="urn:microsoft.com/office/officeart/2005/8/layout/radial6"/>
    <dgm:cxn modelId="{FFF42CED-8F1F-487C-B2E5-12B8EFF8DD4F}" type="presOf" srcId="{67F88FDD-1E6C-4C49-B435-AEDCCFF85EAB}" destId="{C5F1A734-50B1-468F-BD2C-B7A1CD3CD506}" srcOrd="0" destOrd="0" presId="urn:microsoft.com/office/officeart/2005/8/layout/radial6"/>
    <dgm:cxn modelId="{233C6B1C-7414-4E0F-989C-FF74C9074FA6}" type="presOf" srcId="{6963C68E-25C1-444A-A8A1-0C44F6509D69}" destId="{84D0EB45-5600-455F-869E-8E3A9326958B}" srcOrd="0" destOrd="0" presId="urn:microsoft.com/office/officeart/2005/8/layout/radial6"/>
    <dgm:cxn modelId="{4E2EF3B8-5073-4DC0-A720-6A3BD4C221D4}" type="presOf" srcId="{4E875CE7-E4A7-4311-ABF1-AA21CFE00BE3}" destId="{6E0ED70E-4E39-4913-9704-9726E3296B24}" srcOrd="0" destOrd="0" presId="urn:microsoft.com/office/officeart/2005/8/layout/radial6"/>
    <dgm:cxn modelId="{2E6DA2F6-F482-42C6-AF73-742F67B3BA51}" type="presOf" srcId="{DE6744D8-AB12-450C-B2E2-E16869F35595}" destId="{E2FAE60F-CD63-4548-8F0C-2A9423CDEA56}" srcOrd="0" destOrd="0" presId="urn:microsoft.com/office/officeart/2005/8/layout/radial6"/>
    <dgm:cxn modelId="{3D5839F1-FB00-4544-9837-75EDE81825AF}" srcId="{24D57A07-6D24-4BE4-997B-D77C3BE2D8BB}" destId="{FE974FBA-A491-49F3-92A3-CC18DB735ADB}" srcOrd="4" destOrd="0" parTransId="{89976F18-DBC2-47E3-A7DF-143699EE1298}" sibTransId="{44C469F1-7D57-4EC6-8BEE-20588D3AE197}"/>
    <dgm:cxn modelId="{4BEE139A-97DF-43F0-93CD-61B9034E4989}" srcId="{24D57A07-6D24-4BE4-997B-D77C3BE2D8BB}" destId="{7A5CB149-135C-46E8-8B1E-22D219B6C1EB}" srcOrd="2" destOrd="0" parTransId="{233A805C-6667-4503-B1DD-51A6A02F854E}" sibTransId="{6963C68E-25C1-444A-A8A1-0C44F6509D69}"/>
    <dgm:cxn modelId="{A0867CD6-C258-4301-A8C3-DE3F3C0A1A7A}" type="presOf" srcId="{8D129D2C-1601-4E24-AA33-FC629D29FD61}" destId="{6FC5A5C9-9693-4980-8004-E47A8BFA57D2}" srcOrd="0" destOrd="0" presId="urn:microsoft.com/office/officeart/2005/8/layout/radial6"/>
    <dgm:cxn modelId="{87454CB4-698E-44A9-B0F1-355D94A5C8F0}" type="presOf" srcId="{1364A2AE-AB75-4E0D-8B5E-C81BA541E64F}" destId="{C3CA3082-6ED6-4E62-91E5-1ADD9C3872E0}" srcOrd="0" destOrd="0" presId="urn:microsoft.com/office/officeart/2005/8/layout/radial6"/>
    <dgm:cxn modelId="{01DDB4AB-4879-4FD5-8DF3-D73CCB0EF7DD}" srcId="{24D57A07-6D24-4BE4-997B-D77C3BE2D8BB}" destId="{68D1F431-559E-4ECB-9E1C-A77099885F2E}" srcOrd="1" destOrd="0" parTransId="{F122E9EE-E6FF-4130-92B1-5A85E755C1A4}" sibTransId="{DE6744D8-AB12-450C-B2E2-E16869F35595}"/>
    <dgm:cxn modelId="{FC7D8DCE-9E29-438C-BF69-DAE4C3844DC0}" srcId="{24D57A07-6D24-4BE4-997B-D77C3BE2D8BB}" destId="{2A0CD699-8983-4401-B02F-A62F1F20950D}" srcOrd="0" destOrd="0" parTransId="{387D6F24-271D-4F5D-ADB5-3AC4A725335D}" sibTransId="{8D129D2C-1601-4E24-AA33-FC629D29FD61}"/>
    <dgm:cxn modelId="{EB4BB2F9-1B49-410F-A012-B5795F2EFAEC}" type="presParOf" srcId="{C3CA3082-6ED6-4E62-91E5-1ADD9C3872E0}" destId="{D778D21E-7921-4496-A0C5-CBEC04B4A7EC}" srcOrd="0" destOrd="0" presId="urn:microsoft.com/office/officeart/2005/8/layout/radial6"/>
    <dgm:cxn modelId="{166548AF-2C6D-4972-8FF9-E09E32F62912}" type="presParOf" srcId="{C3CA3082-6ED6-4E62-91E5-1ADD9C3872E0}" destId="{779A9139-DD3F-4581-803F-FB5159DBBB41}" srcOrd="1" destOrd="0" presId="urn:microsoft.com/office/officeart/2005/8/layout/radial6"/>
    <dgm:cxn modelId="{B656D17A-F73D-4E76-A193-FB3D34CBBD31}" type="presParOf" srcId="{C3CA3082-6ED6-4E62-91E5-1ADD9C3872E0}" destId="{256A80E2-9346-4098-9688-A311AF1509E2}" srcOrd="2" destOrd="0" presId="urn:microsoft.com/office/officeart/2005/8/layout/radial6"/>
    <dgm:cxn modelId="{8B2257A5-86BD-415E-A0B7-93EEBCFF3304}" type="presParOf" srcId="{C3CA3082-6ED6-4E62-91E5-1ADD9C3872E0}" destId="{6FC5A5C9-9693-4980-8004-E47A8BFA57D2}" srcOrd="3" destOrd="0" presId="urn:microsoft.com/office/officeart/2005/8/layout/radial6"/>
    <dgm:cxn modelId="{C57ABD0D-F6E2-4B1C-9FDA-F58D30A12BEC}" type="presParOf" srcId="{C3CA3082-6ED6-4E62-91E5-1ADD9C3872E0}" destId="{15484587-8DE1-4587-A9A8-9E5499069BF8}" srcOrd="4" destOrd="0" presId="urn:microsoft.com/office/officeart/2005/8/layout/radial6"/>
    <dgm:cxn modelId="{C3B4F1A3-618A-4F4A-8140-5EEC6BE94F4D}" type="presParOf" srcId="{C3CA3082-6ED6-4E62-91E5-1ADD9C3872E0}" destId="{BB83D4C7-299F-43E0-AFFB-F57D659F5425}" srcOrd="5" destOrd="0" presId="urn:microsoft.com/office/officeart/2005/8/layout/radial6"/>
    <dgm:cxn modelId="{8247E54B-2A9C-4DFE-9D33-3E45A920F76C}" type="presParOf" srcId="{C3CA3082-6ED6-4E62-91E5-1ADD9C3872E0}" destId="{E2FAE60F-CD63-4548-8F0C-2A9423CDEA56}" srcOrd="6" destOrd="0" presId="urn:microsoft.com/office/officeart/2005/8/layout/radial6"/>
    <dgm:cxn modelId="{3346C955-F679-47A9-AE18-189E6F9732B6}" type="presParOf" srcId="{C3CA3082-6ED6-4E62-91E5-1ADD9C3872E0}" destId="{958F315D-34A9-49B1-BC30-B819BF595D66}" srcOrd="7" destOrd="0" presId="urn:microsoft.com/office/officeart/2005/8/layout/radial6"/>
    <dgm:cxn modelId="{7B0DDF2B-4D24-4D7D-A33C-10216DAD8D19}" type="presParOf" srcId="{C3CA3082-6ED6-4E62-91E5-1ADD9C3872E0}" destId="{C326FAA7-6180-455B-A228-FE97B9742AC7}" srcOrd="8" destOrd="0" presId="urn:microsoft.com/office/officeart/2005/8/layout/radial6"/>
    <dgm:cxn modelId="{BC8CC53F-9876-400C-8B81-8F50B1F0E8BA}" type="presParOf" srcId="{C3CA3082-6ED6-4E62-91E5-1ADD9C3872E0}" destId="{84D0EB45-5600-455F-869E-8E3A9326958B}" srcOrd="9" destOrd="0" presId="urn:microsoft.com/office/officeart/2005/8/layout/radial6"/>
    <dgm:cxn modelId="{6340975A-C59F-4029-9263-D646F5DF411F}" type="presParOf" srcId="{C3CA3082-6ED6-4E62-91E5-1ADD9C3872E0}" destId="{27DDEE58-D8F9-461D-B3B9-837DCBC6B3EF}" srcOrd="10" destOrd="0" presId="urn:microsoft.com/office/officeart/2005/8/layout/radial6"/>
    <dgm:cxn modelId="{F5A80DC0-C5F7-40CA-8756-5E73B745678D}" type="presParOf" srcId="{C3CA3082-6ED6-4E62-91E5-1ADD9C3872E0}" destId="{B9C3382D-0969-46C0-AA23-780F4F29C583}" srcOrd="11" destOrd="0" presId="urn:microsoft.com/office/officeart/2005/8/layout/radial6"/>
    <dgm:cxn modelId="{94A74277-510B-4479-90F5-F8C1152613A7}" type="presParOf" srcId="{C3CA3082-6ED6-4E62-91E5-1ADD9C3872E0}" destId="{6E0ED70E-4E39-4913-9704-9726E3296B24}" srcOrd="12" destOrd="0" presId="urn:microsoft.com/office/officeart/2005/8/layout/radial6"/>
    <dgm:cxn modelId="{DD0F33AE-C7D2-40D3-B353-37B16C601F6D}" type="presParOf" srcId="{C3CA3082-6ED6-4E62-91E5-1ADD9C3872E0}" destId="{BA18C1D9-984D-45CD-8E18-3716C0B7AE96}" srcOrd="13" destOrd="0" presId="urn:microsoft.com/office/officeart/2005/8/layout/radial6"/>
    <dgm:cxn modelId="{754FA132-03AC-42B5-8C1C-1628FDAAA635}" type="presParOf" srcId="{C3CA3082-6ED6-4E62-91E5-1ADD9C3872E0}" destId="{89AD5F29-A0CF-4341-B59D-B1D39CE36FFF}" srcOrd="14" destOrd="0" presId="urn:microsoft.com/office/officeart/2005/8/layout/radial6"/>
    <dgm:cxn modelId="{77113F82-6713-414D-B77F-EB864C1F9228}" type="presParOf" srcId="{C3CA3082-6ED6-4E62-91E5-1ADD9C3872E0}" destId="{D6AFE427-2134-4505-94F8-E4B5DFD33C5F}" srcOrd="15" destOrd="0" presId="urn:microsoft.com/office/officeart/2005/8/layout/radial6"/>
    <dgm:cxn modelId="{93C0F2B1-1802-43C8-BF55-8E99BE4CBACB}" type="presParOf" srcId="{C3CA3082-6ED6-4E62-91E5-1ADD9C3872E0}" destId="{C5F1A734-50B1-468F-BD2C-B7A1CD3CD506}" srcOrd="16" destOrd="0" presId="urn:microsoft.com/office/officeart/2005/8/layout/radial6"/>
    <dgm:cxn modelId="{319716EA-8D28-4FD1-9A28-5FA768256439}" type="presParOf" srcId="{C3CA3082-6ED6-4E62-91E5-1ADD9C3872E0}" destId="{51D0B134-6B81-44D1-AD73-88AA112663B1}" srcOrd="17" destOrd="0" presId="urn:microsoft.com/office/officeart/2005/8/layout/radial6"/>
    <dgm:cxn modelId="{EBCEA229-63E4-4724-AD2B-9293B9C9F6DD}" type="presParOf" srcId="{C3CA3082-6ED6-4E62-91E5-1ADD9C3872E0}" destId="{B5EAAA59-C412-410E-84B5-00B78929D98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AAA59-C412-410E-84B5-00B78929D980}">
      <dsp:nvSpPr>
        <dsp:cNvPr id="0" name=""/>
        <dsp:cNvSpPr/>
      </dsp:nvSpPr>
      <dsp:spPr>
        <a:xfrm>
          <a:off x="2062879" y="655532"/>
          <a:ext cx="4779626" cy="4652383"/>
        </a:xfrm>
        <a:prstGeom prst="blockArc">
          <a:avLst>
            <a:gd name="adj1" fmla="val 9474050"/>
            <a:gd name="adj2" fmla="val 12091792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FE427-2134-4505-94F8-E4B5DFD33C5F}">
      <dsp:nvSpPr>
        <dsp:cNvPr id="0" name=""/>
        <dsp:cNvSpPr/>
      </dsp:nvSpPr>
      <dsp:spPr>
        <a:xfrm>
          <a:off x="2060331" y="507875"/>
          <a:ext cx="4652383" cy="4652383"/>
        </a:xfrm>
        <a:prstGeom prst="blockArc">
          <a:avLst>
            <a:gd name="adj1" fmla="val 6484493"/>
            <a:gd name="adj2" fmla="val 9229335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ED70E-4E39-4913-9704-9726E3296B24}">
      <dsp:nvSpPr>
        <dsp:cNvPr id="0" name=""/>
        <dsp:cNvSpPr/>
      </dsp:nvSpPr>
      <dsp:spPr>
        <a:xfrm>
          <a:off x="2324694" y="612873"/>
          <a:ext cx="4652383" cy="4652383"/>
        </a:xfrm>
        <a:prstGeom prst="blockArc">
          <a:avLst>
            <a:gd name="adj1" fmla="val 4207321"/>
            <a:gd name="adj2" fmla="val 691489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0EB45-5600-455F-869E-8E3A9326958B}">
      <dsp:nvSpPr>
        <dsp:cNvPr id="0" name=""/>
        <dsp:cNvSpPr/>
      </dsp:nvSpPr>
      <dsp:spPr>
        <a:xfrm>
          <a:off x="3034217" y="2005435"/>
          <a:ext cx="3858873" cy="2891735"/>
        </a:xfrm>
        <a:prstGeom prst="blockArc">
          <a:avLst>
            <a:gd name="adj1" fmla="val 1403959"/>
            <a:gd name="adj2" fmla="val 4240831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AE60F-CD63-4548-8F0C-2A9423CDEA56}">
      <dsp:nvSpPr>
        <dsp:cNvPr id="0" name=""/>
        <dsp:cNvSpPr/>
      </dsp:nvSpPr>
      <dsp:spPr>
        <a:xfrm>
          <a:off x="2363308" y="565508"/>
          <a:ext cx="4652383" cy="4652383"/>
        </a:xfrm>
        <a:prstGeom prst="blockArc">
          <a:avLst>
            <a:gd name="adj1" fmla="val 20375432"/>
            <a:gd name="adj2" fmla="val 1470028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5A5C9-9693-4980-8004-E47A8BFA57D2}">
      <dsp:nvSpPr>
        <dsp:cNvPr id="0" name=""/>
        <dsp:cNvSpPr/>
      </dsp:nvSpPr>
      <dsp:spPr>
        <a:xfrm>
          <a:off x="2449450" y="835991"/>
          <a:ext cx="4156532" cy="2081336"/>
        </a:xfrm>
        <a:prstGeom prst="blockArc">
          <a:avLst>
            <a:gd name="adj1" fmla="val 11341531"/>
            <a:gd name="adj2" fmla="val 20984063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8D21E-7921-4496-A0C5-CBEC04B4A7EC}">
      <dsp:nvSpPr>
        <dsp:cNvPr id="0" name=""/>
        <dsp:cNvSpPr/>
      </dsp:nvSpPr>
      <dsp:spPr>
        <a:xfrm>
          <a:off x="3280886" y="1753208"/>
          <a:ext cx="2500778" cy="2230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БЮДЖЕТНЫЙ ПРОЦЕСС </a:t>
          </a:r>
          <a:r>
            <a:rPr lang="ru-RU" sz="1300" kern="1200" dirty="0" smtClean="0"/>
            <a:t>это цикл, длиной 12 месяцев, включающий ежегодное формирование                   и исполнение бюджета</a:t>
          </a:r>
          <a:endParaRPr lang="ru-RU" sz="1300" kern="1200" dirty="0"/>
        </a:p>
      </dsp:txBody>
      <dsp:txXfrm>
        <a:off x="3647116" y="2079822"/>
        <a:ext cx="1768318" cy="1577034"/>
      </dsp:txXfrm>
    </dsp:sp>
    <dsp:sp modelId="{779A9139-DD3F-4581-803F-FB5159DBBB41}">
      <dsp:nvSpPr>
        <dsp:cNvPr id="0" name=""/>
        <dsp:cNvSpPr/>
      </dsp:nvSpPr>
      <dsp:spPr>
        <a:xfrm rot="17182898">
          <a:off x="1538736" y="1324643"/>
          <a:ext cx="1598169" cy="1645472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030295" y="1573642"/>
        <a:ext cx="987721" cy="1257026"/>
      </dsp:txXfrm>
    </dsp:sp>
    <dsp:sp modelId="{15484587-8DE1-4587-A9A8-9E5499069BF8}">
      <dsp:nvSpPr>
        <dsp:cNvPr id="0" name=""/>
        <dsp:cNvSpPr/>
      </dsp:nvSpPr>
      <dsp:spPr>
        <a:xfrm rot="4399895">
          <a:off x="6021197" y="1276132"/>
          <a:ext cx="1598169" cy="1645472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140363" y="1526063"/>
        <a:ext cx="987721" cy="1257026"/>
      </dsp:txXfrm>
    </dsp:sp>
    <dsp:sp modelId="{958F315D-34A9-49B1-BC30-B819BF595D66}">
      <dsp:nvSpPr>
        <dsp:cNvPr id="0" name=""/>
        <dsp:cNvSpPr/>
      </dsp:nvSpPr>
      <dsp:spPr>
        <a:xfrm rot="6869668">
          <a:off x="5959206" y="3011786"/>
          <a:ext cx="1598169" cy="1645472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087690" y="3125485"/>
        <a:ext cx="987721" cy="1257026"/>
      </dsp:txXfrm>
    </dsp:sp>
    <dsp:sp modelId="{27DDEE58-D8F9-461D-B3B9-837DCBC6B3EF}">
      <dsp:nvSpPr>
        <dsp:cNvPr id="0" name=""/>
        <dsp:cNvSpPr/>
      </dsp:nvSpPr>
      <dsp:spPr>
        <a:xfrm rot="9750044">
          <a:off x="4624834" y="4254372"/>
          <a:ext cx="1598169" cy="1645472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871658" y="4263364"/>
        <a:ext cx="987721" cy="1257026"/>
      </dsp:txXfrm>
    </dsp:sp>
    <dsp:sp modelId="{BA18C1D9-984D-45CD-8E18-3716C0B7AE96}">
      <dsp:nvSpPr>
        <dsp:cNvPr id="0" name=""/>
        <dsp:cNvSpPr/>
      </dsp:nvSpPr>
      <dsp:spPr>
        <a:xfrm rot="11801470">
          <a:off x="2882062" y="4172640"/>
          <a:ext cx="1598169" cy="1645472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243068" y="4180827"/>
        <a:ext cx="987721" cy="1257026"/>
      </dsp:txXfrm>
    </dsp:sp>
    <dsp:sp modelId="{C5F1A734-50B1-468F-BD2C-B7A1CD3CD506}">
      <dsp:nvSpPr>
        <dsp:cNvPr id="0" name=""/>
        <dsp:cNvSpPr/>
      </dsp:nvSpPr>
      <dsp:spPr>
        <a:xfrm rot="14955873">
          <a:off x="1547086" y="3013842"/>
          <a:ext cx="1598257" cy="1646394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034067" y="3139371"/>
        <a:ext cx="987775" cy="1257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0.10116</cdr:x>
      <cdr:y>0.0207</cdr:y>
    </cdr:from>
    <cdr:to>
      <cdr:x>0.29031</cdr:x>
      <cdr:y>0.59009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41093"/>
          <a:ext cx="1346448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0.09104</cdr:x>
      <cdr:y>0.0207</cdr:y>
    </cdr:from>
    <cdr:to>
      <cdr:x>0.27008</cdr:x>
      <cdr:y>0.09324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41093"/>
          <a:ext cx="127444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0.08264</cdr:x>
      <cdr:y>0.70888</cdr:y>
    </cdr:from>
    <cdr:to>
      <cdr:x>0.21239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2226568"/>
          <a:ext cx="11304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0.09091</cdr:x>
      <cdr:y>0.91702</cdr:y>
    </cdr:from>
    <cdr:to>
      <cdr:x>0.16529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H="1">
          <a:off x="792088" y="2880320"/>
          <a:ext cx="648072" cy="260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0.4065</cdr:x>
      <cdr:y>0.33617</cdr:y>
    </cdr:from>
    <cdr:to>
      <cdr:x>0.56666</cdr:x>
      <cdr:y>0.44823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00400" y="1080120"/>
          <a:ext cx="1418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0.10924</cdr:x>
      <cdr:y>0.06576</cdr:y>
    </cdr:from>
    <cdr:to>
      <cdr:x>0.18487</cdr:x>
      <cdr:y>0.13152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36104" y="216024"/>
          <a:ext cx="64807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3 018,5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0.34454</cdr:x>
      <cdr:y>0.19728</cdr:y>
    </cdr:from>
    <cdr:to>
      <cdr:x>0.43902</cdr:x>
      <cdr:y>0.27195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952347" y="648072"/>
          <a:ext cx="809594" cy="24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2 482,6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0.592</cdr:x>
      <cdr:y>0.24112</cdr:y>
    </cdr:from>
    <cdr:to>
      <cdr:x>0.67227</cdr:x>
      <cdr:y>0.30688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072820" y="792088"/>
          <a:ext cx="687829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2 262,9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0.44538</cdr:x>
      <cdr:y>0.81105</cdr:y>
    </cdr:from>
    <cdr:to>
      <cdr:x>0.4958</cdr:x>
      <cdr:y>0.87681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16424" y="2664296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25,5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0.68908</cdr:x>
      <cdr:y>0.81105</cdr:y>
    </cdr:from>
    <cdr:to>
      <cdr:x>0.73109</cdr:x>
      <cdr:y>0.87681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904656" y="266429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26,5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282FB-0352-4AE4-8A33-586B4BAAE92F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271EE-9631-4F68-A28F-A016CAB4AD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2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EBA61-7CA3-4158-901E-AA738C605B4F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0D2F-9A1F-4D83-99FE-36FF6263F1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9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3C3E2A8-A209-4800-A66D-1AD0B25ED163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15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16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17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18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19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3C3E2A8-A209-4800-A66D-1AD0B25ED163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67BCC95-DEF9-4C43-A240-CFF3D63093D2}" type="slidenum">
              <a:rPr lang="ru-RU" altLang="ru-RU" sz="1200" smtClean="0">
                <a:solidFill>
                  <a:srgbClr val="000000"/>
                </a:solidFill>
              </a:rPr>
              <a:pPr/>
              <a:t>5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4700" y="66675"/>
            <a:ext cx="5275263" cy="3652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02" y="3719449"/>
            <a:ext cx="6639198" cy="5730238"/>
          </a:xfrm>
        </p:spPr>
        <p:txBody>
          <a:bodyPr/>
          <a:lstStyle/>
          <a:p>
            <a:pPr marL="0" marR="0" lvl="0" indent="0" algn="just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prstClr val="black"/>
                </a:solidFill>
              </a:u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499A-C7EA-4059-967F-284BFBBCB8B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46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>
              <a:latin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C622AD97-25CF-449F-A997-FC19E4F8E968}" type="slidenum">
              <a:rPr lang="ru-RU" altLang="ru-RU" sz="1200" smtClean="0">
                <a:solidFill>
                  <a:srgbClr val="000000"/>
                </a:solidFill>
              </a:rPr>
              <a:pPr/>
              <a:t>8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57200" algn="just"/>
            <a:endParaRPr lang="ru-RU" altLang="ru-RU" sz="1100" dirty="0" smtClean="0">
              <a:latin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321217D-646E-4FF3-8983-B35C3AF7D0C3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 defTabSz="912813"/>
              <a:t>9</a:t>
            </a:fld>
            <a:endParaRPr lang="ru-RU" altLang="ru-RU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11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12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13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2813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2813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3CF0DE4-A10F-43DA-9B96-E8A39FCDF9E5}" type="slidenum">
              <a:rPr lang="ru-RU" altLang="ru-RU" sz="1200" smtClean="0">
                <a:solidFill>
                  <a:srgbClr val="000000"/>
                </a:solidFill>
              </a:rPr>
              <a:pPr/>
              <a:t>14</a:t>
            </a:fld>
            <a:endParaRPr lang="ru-RU" alt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F2B0-EB23-4900-BF2F-9CB31FC46351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0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8635-4F57-4B5D-B311-43B58850069D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995A-8080-4B36-9E3E-C6CBC2707496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98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F3EA-EC8F-40AA-AC85-641B6F2DC8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5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3702-F6C1-4EFF-9AB0-C1A593145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0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F25-DDFE-470A-9641-2D536B209B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8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E823-69A9-4152-B2E0-1B230A27BA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1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68C-28C3-428D-8BBC-1FEE153911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6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E5B8-3234-454D-A853-893D5FFCCE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9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B9BE-3119-4533-BB5D-6DBAA7396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18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7C1D-2C5E-41AE-AEAA-602F3FB6D3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908C-80F2-4CD5-ADA3-CDCDDC817789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3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8025-C030-4BE4-BAF1-126E00843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E0CA-5D63-4DD8-988F-6963508497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50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B8DB-3F4D-4B9E-8127-ED53A3DB78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7C19-E54E-4827-B015-18048D6BCBDD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8341-278A-4CA4-9109-B513D023EB81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7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7625-7495-4ABD-BE2C-4FE74E6583D6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5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185D-1F39-4790-8F0D-D104488EBE49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CBE8-2B4C-4E9E-A2A5-FCC06CF47A4E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1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8389-B823-4547-8242-542FF3C9FECF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5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C31B-AD76-4D2E-997D-5DF45CB16B78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0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6E04-7C80-453B-80E8-3F30897D320C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7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2"/>
            <a:fld id="{255155B6-5A8C-44D4-B3A3-56CAF5BB6B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2"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2"/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384"/>
            <a:ext cx="9945555" cy="6869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496" y="836718"/>
            <a:ext cx="7566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  <a:r>
              <a:rPr lang="en-US" sz="30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МУНИЦИПАЛЬНОГО ОБРАЗОВАНИЯ «ГОРОД БЕРЕЗНИКИ» ПЕРМСКОГО КРАЯ </a:t>
            </a:r>
          </a:p>
          <a:p>
            <a:r>
              <a:rPr lang="ru-RU" sz="30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ГРАЖДАН НА 2024-2026 годы</a:t>
            </a:r>
          </a:p>
          <a:p>
            <a:endParaRPr lang="ru-RU" sz="2400" b="1" dirty="0">
              <a:solidFill>
                <a:srgbClr val="2C6A9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544" y="493620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zhukova_iv\Desktop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5552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524724" cy="64294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В РАЗРЕЗЕ МУНИЦИПАЛЬНЫХ ПРОГРАММ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– 2026 годах (млн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10821"/>
              </p:ext>
            </p:extLst>
          </p:nvPr>
        </p:nvGraphicFramePr>
        <p:xfrm>
          <a:off x="128464" y="711337"/>
          <a:ext cx="8208912" cy="60566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452"/>
                <a:gridCol w="4040036"/>
                <a:gridCol w="936104"/>
                <a:gridCol w="864096"/>
                <a:gridCol w="864096"/>
                <a:gridCol w="1152128"/>
              </a:tblGrid>
              <a:tr h="2880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4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Наименование муниципальной программы</a:t>
                      </a:r>
                      <a:endParaRPr lang="ru-RU" sz="1400" b="1" i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74295" marR="74295" marT="0" marB="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2025</a:t>
                      </a: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2026</a:t>
                      </a:r>
                      <a:endParaRPr lang="ru-RU" sz="14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Удельный </a:t>
                      </a:r>
                    </a:p>
                    <a:p>
                      <a:pPr algn="ctr" defTabSz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вес, %</a:t>
                      </a:r>
                      <a:endParaRPr lang="ru-RU" sz="14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433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системы образования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2 797,6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2 636,3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2 690,2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сферы культуры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468,5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612,4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341,5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физической культуры, спорта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415,2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272,0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286,5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сферы молодежной политики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17,6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15,7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15,7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Экономическое развитие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182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Жилище и транспорт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542,8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296,1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305,0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Комплексное благоустройство территории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958,6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1 127,5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1 077,0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83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Привлечение и сохранение врачебных кадров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12,1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12,5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13,0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муниципального управления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414,6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417,1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417,8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991">
                <a:tc>
                  <a:txBody>
                    <a:bodyPr/>
                    <a:lstStyle/>
                    <a:p>
                      <a:pPr algn="r"/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Обеспечение безопасности жизнедеятельности населения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73,6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103,3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71,0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414">
                <a:tc>
                  <a:txBody>
                    <a:bodyPr/>
                    <a:lstStyle/>
                    <a:p>
                      <a:pPr algn="r"/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Управление имуществом и земельными ресурсами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506,7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310,0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308,3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31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Формирование современной городской среды на территории МО «Город Березники» ПК</a:t>
                      </a:r>
                      <a:endParaRPr lang="ru-RU" sz="14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160,4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16,4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16,4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192">
                <a:tc>
                  <a:txBody>
                    <a:bodyPr/>
                    <a:lstStyle/>
                    <a:p>
                      <a:pPr algn="r"/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Привлечение педагогических кадров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16,2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440">
                <a:tc>
                  <a:txBody>
                    <a:bodyPr/>
                    <a:lstStyle/>
                    <a:p>
                      <a:pPr algn="r"/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Привлечение и сохранение тренерских кадров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3,1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5,1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3,1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832">
                <a:tc>
                  <a:txBody>
                    <a:bodyPr/>
                    <a:lstStyle/>
                    <a:p>
                      <a:pPr algn="r"/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142,3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161,5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218,9</a:t>
                      </a:r>
                      <a:endParaRPr lang="ru-RU" sz="14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Условно утвержденные расходы</a:t>
                      </a:r>
                      <a:endParaRPr lang="ru-RU" sz="14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88,3</a:t>
                      </a:r>
                      <a:endParaRPr lang="ru-RU" sz="14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306,5</a:t>
                      </a:r>
                      <a:endParaRPr lang="ru-RU" sz="14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6 531,2</a:t>
                      </a:r>
                      <a:endParaRPr lang="ru-RU" sz="14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6 076,1</a:t>
                      </a:r>
                      <a:endParaRPr lang="ru-RU" sz="14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6 072,8</a:t>
                      </a:r>
                      <a:endParaRPr lang="ru-RU" sz="14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8417551" y="3355590"/>
            <a:ext cx="1425405" cy="1016890"/>
            <a:chOff x="7518889" y="3942147"/>
            <a:chExt cx="2762243" cy="121118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17561" y="3942147"/>
              <a:ext cx="2663571" cy="1179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ts val="1100"/>
                </a:lnSpc>
                <a:defRPr/>
              </a:pPr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lnSpc>
                  <a:spcPts val="1100"/>
                </a:lnSpc>
                <a:defRPr/>
              </a:pPr>
              <a:r>
                <a:rPr lang="ru-RU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,9</a:t>
              </a:r>
              <a:r>
                <a:rPr lang="ru-RU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ru-RU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defRPr/>
              </a:pPr>
              <a:r>
                <a:rPr lang="ru-RU" sz="1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составляют расходы </a:t>
              </a:r>
            </a:p>
            <a:p>
              <a:pPr algn="ctr" eaLnBrk="1" hangingPunct="1">
                <a:defRPr/>
              </a:pPr>
              <a:r>
                <a:rPr lang="ru-RU" sz="1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социальную сферу </a:t>
              </a:r>
            </a:p>
          </p:txBody>
        </p:sp>
        <p:cxnSp>
          <p:nvCxnSpPr>
            <p:cNvPr id="13" name="Соединительная линия уступом 12"/>
            <p:cNvCxnSpPr/>
            <p:nvPr/>
          </p:nvCxnSpPr>
          <p:spPr bwMode="auto">
            <a:xfrm rot="5400000">
              <a:off x="7097733" y="4515611"/>
              <a:ext cx="1058881" cy="216570"/>
            </a:xfrm>
            <a:prstGeom prst="bentConnector3">
              <a:avLst>
                <a:gd name="adj1" fmla="val -727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Соединительная линия уступом 13"/>
            <p:cNvCxnSpPr/>
            <p:nvPr/>
          </p:nvCxnSpPr>
          <p:spPr bwMode="auto">
            <a:xfrm rot="16200000" flipV="1">
              <a:off x="9551298" y="4529832"/>
              <a:ext cx="1070888" cy="154054"/>
            </a:xfrm>
            <a:prstGeom prst="bentConnector3">
              <a:avLst>
                <a:gd name="adj1" fmla="val 98895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7551" y="6448251"/>
            <a:ext cx="1357662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10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4509144"/>
            <a:ext cx="188703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53" y="4489464"/>
            <a:ext cx="21727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4509144"/>
            <a:ext cx="21242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19" y="4492251"/>
            <a:ext cx="217161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80" y="4509144"/>
            <a:ext cx="214857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21" y="4509144"/>
            <a:ext cx="217227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0" y="1196752"/>
            <a:ext cx="251604" cy="28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3" y="4509120"/>
            <a:ext cx="23838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1" y="3106331"/>
            <a:ext cx="252000" cy="25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6" y="2170312"/>
            <a:ext cx="252000" cy="25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6" y="1844824"/>
            <a:ext cx="252000" cy="25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6" y="1556792"/>
            <a:ext cx="252000" cy="2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6" y="2780960"/>
            <a:ext cx="28635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0" y="4941168"/>
            <a:ext cx="252000" cy="24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9" y="4077072"/>
            <a:ext cx="252000" cy="3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0" y="5266579"/>
            <a:ext cx="252000" cy="25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6" y="2492896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6" y="3394498"/>
            <a:ext cx="252000" cy="2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" y="3717032"/>
            <a:ext cx="252000" cy="2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1" y="5661248"/>
            <a:ext cx="252000" cy="252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27" y="4492251"/>
            <a:ext cx="187200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9441" y="-43536"/>
            <a:ext cx="9906000" cy="6901535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1136" y="80986"/>
            <a:ext cx="909942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РАЗВИТИЕ СИСТЕМЫ ОБРАЗОВАНИЯ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11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551136" y="497091"/>
            <a:ext cx="5948116" cy="1707773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01" y="714077"/>
            <a:ext cx="1341438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87734" y="908720"/>
            <a:ext cx="1159163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8 124,1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 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– 76,5%</a:t>
            </a: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23,5%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352600" y="944816"/>
            <a:ext cx="828000" cy="82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936776" y="944816"/>
            <a:ext cx="828000" cy="82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520952" y="944816"/>
            <a:ext cx="828000" cy="82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301061" y="1196751"/>
            <a:ext cx="91563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2 797,6 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млн  Ᵽ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40873" y="1165019"/>
            <a:ext cx="862737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2 636,3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85742" y="1165019"/>
            <a:ext cx="91563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2 690,2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9476" y="61133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2874" y="61572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3311" y="63777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77562" y="2281572"/>
            <a:ext cx="0" cy="42437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2480" y="1973795"/>
            <a:ext cx="460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в 2024 году: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4120" y="2564903"/>
            <a:ext cx="480243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lnSpc>
                <a:spcPts val="1400"/>
              </a:lnSpc>
              <a:spcAft>
                <a:spcPts val="600"/>
              </a:spcAft>
              <a:buSzPts val="1400"/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 и укрепление материально-технической базы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Благоустройство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территорий школ  и детских садов: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2800" indent="-172800">
              <a:lnSpc>
                <a:spcPts val="14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СОШ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№11,12, Школа №22 (п. Орел)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72800">
              <a:lnSpc>
                <a:spcPts val="14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Д/с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44, 58, 72, 73, 77, 86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 помещений Школа № 5 в с. Романово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ПИР   на    устройство 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спортивной площадки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Школа №5 в с. Романово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fontAlgn="t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межшкольного стадиона СОШ №11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fontAlgn="t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Устройство спортивной площадки СОШ №29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fontAlgn="t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 хоккейной коробки СОШ №8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fontAlgn="t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 спортивных залов в СОШ №1,30, 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Школа          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22 (г.Усолье)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2800" lvl="0" indent="-172800">
              <a:lnSpc>
                <a:spcPts val="1400"/>
              </a:lnSpc>
              <a:buFont typeface="Wingdings" pitchFamily="2" charset="2"/>
              <a:buChar char="ü"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688" y="2564903"/>
            <a:ext cx="4675581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муниципальных услуг </a:t>
            </a:r>
            <a:endParaRPr lang="ru-RU" sz="1400" dirty="0" smtClean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SzPts val="1400"/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питания детей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Меры соцподдержки работников образования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Оздоровление, занятость 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отдых детей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Подвоз детей в образовательные учреждения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технопарка «Кванториум» в СОШ №2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центров </a:t>
            </a:r>
            <a:r>
              <a:rPr lang="en-US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IT-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куб в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СОШ № 30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4400" indent="-284400" fontAlgn="ctr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центров образования «Точка роста» Школа № 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(п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Железнодорожный), 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Школа №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(г. Усолье, п. Орел)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440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ПСД на 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 СОШ </a:t>
            </a:r>
            <a:r>
              <a:rPr lang="ru-RU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 marL="284400" lvl="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Капитальный ремонт СОШ №3</a:t>
            </a:r>
          </a:p>
          <a:p>
            <a:pPr marL="284400" lvl="0" indent="-28440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Капитальный ремонт кровель в СОШ № 9, 14, 30</a:t>
            </a:r>
          </a:p>
          <a:p>
            <a:pPr marL="172800" indent="-172800">
              <a:lnSpc>
                <a:spcPts val="1400"/>
              </a:lnSpc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552" y="-27384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4991" y="4727817"/>
            <a:ext cx="2860166" cy="213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7213" y="-5682"/>
            <a:ext cx="934548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РАЗВИТИЕ СФЕРЫ КУЛЬТУРЫ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060" y="1361673"/>
            <a:ext cx="4807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31827" y="6465492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12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476167" y="368779"/>
            <a:ext cx="5948116" cy="1116005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77638" y="6206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923289" y="6206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15495" y="6206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90" y="391116"/>
            <a:ext cx="1150871" cy="10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58699" y="768373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468,5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4220" y="765220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612,4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2454" y="773433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341,5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7603" y="476672"/>
            <a:ext cx="1043876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1 422,4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–  24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76%</a:t>
            </a: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392701" y="3749142"/>
            <a:ext cx="5948116" cy="1212428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2049" y="3337805"/>
            <a:ext cx="946448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РАЗВИТИЕ ФИЗИЧЕСКОЙ КУЛЬТУРЫ, СПОРТА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8998" y="3356991"/>
            <a:ext cx="9912554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213" y="4725144"/>
            <a:ext cx="7105208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расходов 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муниципальных услуг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отдыха и оздоровления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спортсменов в краевых, всероссийских и международных соревнованиях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физкультурно-спортивных массовых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Капитальный ремонт МАУ ДО «СШ Кристалл»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текущего ремонта учреждений спорта, устройство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спортивных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площадок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приобретение спортивного оборудования,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инвентаря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08584" y="405914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909662" y="405914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538443" y="405914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53" y="3788876"/>
            <a:ext cx="1154016" cy="11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194208" y="4192089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415,2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421" y="4176475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272,0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4731" y="4192349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286,5 </a:t>
            </a:r>
          </a:p>
          <a:p>
            <a:pPr lvl="0"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53867" y="3980908"/>
            <a:ext cx="1008609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973,7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– 11%</a:t>
            </a:r>
          </a:p>
          <a:p>
            <a:pPr algn="ctr">
              <a:lnSpc>
                <a:spcPts val="1200"/>
              </a:lnSpc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89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48709" y="375231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09662" y="37306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35803" y="374914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88745" y="31291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56918" y="31291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20952" y="31291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8852"/>
              </p:ext>
            </p:extLst>
          </p:nvPr>
        </p:nvGraphicFramePr>
        <p:xfrm>
          <a:off x="92049" y="1556793"/>
          <a:ext cx="5068822" cy="182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822"/>
              </a:tblGrid>
              <a:tr h="432047">
                <a:tc>
                  <a:txBody>
                    <a:bodyPr/>
                    <a:lstStyle/>
                    <a:p>
                      <a:pPr marL="172800" indent="-172800">
                        <a:lnSpc>
                          <a:spcPts val="1200"/>
                        </a:lnSpc>
                        <a:buFont typeface="Wingdings" pitchFamily="2" charset="2"/>
                        <a:buChar char="ü"/>
                      </a:pP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2800" indent="-172800">
                        <a:lnSpc>
                          <a:spcPts val="12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Оказание муниципальных услуг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 marL="172800" indent="-172800">
                        <a:lnSpc>
                          <a:spcPts val="12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и проведение мероприятий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24">
                <a:tc>
                  <a:txBody>
                    <a:bodyPr/>
                    <a:lstStyle/>
                    <a:p>
                      <a:pPr marL="172800" indent="-172800">
                        <a:lnSpc>
                          <a:spcPts val="12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Комплектование книжных фондов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172800" marR="0" lvl="0" indent="-1728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Устройство автомобильной парковки и стоянки               на территории музея «Усолье - Строгановское»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367">
                <a:tc>
                  <a:txBody>
                    <a:bodyPr/>
                    <a:lstStyle/>
                    <a:p>
                      <a:pPr marL="172800" marR="0" lvl="0" indent="-1728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Капитальный ремонт здания музея «Усадьба Голицына»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>
            <a:off x="5025008" y="1628800"/>
            <a:ext cx="1" cy="15841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466"/>
              </p:ext>
            </p:extLst>
          </p:nvPr>
        </p:nvGraphicFramePr>
        <p:xfrm>
          <a:off x="5095728" y="1484784"/>
          <a:ext cx="4745129" cy="223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129"/>
              </a:tblGrid>
              <a:tr h="648072">
                <a:tc>
                  <a:txBody>
                    <a:bodyPr/>
                    <a:lstStyle/>
                    <a:p>
                      <a:pPr marL="172800" indent="-172800">
                        <a:lnSpc>
                          <a:spcPts val="12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Ремонт концертного зала </a:t>
                      </a:r>
                      <a:r>
                        <a:rPr lang="ru-RU" sz="1400" b="0" dirty="0" smtClean="0">
                          <a:solidFill>
                            <a:srgbClr val="4F81BD">
                              <a:lumMod val="50000"/>
                            </a:srgb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ДМШ № 1 им.</a:t>
                      </a:r>
                      <a:r>
                        <a:rPr lang="ru-RU" sz="1400" b="0" baseline="0" dirty="0" smtClean="0">
                          <a:solidFill>
                            <a:srgbClr val="4F81BD">
                              <a:lumMod val="50000"/>
                            </a:srgb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4F81BD">
                              <a:lumMod val="50000"/>
                            </a:srgb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П.И.Чайковского,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БИХМ им. И.Ф.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Коновалова,                в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Центральной библиотечной системе</a:t>
                      </a:r>
                      <a:endParaRPr lang="ru-RU" sz="1400" b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172800" indent="-172800">
                        <a:lnSpc>
                          <a:spcPts val="12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Приобретение оборудования для ДМШ №1 им. Чайковского, КДЦ г. Березники, Усольского Дома народного творчества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946">
                <a:tc>
                  <a:txBody>
                    <a:bodyPr/>
                    <a:lstStyle/>
                    <a:p>
                      <a:pPr marL="172800" marR="0" indent="-1728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Приспособление объекта культурного наследия регионального значения «Кинотеатр «Авангард» для современного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использования</a:t>
                      </a:r>
                      <a:endParaRPr lang="ru-RU" sz="1400" b="0" dirty="0" smtClean="0"/>
                    </a:p>
                    <a:p>
                      <a:pPr marL="172800" indent="-172800">
                        <a:lnSpc>
                          <a:spcPts val="1200"/>
                        </a:lnSpc>
                        <a:buFont typeface="Wingdings" pitchFamily="2" charset="2"/>
                        <a:buChar char="ü"/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937305" y="5013177"/>
            <a:ext cx="64314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6554" y="5013177"/>
            <a:ext cx="64314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896562" y="681711"/>
            <a:ext cx="1212165" cy="108622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3" descr="https://sun6-23.userapi.com/s/v1/ig2/XcNcwmRTzvgShraZZoLKsBL906lh3LTmN5lG67812HDBVOfAq2nn3wIKRYCP5ID8W9D2_3TL-ME7HAJuip9FfJRz.jpg?size=1015x1280&amp;quality=96&amp;crop=0,0,1015,1280&amp;ava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23526"/>
          <a:stretch/>
        </p:blipFill>
        <p:spPr bwMode="auto">
          <a:xfrm flipH="1">
            <a:off x="7801450" y="2202871"/>
            <a:ext cx="2120102" cy="1759023"/>
          </a:xfrm>
          <a:prstGeom prst="rect">
            <a:avLst/>
          </a:prstGeom>
          <a:solidFill>
            <a:schemeClr val="accent1">
              <a:lumMod val="75000"/>
            </a:schemeClr>
          </a:solidFill>
          <a:extLst/>
        </p:spPr>
      </p:pic>
      <p:sp>
        <p:nvSpPr>
          <p:cNvPr id="27" name="TextBox 26"/>
          <p:cNvSpPr txBox="1"/>
          <p:nvPr/>
        </p:nvSpPr>
        <p:spPr>
          <a:xfrm>
            <a:off x="128462" y="1767932"/>
            <a:ext cx="790890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2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единовременной денежной выплаты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вновь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прибывшим и трудоустроившимся                    в учреждения здравоохранения врачам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остродефицитных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специальностей и фельдшерам</a:t>
            </a:r>
          </a:p>
          <a:p>
            <a:pPr marL="171450" indent="-171450">
              <a:lnSpc>
                <a:spcPts val="1200"/>
              </a:lnSpc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200"/>
              </a:lnSpc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врачам и фельдшерам,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продолжающим трудовую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в учреждениях здравоохранения, части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 по уплате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процентов по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договорам в целях приобретения жилого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lnSpc>
                <a:spcPts val="1200"/>
              </a:lnSpc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2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затрат врачам на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аренду жилого помещения 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до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 служебных жилых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4001838"/>
            <a:ext cx="990082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ПРИВЛЕЧЕНИЕ ПЕДАГОГИЧЕСКИХ КАДРОВ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9490" y="4482629"/>
            <a:ext cx="684076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Основные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расходов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  <a:defRPr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>
              <a:lnSpc>
                <a:spcPts val="12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единовременной денежной выплаты впервые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трудоустроившимся педагогическим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работникам  наиболее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специальностей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>
              <a:lnSpc>
                <a:spcPts val="1200"/>
              </a:lnSpc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педагогическим работникам, продолжающим трудовую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деятельность, части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 по уплате процентов по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договорам, в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приобретения жилого помещения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 </a:t>
            </a:r>
          </a:p>
          <a:p>
            <a:pPr marL="172800" indent="-172800" algn="just">
              <a:lnSpc>
                <a:spcPts val="12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 привлеченным и трудоустроившимся педагогическим работникам востребованных специальностей части затрат по аренде жилого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</a:t>
            </a:r>
          </a:p>
          <a:p>
            <a:pPr algn="just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</a:t>
            </a:r>
          </a:p>
          <a:p>
            <a:pPr marL="171450" lvl="0" indent="-171450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Ежегодные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выплаты  студентам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обучающимся  по  целевому  обучению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1200"/>
              </a:lnSpc>
              <a:spcAft>
                <a:spcPts val="600"/>
              </a:spcAft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0203"/>
            <a:ext cx="99008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ПРИВЛЕЧЕНИЕ  И СОХРАНЕНИЕ ВРАЧЕБНЫХ КАДРОВ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-6554" y="4005063"/>
            <a:ext cx="9912554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01543" y="6453336"/>
            <a:ext cx="2228850" cy="209506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13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636586" y="514403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352600" y="908720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0195" y="1002009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12,1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080864" y="908792"/>
            <a:ext cx="648000" cy="64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4737048" y="908792"/>
            <a:ext cx="648000" cy="64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4517" y="55454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71160" y="55905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96143" y="54958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3738" y="1024767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13,0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934" y="1024767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12,5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0980" y="811849"/>
            <a:ext cx="110639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37,6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 – 100%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7" name="Picture 11" descr="C:\Users\0602.BERKAZ\Desktop\1669244411_6-indasil-club-p-portret-uchitelya-pinterest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1" y="5096301"/>
            <a:ext cx="1842379" cy="176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>
            <a:off x="344488" y="4376299"/>
            <a:ext cx="2448272" cy="7200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82489" y="4596162"/>
            <a:ext cx="1176925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16,2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 – 100%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36576" y="432338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трелка вправо с вырезом 50"/>
          <p:cNvSpPr/>
          <p:nvPr/>
        </p:nvSpPr>
        <p:spPr>
          <a:xfrm>
            <a:off x="483336" y="58987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6109" y="207346"/>
            <a:ext cx="933331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ПРИВЛЕЧЕНИЕ И СОХРАНЕНИЕ ТРЕНЕРСКИХ КАДРОВ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201" y="3629023"/>
            <a:ext cx="9441799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РАЗВИТИЕ СФЕРЫ МОЛОДЕЖНОЙ ПОЛИТИКИ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706" y="3573016"/>
            <a:ext cx="9891294" cy="272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75964" y="6453336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14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869" y="1717449"/>
            <a:ext cx="874559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500"/>
              </a:lnSpc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5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единовременной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денежной выплаты вновь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прибывшим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трудоустроившимся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тренерам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5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вновь прибывшим и трудоустроившимся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аренду жилого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5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вновь прибывшим и трудоустроившимся тренерам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 по уплате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процентов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договорам, 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приобретения жилого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62664" y="962800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376936" y="962800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029347" y="764704"/>
            <a:ext cx="1158685" cy="11172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4257" y="1061978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3,1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0314" y="1061978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3,1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8798" y="920914"/>
            <a:ext cx="107433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11,3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en-US" sz="1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 - 100%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s://api.vmuzey.com/static/event/E766347143249/ec9d9bb790047fac-w820-h44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14706" y="5328593"/>
            <a:ext cx="4146132" cy="15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 вправо с вырезом 32"/>
          <p:cNvSpPr/>
          <p:nvPr/>
        </p:nvSpPr>
        <p:spPr>
          <a:xfrm>
            <a:off x="637200" y="3980146"/>
            <a:ext cx="5947200" cy="1437973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6963896" y="4077072"/>
            <a:ext cx="1224136" cy="115212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186081" y="5328593"/>
            <a:ext cx="54474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altLang="ru-RU" sz="1400" b="1" dirty="0" smtClean="0">
              <a:solidFill>
                <a:srgbClr val="BBE0E3">
                  <a:lumMod val="25000"/>
                </a:srgbClr>
              </a:solidFill>
              <a:latin typeface="Arial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деятельности,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функционирования и развитие МАУ «Молодежный культурно - досуговый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altLang="ru-RU" sz="1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в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сфере молодежной политики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316455" y="434519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709641" y="436510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58203" y="436510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55798" y="4499077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17,6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025" y="4508505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15,7 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2456" y="4465312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15,7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5445" y="4216102"/>
            <a:ext cx="1106393" cy="795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49,0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en-US" sz="1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 – 100%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744320" y="962800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733317" y="1058070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6365" y="402405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5722" y="400348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04928" y="402760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4050" y="62718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20752" y="65355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0918" y="65502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6"/>
          <a:stretch/>
        </p:blipFill>
        <p:spPr bwMode="auto">
          <a:xfrm>
            <a:off x="7905328" y="0"/>
            <a:ext cx="200067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4" y="-24265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000"/>
                    </a14:imgEffect>
                    <a14:imgEffect>
                      <a14:brightnessContrast bright="3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229"/>
          <a:stretch/>
        </p:blipFill>
        <p:spPr bwMode="auto">
          <a:xfrm>
            <a:off x="-15574" y="5805264"/>
            <a:ext cx="9921574" cy="11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9588" y="43565"/>
            <a:ext cx="936104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КОМПЛЕКСНОЕ БЛАГОУСТРОЙСТВО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ТЕРРИТОРИИ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683" y="1818173"/>
            <a:ext cx="8894662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lnSpc>
                <a:spcPts val="14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Благоустройство городских территорий 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т.ч.: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Благоустройство городского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парка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отдыха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Благоустройство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озеленение скверов,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парков, дворовых территорий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Устройство памятного знака малолетним узникам фашистских концлагерей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кладбища западнее пересечения автодорог Соликамск-Кунгур и проспекта Ленина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Освещение сельских территорий 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Демонтаж бесхозяйных построек сарайного типа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инициативных проектов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проектов инициативного бюджетирования</a:t>
            </a:r>
          </a:p>
          <a:p>
            <a:pPr marL="171450" indent="-171450" fontAlgn="t">
              <a:lnSpc>
                <a:spcPts val="14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Устройство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новогодних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городков и праздничное оформление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>
              <a:lnSpc>
                <a:spcPts val="14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lnSpc>
                <a:spcPts val="13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и развитие сети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автодорог: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и ремонт дорог,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тротуаров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дорог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784,39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км)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lnSpc>
                <a:spcPts val="1400"/>
              </a:lnSpc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lnSpc>
                <a:spcPts val="13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благоприятной экологической обстановки</a:t>
            </a: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мероприятий природоохранного характера</a:t>
            </a: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контейнерных площадок</a:t>
            </a:r>
          </a:p>
          <a:p>
            <a:pPr marL="228600" indent="-228600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ремонт мест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захоронения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5383" y="6486087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15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550800" y="404664"/>
            <a:ext cx="5948116" cy="1706400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8696" y="836712"/>
            <a:ext cx="828000" cy="82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72872" y="836712"/>
            <a:ext cx="828000" cy="82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57048" y="836712"/>
            <a:ext cx="828000" cy="82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021551" y="591709"/>
            <a:ext cx="1356821" cy="131800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82736" y="55368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66912" y="53118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92960" y="52084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6631" y="1052736"/>
            <a:ext cx="115212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958,6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ru-RU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40130" y="1057809"/>
            <a:ext cx="91563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1 127,5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ru-RU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27332" y="1057809"/>
            <a:ext cx="91563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1 077,0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9514" y="830425"/>
            <a:ext cx="1160895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3 163,1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 –  9,8%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ts val="1200"/>
              </a:lnSpc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90,2%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 r="17280"/>
          <a:stretch/>
        </p:blipFill>
        <p:spPr bwMode="auto">
          <a:xfrm rot="16200000">
            <a:off x="6826424" y="1213519"/>
            <a:ext cx="4269164" cy="18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4" y="-24265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84"/>
          <a:stretch/>
        </p:blipFill>
        <p:spPr bwMode="auto">
          <a:xfrm>
            <a:off x="0" y="5013176"/>
            <a:ext cx="99060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6475" y="11035"/>
            <a:ext cx="9433048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ЖИЛИЩЕ И ТРАНСПОРТ</a:t>
            </a:r>
            <a:endParaRPr lang="ru-RU" alt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88" y="1319678"/>
            <a:ext cx="8639984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расходов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</a:p>
          <a:p>
            <a:pPr>
              <a:lnSpc>
                <a:spcPts val="1400"/>
              </a:lnSpc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противоаварийных мероприятий в отношении МКД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1200"/>
              </a:lnSpc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1400"/>
              </a:lnSpc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субсидий: на ремонт общего имущества МКД, на обустройство детских и(или) спортивных площадок, на вырубку зеленого хозяйства на придомовых территориях МКД</a:t>
            </a:r>
          </a:p>
          <a:p>
            <a:pPr>
              <a:lnSpc>
                <a:spcPts val="1200"/>
              </a:lnSpc>
              <a:defRPr/>
            </a:pPr>
            <a:endParaRPr lang="ru-RU" sz="1200" dirty="0">
              <a:solidFill>
                <a:schemeClr val="accent1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1400"/>
              </a:lnSpc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организации транспортного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населения:</a:t>
            </a:r>
          </a:p>
          <a:p>
            <a:pPr marL="171450" indent="-171450" algn="just">
              <a:lnSpc>
                <a:spcPts val="12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регулярных перевозок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муниципальных маршрутах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регулируемым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нерегулируемым тарифам 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2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 социальной поддержки отдельным категориям граждан, проживающим в сельских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населенных пунктах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виде организации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перевозок, «социальный автобус»</a:t>
            </a:r>
          </a:p>
          <a:p>
            <a:pPr marL="171450" indent="-171450" algn="just">
              <a:lnSpc>
                <a:spcPts val="12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автоматизированной системы навигационного контроля и управления транспортом </a:t>
            </a:r>
          </a:p>
          <a:p>
            <a:pPr>
              <a:lnSpc>
                <a:spcPts val="1400"/>
              </a:lnSpc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00"/>
              </a:lnSpc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Приведение в нормативное состоянии объектов водоснабжения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ü"/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16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637200" y="340584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713581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93" y="694338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23" y="713581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Овал 30"/>
          <p:cNvSpPr/>
          <p:nvPr/>
        </p:nvSpPr>
        <p:spPr>
          <a:xfrm>
            <a:off x="7191762" y="476672"/>
            <a:ext cx="1239417" cy="11239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2625" y="807991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542,8 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3854" y="813875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296,1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4551" y="836712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305,0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0944" y="576901"/>
            <a:ext cx="1160894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1 143,9 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–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22,2%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77,8%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1656" y="386561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0952" y="408640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3649" y="386561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 r="16801"/>
          <a:stretch/>
        </p:blipFill>
        <p:spPr bwMode="auto">
          <a:xfrm rot="16200000">
            <a:off x="6766124" y="863653"/>
            <a:ext cx="4003531" cy="22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4" y="-24265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51" b="13571"/>
          <a:stretch/>
        </p:blipFill>
        <p:spPr bwMode="auto">
          <a:xfrm>
            <a:off x="7203505" y="4876872"/>
            <a:ext cx="2718047" cy="19689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0512" y="34179"/>
            <a:ext cx="95849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ОБЕСПЕЧЕНИЕ БЕЗОПАСНОСТИ ЖИЗНЕДЕЯТЕЛЬНОСТИ НАСЕЛЕНИЯ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962" y="1692141"/>
            <a:ext cx="8407927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72800" indent="-172800" algn="just">
              <a:lnSpc>
                <a:spcPts val="12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гражданской защиты, аварийно-спасательного формирования, единой дежурной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диспетчерской службы</a:t>
            </a:r>
          </a:p>
          <a:p>
            <a:pPr marL="172800" indent="-172800" algn="just">
              <a:lnSpc>
                <a:spcPts val="12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населения и территории от чрезвычайных ситуаций</a:t>
            </a:r>
          </a:p>
          <a:p>
            <a:pPr marL="172800" indent="-172800" algn="just">
              <a:lnSpc>
                <a:spcPts val="12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безопасного отдыха населения на водных объектах, организация спасательных постов</a:t>
            </a:r>
          </a:p>
          <a:p>
            <a:pPr marL="171450" indent="-171450" algn="just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Прокладка минерализованных полос вдоль периметра населенных пунктов</a:t>
            </a:r>
          </a:p>
          <a:p>
            <a:pPr marL="171450" indent="-171450" algn="just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предотвращению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распространения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уничтожения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борщевика Сосновского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эколого-просветительских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</a:t>
            </a:r>
          </a:p>
          <a:p>
            <a:pPr marL="171450" indent="-171450" algn="just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материального стимулирования народным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дружинникам 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охране общественного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порядка</a:t>
            </a:r>
            <a:endParaRPr lang="ru-RU" altLang="ru-RU" sz="1400" dirty="0" smtClean="0">
              <a:solidFill>
                <a:schemeClr val="accent1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793" y="4015799"/>
            <a:ext cx="841675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СОВРЕМЕННОЙ ГОРОДСКОЙ СРЕДЫ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003530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9962" y="5654720"/>
            <a:ext cx="69074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</a:p>
          <a:p>
            <a:pPr marL="172800" indent="-17280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дворовых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территорий </a:t>
            </a:r>
            <a:endParaRPr lang="ru-RU" altLang="ru-RU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общественных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территорий  </a:t>
            </a:r>
            <a:endParaRPr lang="ru-RU" altLang="ru-RU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территории музея «Усолье-Строгановское»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3480" y="6448251"/>
            <a:ext cx="438919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17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447747" y="340584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292119" y="746776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877386" y="746776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470627" y="746776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75503" y="827235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73,6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1624" y="836712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103,3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963" y="845191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71,0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246358" y="477981"/>
            <a:ext cx="1235747" cy="116017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92301" y="579102"/>
            <a:ext cx="1160895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247,9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КБ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 0,6%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МБ –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99,4%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447747" y="4370293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292119" y="477922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57407" y="477922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449632" y="4779224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92119" y="4876873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160,4 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166" y="4912169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16,4 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318" y="4875450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16,4 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185248" y="4492061"/>
            <a:ext cx="1199029" cy="11298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09769" y="4583525"/>
            <a:ext cx="1182247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193,2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Ᵽ</a:t>
            </a:r>
            <a:endParaRPr lang="ru-RU" sz="1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КБ  – 82,9%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–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17,1%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6917" y="38674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3562" y="3892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8944" y="40864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6917" y="442956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03467" y="442963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8944" y="447144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88" y="4461649"/>
            <a:ext cx="2562064" cy="242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520" y="92765"/>
            <a:ext cx="898000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УПРАВЛЕНИЕ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ИМУЩЕСТВОМ И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ЗЕМЕЛЬНЫМИ РЕСУРСАМИ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536" y="1802791"/>
            <a:ext cx="8352928" cy="4388381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  <a:spcBef>
                <a:spcPts val="1000"/>
              </a:spcBef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altLang="ru-RU" sz="1400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по сносу расселенных аварийных жилых </a:t>
            </a:r>
            <a:r>
              <a:rPr lang="ru-RU" altLang="ru-RU" sz="14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домов</a:t>
            </a:r>
            <a:endParaRPr lang="ru-RU" altLang="ru-RU" sz="1400" dirty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Переселение граждан из жилищного фонда, признанного непригодным для проживания вследствие техногенной аварии на БКПРУ-1 ПАО «Уралкалий»</a:t>
            </a:r>
            <a:r>
              <a:rPr lang="ru-RU" altLang="ru-RU" sz="14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жилых помещений для детей-сирот и детей, оставшихся без попечения родителей </a:t>
            </a: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altLang="ru-RU" sz="1400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жильем молодых семей</a:t>
            </a: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учета, распределение и содержание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жилищного фонда (капремонт и уплата взносов на капремонт)</a:t>
            </a: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Возмездное отчуждение нежилых помещений в связи с признанием МКД аварийными                   и подлежащими сносу</a:t>
            </a:r>
          </a:p>
          <a:p>
            <a:pPr marL="0" lvl="1" algn="just">
              <a:lnSpc>
                <a:spcPts val="1400"/>
              </a:lnSpc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приборов учета коммунальных ресурсов в квартирах, находящихся </a:t>
            </a:r>
          </a:p>
          <a:p>
            <a:pPr marL="0" lvl="1" algn="just">
              <a:lnSpc>
                <a:spcPts val="1400"/>
              </a:lnSpc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муниципальной собственности </a:t>
            </a:r>
          </a:p>
          <a:p>
            <a:pPr marL="0" lvl="1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эксплуатация и сохранность муниципального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имущества 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деятельности Управления имущественных и земельных </a:t>
            </a:r>
          </a:p>
          <a:p>
            <a:pPr marL="0" lvl="1" algn="just">
              <a:lnSpc>
                <a:spcPts val="1400"/>
              </a:lnSpc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администрации города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МКУ «Управление по эксплуатации административных </a:t>
            </a:r>
          </a:p>
          <a:p>
            <a:pPr marL="0" lvl="1" algn="just">
              <a:lnSpc>
                <a:spcPts val="1400"/>
              </a:lnSpc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зданий»</a:t>
            </a:r>
            <a:endParaRPr lang="ru-RU" sz="1400" dirty="0" smtClean="0">
              <a:solidFill>
                <a:schemeClr val="accent1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750" y="6381328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18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877092" y="651686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5144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62864" y="103480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20000" y="103617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359488" y="783340"/>
            <a:ext cx="1239417" cy="114447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398749" y="896400"/>
            <a:ext cx="1160894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1 125,0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лн   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КБ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20,6%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МБ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79,4%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2547" y="1156211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308,3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5810" y="1138338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310,0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4608" y="1124744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506,7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7525" y="71412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88945" y="7141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2960" y="7283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 r="15276"/>
          <a:stretch/>
        </p:blipFill>
        <p:spPr bwMode="auto">
          <a:xfrm rot="16200000">
            <a:off x="5587019" y="2052328"/>
            <a:ext cx="5773891" cy="286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4" y="-24265"/>
            <a:ext cx="993001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9" y="5311630"/>
            <a:ext cx="2864093" cy="154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23602" y="113181"/>
            <a:ext cx="854460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РАЗВИТИЕ МУНИЦИПАЛЬНОГО УПРАВЛЕНИЯ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471" y="1776010"/>
            <a:ext cx="8780911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 fontAlgn="base">
              <a:lnSpc>
                <a:spcPts val="1400"/>
              </a:lnSpc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функций администрации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 fontAlgn="base">
              <a:lnSpc>
                <a:spcPts val="1400"/>
              </a:lnSpc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актов гражданского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lvl="0" indent="-172800" algn="just" fontAlgn="base">
              <a:lnSpc>
                <a:spcPts val="1400"/>
              </a:lnSpc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деятельности МКУ «ОКТУ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Общественного центра, </a:t>
            </a:r>
            <a:r>
              <a:rPr lang="ru-RU" altLang="ru-RU" sz="1600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МБУ «Архив города </a:t>
            </a:r>
            <a:r>
              <a:rPr lang="ru-RU" altLang="ru-RU" sz="16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Березники»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МКУ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«УКС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МКУ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ИТ», МКУ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«Центр сметного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нормирования» </a:t>
            </a:r>
          </a:p>
          <a:p>
            <a:pPr marL="172800" lvl="0" indent="-172800" algn="just" fontAlgn="base">
              <a:lnSpc>
                <a:spcPts val="1400"/>
              </a:lnSpc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городской Доски Почета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выплаты Почетным гражданам города 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 algn="just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субсидий некоммерческим организациям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208" y="811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8679" y="3876659"/>
            <a:ext cx="990600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ЭКОНОМИЧЕСКОЕ РАЗВИТИЕ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860314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6019" y="5268849"/>
            <a:ext cx="640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расходов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году: </a:t>
            </a:r>
          </a:p>
          <a:p>
            <a:pPr marL="171450" indent="-171450" fontAlgn="base">
              <a:lnSpc>
                <a:spcPts val="12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сельскохозяйственных производителей</a:t>
            </a:r>
          </a:p>
          <a:p>
            <a:pPr marL="171450" indent="-171450" fontAlgn="base">
              <a:lnSpc>
                <a:spcPts val="12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субъектов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малого и среднего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</a:t>
            </a:r>
          </a:p>
          <a:p>
            <a:pPr marL="171450" indent="-171450" fontAlgn="base">
              <a:lnSpc>
                <a:spcPts val="12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потребительского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fontAlgn="base">
              <a:lnSpc>
                <a:spcPts val="12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внутреннего и въездного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туризма</a:t>
            </a:r>
            <a:endParaRPr lang="ru-RU" sz="1600" dirty="0">
              <a:solidFill>
                <a:schemeClr val="accent1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7393" y="6473384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19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636586" y="514403"/>
            <a:ext cx="5948116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481591" y="665733"/>
            <a:ext cx="1317939" cy="125109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52800" y="8988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27538" y="898888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690615" y="88953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78881" y="55303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0615" y="59111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8739" y="1046202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4,6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957" y="1059026"/>
            <a:ext cx="74892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417,1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4968" y="1026945"/>
            <a:ext cx="74892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417,8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5033" y="811849"/>
            <a:ext cx="1160895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1 249,5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КБ  –  4,3%</a:t>
            </a:r>
          </a:p>
          <a:p>
            <a:pPr>
              <a:lnSpc>
                <a:spcPts val="12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 – 95,7%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704528" y="4149080"/>
            <a:ext cx="5880174" cy="143497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732076" y="4549975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157904" y="4563200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601457" y="4535141"/>
            <a:ext cx="666000" cy="66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71216" y="4668567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1,9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5600" y="4635732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1,9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185" y="4644873"/>
            <a:ext cx="7264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1,9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519260" y="4270650"/>
            <a:ext cx="1317939" cy="125109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625033" y="4469617"/>
            <a:ext cx="1106392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5,7 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лн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Ᵽ</a:t>
            </a: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endParaRPr 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40578" y="54882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3619" y="417773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64968" y="42018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2026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64264" y="42018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AutoShape 4" descr="https://phonoteka.org/uploads/posts/2022-02/1645242755_53-phonoteka-org-p-fon-dlya-prezentatsii-investitsii-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57256" y="6356357"/>
            <a:ext cx="244827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8FBA6-CC63-4DD9-B6C8-6422DD23798E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1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920552" y="1052736"/>
            <a:ext cx="799288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большое внимание уделяется теме информационной открытости, и прежде всего в сфере бюджетной политики.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Представляем вам «Бюджет для граждан», созданный для обеспечения открытости и прозрачности бюджетного процесса для населения.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«Бюджет для граждан» - </a:t>
            </a:r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сборник, который познакомит население с основными целями, задачами главного финансового документа, а именно - с решением Березниковской городской Думы «О бюджете муниципального образования «Город Березники» Пермского края на 2024 год  и плановый период 2025-2026 годов».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содержит информационно-аналитический материал, доступный для широкого круга граждан: основы бюджета и бюджетного процесса,               и позволит каждому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муниципального образования и улучшение качества жизни населения.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632520" y="17846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j-ea"/>
                <a:cs typeface="Times New Roman" pitchFamily="18" charset="0"/>
                <a:sym typeface="Calibri"/>
              </a:rPr>
              <a:t>УВАЖАЕМЫЕ ЖИТЕЛИ МУНИЦИПАЛЬНОГО ОБРАЗОВАНИЯ «ГОРОД БЕРЕЗНИКИ» ПЕРМСКОГО КРАЯ!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+mj-ea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1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89" y="4725144"/>
            <a:ext cx="2480767" cy="18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9712" y="0"/>
            <a:ext cx="9915711" cy="79882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10352" y="6453336"/>
            <a:ext cx="367184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20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512" y="1052736"/>
            <a:ext cx="907300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2024 году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планируется реализовать 8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проектов инициативного бюджетирования по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результатам конкурсного отбора проектов на уровне Пермского края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общую сумму - </a:t>
            </a:r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14,0 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руб.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результате реализации подпрограммы планируется активизировать население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к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участию в инициативном бюджетировании, привлекая на софинансирование проектов инициативных граждан средства краевого бюджета в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размере более 60%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стоимости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проекта.</a:t>
            </a:r>
          </a:p>
          <a:p>
            <a:pPr>
              <a:spcAft>
                <a:spcPts val="600"/>
              </a:spcAft>
            </a:pPr>
            <a:endParaRPr lang="ru-RU" sz="16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проектов: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«Благоустройство территории и замена мемориала героям войны «Без права </a:t>
            </a:r>
            <a:r>
              <a:rPr lang="ru-RU" sz="16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на забвение</a:t>
            </a: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» (с. Романово</a:t>
            </a:r>
            <a:r>
              <a:rPr lang="ru-RU" sz="16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  <a:endParaRPr lang="ru-RU" sz="800" i="1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«Остановочный комплекс в с. Пыскор «Нулевой километр Строгановых» 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«Детская спортивная площадка «Детский дворик» (с. Березовка) 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«Детская спортивная площадка «Дети при деле» (п. Чкалово)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«Подростковая спортивная площадка «Кедр» (р-н д. Шарапы) 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«Спортивная </a:t>
            </a: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площадка «Витязь» (п. Николаев Посад)</a:t>
            </a:r>
            <a:endParaRPr lang="ru-RU" sz="1600" i="1" dirty="0">
              <a:latin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«</a:t>
            </a:r>
            <a:r>
              <a:rPr lang="ru-RU" sz="1600" i="1" dirty="0">
                <a:solidFill>
                  <a:schemeClr val="tx2"/>
                </a:solidFill>
                <a:latin typeface="Tahoma" panose="020B0604030504040204" pitchFamily="34" charset="0"/>
              </a:rPr>
              <a:t>Создание пространства «Найди своё»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«Тропа здоровья» (м-н «Южный»)</a:t>
            </a:r>
          </a:p>
        </p:txBody>
      </p:sp>
    </p:spTree>
    <p:extLst>
      <p:ext uri="{BB962C8B-B14F-4D97-AF65-F5344CB8AC3E}">
        <p14:creationId xmlns:p14="http://schemas.microsoft.com/office/powerpoint/2010/main" val="40221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01272" y="6381328"/>
            <a:ext cx="231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8FBA6-CC63-4DD9-B6C8-6422DD23798E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1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992560" y="1196752"/>
            <a:ext cx="835292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подготовлена Финансовым управлением администрации города Березники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управление администрации города Березники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618417,Пермский край, г.Березники, Советская площадь,д.1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Телефон: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8(3424) 25 64 47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fuag@berezniki.perm.ru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fuag@berezniki.permkrai.ru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работы: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Понедельник-четверг с 8-30 до 17-30 часов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Пятница с 8-30 до 16-30 часов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Перерыв с 12-00 до 12-48 часов</a:t>
            </a:r>
          </a:p>
          <a:p>
            <a:pPr algn="just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Выходные дни: суббота, воскресенье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defRPr/>
            </a:pPr>
            <a:endParaRPr lang="ru-RU" sz="1800" dirty="0" smtClean="0">
              <a:solidFill>
                <a:schemeClr val="accent1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60512" y="476672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j-ea"/>
                <a:cs typeface="Times New Roman" pitchFamily="18" charset="0"/>
                <a:sym typeface="Calibri"/>
              </a:rPr>
              <a:t>КОНТАКТНАЯ ИНФОРМАЦИЯ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+mj-ea"/>
              <a:cs typeface="Times New Roman" pitchFamily="18" charset="0"/>
              <a:sym typeface="Calibri"/>
            </a:endParaRPr>
          </a:p>
        </p:txBody>
      </p:sp>
      <p:pic>
        <p:nvPicPr>
          <p:cNvPr id="6" name="Picture 2" descr="C:\BPM2$\111\berezni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116632"/>
            <a:ext cx="1368152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1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64" y="-27384"/>
            <a:ext cx="990758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52509" y="6381328"/>
            <a:ext cx="2311400" cy="365125"/>
          </a:xfrm>
        </p:spPr>
        <p:txBody>
          <a:bodyPr/>
          <a:lstStyle/>
          <a:p>
            <a:fld id="{D2F417C3-85D4-4619-A3F9-3DB58DAAF6E8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0268202"/>
              </p:ext>
            </p:extLst>
          </p:nvPr>
        </p:nvGraphicFramePr>
        <p:xfrm>
          <a:off x="488504" y="337785"/>
          <a:ext cx="9130258" cy="601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5302" y="470688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Утверждение бюджета            </a:t>
            </a:r>
            <a:r>
              <a:rPr lang="ru-RU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очередной финансовый год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и </a:t>
            </a:r>
            <a:r>
              <a:rPr lang="ru-RU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плановый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период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3329" y="357133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отчета                          об исполнении бюджета                      за отчетный период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377" y="4924100"/>
            <a:ext cx="120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Исполнение бюджета              в текущем году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5220" y="2060847"/>
            <a:ext cx="133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Утверждение отчета            об исполнении бюджета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4688" y="1910944"/>
            <a:ext cx="155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Составление проекта бюджета на очередной финансовый год           и плановый период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5297" y="3525392"/>
            <a:ext cx="1630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Рассмотрение проекта бюджета на очередной финансовый год           и плановый период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630" y="137730"/>
            <a:ext cx="790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  <a:sym typeface="Calibri"/>
              </a:rPr>
              <a:t>ЭТАПЫ БЮДЖЕТНОГО ПРОЦЕССА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imes New Roman" pitchFamily="18" charset="0"/>
              <a:sym typeface="Calibri"/>
            </a:endParaRPr>
          </a:p>
        </p:txBody>
      </p:sp>
      <p:sp>
        <p:nvSpPr>
          <p:cNvPr id="14" name="Правильный пятиугольник 13"/>
          <p:cNvSpPr/>
          <p:nvPr/>
        </p:nvSpPr>
        <p:spPr>
          <a:xfrm rot="6400973">
            <a:off x="1567296" y="1906067"/>
            <a:ext cx="576064" cy="581854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46951" y="19969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авильный пятиугольник 21"/>
          <p:cNvSpPr/>
          <p:nvPr/>
        </p:nvSpPr>
        <p:spPr>
          <a:xfrm rot="3922849">
            <a:off x="1611102" y="4250128"/>
            <a:ext cx="576064" cy="581854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92504" y="43505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авильный пятиугольник 23"/>
          <p:cNvSpPr/>
          <p:nvPr/>
        </p:nvSpPr>
        <p:spPr>
          <a:xfrm rot="987951">
            <a:off x="3589190" y="6012203"/>
            <a:ext cx="576064" cy="581854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авильный пятиугольник 24"/>
          <p:cNvSpPr/>
          <p:nvPr/>
        </p:nvSpPr>
        <p:spPr>
          <a:xfrm rot="20218091">
            <a:off x="5952959" y="6038780"/>
            <a:ext cx="576064" cy="581854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авильный пятиугольник 27"/>
          <p:cNvSpPr/>
          <p:nvPr/>
        </p:nvSpPr>
        <p:spPr>
          <a:xfrm rot="18287547">
            <a:off x="7798496" y="4323924"/>
            <a:ext cx="576064" cy="581854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авильный пятиугольник 28"/>
          <p:cNvSpPr/>
          <p:nvPr/>
        </p:nvSpPr>
        <p:spPr>
          <a:xfrm rot="15059126">
            <a:off x="7968479" y="1848992"/>
            <a:ext cx="576064" cy="581854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81856" y="616530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63090" y="443018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1352" y="19186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5592" y="61433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64" y="-27384"/>
            <a:ext cx="990758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258" r="99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5" y="1574610"/>
            <a:ext cx="3547403" cy="11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01272" y="6381328"/>
            <a:ext cx="2311400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4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09" y="2179741"/>
            <a:ext cx="351202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61709" y="2342113"/>
            <a:ext cx="348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 влияния ГРАЖДАНИНА </a:t>
            </a:r>
          </a:p>
          <a:p>
            <a:pPr algn="ctr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состав бюджета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765" y="911805"/>
            <a:ext cx="43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помогает формировать доходную часть бюджета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1708" y="911805"/>
            <a:ext cx="311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Публичные слушания 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проекту бюджета города 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очередной финансовый год 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плановый период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910" y="5673252"/>
            <a:ext cx="5613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олучает 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</a:t>
            </a:r>
          </a:p>
          <a:p>
            <a:pPr algn="ctr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гарантий населению)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4337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68299" y="3426801"/>
            <a:ext cx="2681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Публичные слушания 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отчету об исполнении бюджета города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2" b="83810" l="0" r="99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0" y="4686820"/>
            <a:ext cx="3384873" cy="98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6298" y="169285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ГРАЖДАНИН</a:t>
            </a:r>
          </a:p>
          <a:p>
            <a:pPr algn="ctr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 налогоплательщик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206" y="4703849"/>
            <a:ext cx="2557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ГРАЖДАНИН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получатель социальных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гарантий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168" y="116632"/>
            <a:ext cx="790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  <a:sym typeface="Calibri"/>
              </a:rPr>
              <a:t>ГРАЖДАНИН, ЕГО УЧАСТИЕ В БЮДЖЕТНОМ ПРОЦЕССЕ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imes New Roman" pitchFamily="18" charset="0"/>
              <a:sym typeface="Calibri"/>
            </a:endParaRPr>
          </a:p>
        </p:txBody>
      </p:sp>
      <p:pic>
        <p:nvPicPr>
          <p:cNvPr id="3" name="Picture 2" descr="C:\Users\0602.BERKAZ\Desktop\2421_n2042760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313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1" y="2060848"/>
            <a:ext cx="3888431" cy="26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52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Овал 57"/>
          <p:cNvSpPr/>
          <p:nvPr/>
        </p:nvSpPr>
        <p:spPr bwMode="auto">
          <a:xfrm>
            <a:off x="942248" y="2370576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230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29851" y="6392176"/>
            <a:ext cx="231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5E216B7-669E-40B9-BFE2-00B2E2005FE6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ru-RU" altLang="ru-RU" sz="11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84069" y="34818"/>
            <a:ext cx="10065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95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j-ea"/>
                <a:cs typeface="Times New Roman" pitchFamily="18" charset="0"/>
                <a:sym typeface="Calibri"/>
              </a:rPr>
              <a:t>ОСНОВНЫЕ ПОДХОДЫ К ФОРМИРОВАНИЮ </a:t>
            </a:r>
            <a:r>
              <a:rPr lang="ru-RU" sz="195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j-ea"/>
                <a:cs typeface="Times New Roman" pitchFamily="18" charset="0"/>
                <a:sym typeface="Calibri"/>
              </a:rPr>
              <a:t>БЮДЖЕТА на 2024-2026 </a:t>
            </a:r>
            <a:r>
              <a:rPr lang="ru-RU" sz="195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j-ea"/>
                <a:cs typeface="Times New Roman" pitchFamily="18" charset="0"/>
                <a:sym typeface="Calibri"/>
              </a:rPr>
              <a:t>годы</a:t>
            </a:r>
          </a:p>
        </p:txBody>
      </p:sp>
      <p:sp>
        <p:nvSpPr>
          <p:cNvPr id="18450" name="Прямоугольник 29"/>
          <p:cNvSpPr>
            <a:spLocks noChangeArrowheads="1"/>
          </p:cNvSpPr>
          <p:nvPr/>
        </p:nvSpPr>
        <p:spPr bwMode="auto">
          <a:xfrm>
            <a:off x="1867504" y="2479218"/>
            <a:ext cx="777374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реализации «майских» Указов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о повышении оплаты труда работников бюджетной сферы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8" name="Прямоугольник 42"/>
          <p:cNvSpPr>
            <a:spLocks noChangeArrowheads="1"/>
          </p:cNvSpPr>
          <p:nvPr/>
        </p:nvSpPr>
        <p:spPr bwMode="auto">
          <a:xfrm>
            <a:off x="1136576" y="6115420"/>
            <a:ext cx="835292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открытости и прозрачности бюджетного процесса, повышение финансовой грамотности населения</a:t>
            </a:r>
          </a:p>
        </p:txBody>
      </p:sp>
      <p:sp>
        <p:nvSpPr>
          <p:cNvPr id="18460" name="Прямоугольник 45"/>
          <p:cNvSpPr>
            <a:spLocks noChangeArrowheads="1"/>
          </p:cNvSpPr>
          <p:nvPr/>
        </p:nvSpPr>
        <p:spPr bwMode="auto">
          <a:xfrm>
            <a:off x="1069782" y="738441"/>
            <a:ext cx="841972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беспечение сбалансированности и устойчивости бюджета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63066" y="596405"/>
            <a:ext cx="843519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 bwMode="auto">
          <a:xfrm>
            <a:off x="510200" y="1484784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1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2167" y="610185"/>
            <a:ext cx="844418" cy="77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1973282" y="4355383"/>
            <a:ext cx="7193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мероприятий по формированию современной городской среды, содействие продвижению туристического потенциала 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1446304" y="3234672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4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7690" y="1636903"/>
            <a:ext cx="579569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Овал 51"/>
          <p:cNvSpPr/>
          <p:nvPr/>
        </p:nvSpPr>
        <p:spPr bwMode="auto">
          <a:xfrm>
            <a:off x="518801" y="5034872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6" name="Рисунок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37" y="5197142"/>
            <a:ext cx="610022" cy="5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D:\преза\иконки\01\Ресурс 32@3x5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36805" y="2498208"/>
            <a:ext cx="653286" cy="504230"/>
          </a:xfrm>
          <a:prstGeom prst="rect">
            <a:avLst/>
          </a:prstGeom>
          <a:noFill/>
          <a:extLst/>
        </p:spPr>
      </p:pic>
      <p:sp>
        <p:nvSpPr>
          <p:cNvPr id="53" name="Овал 52"/>
          <p:cNvSpPr/>
          <p:nvPr/>
        </p:nvSpPr>
        <p:spPr bwMode="auto">
          <a:xfrm>
            <a:off x="208615" y="5970976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7" name="Овал 56"/>
          <p:cNvSpPr/>
          <p:nvPr/>
        </p:nvSpPr>
        <p:spPr bwMode="auto">
          <a:xfrm>
            <a:off x="906409" y="4098768"/>
            <a:ext cx="842400" cy="84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5" name="Рисунок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0632" y="3342538"/>
            <a:ext cx="468052" cy="60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7631" y="4233326"/>
            <a:ext cx="699956" cy="5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67565" y="6157948"/>
            <a:ext cx="524499" cy="5114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2414446" y="3501983"/>
            <a:ext cx="7065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Сохранение социальной направленности бюджета</a:t>
            </a:r>
          </a:p>
        </p:txBody>
      </p: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1451537" y="5234940"/>
            <a:ext cx="744816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поддержка инициативных проектов в целях активизации участия граждан в местном развитии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8"/>
          <p:cNvSpPr>
            <a:spLocks noChangeArrowheads="1"/>
          </p:cNvSpPr>
          <p:nvPr/>
        </p:nvSpPr>
        <p:spPr bwMode="auto">
          <a:xfrm>
            <a:off x="1451537" y="1636903"/>
            <a:ext cx="656011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национальных  и региональных проектов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-27384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itle 1"/>
          <p:cNvSpPr txBox="1">
            <a:spLocks/>
          </p:cNvSpPr>
          <p:nvPr/>
        </p:nvSpPr>
        <p:spPr>
          <a:xfrm>
            <a:off x="597070" y="192458"/>
            <a:ext cx="9071417" cy="41192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137" tIns="51569" rIns="103137" bIns="51569" rtlCol="0" anchor="ctr">
            <a:spAutoFit/>
          </a:bodyPr>
          <a:lstStyle>
            <a:lvl1pPr>
              <a:spcBef>
                <a:spcPct val="0"/>
              </a:spcBef>
              <a:buNone/>
              <a:defRPr sz="2000">
                <a:solidFill>
                  <a:srgbClr val="3A6EA7"/>
                </a:solidFill>
                <a:latin typeface="PT Serif"/>
                <a:cs typeface="Times New Roman" pitchFamily="18" charset="0"/>
              </a:defRPr>
            </a:lvl1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ОСНОВНЫЕ ПАРАМЕТРЫ БЮДЖЕТА на 2024-2026 годы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млн </a:t>
            </a:r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81095"/>
              </p:ext>
            </p:extLst>
          </p:nvPr>
        </p:nvGraphicFramePr>
        <p:xfrm>
          <a:off x="1784648" y="1449634"/>
          <a:ext cx="7374821" cy="304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103"/>
                <a:gridCol w="305165"/>
                <a:gridCol w="1576686"/>
                <a:gridCol w="305165"/>
                <a:gridCol w="1576686"/>
                <a:gridCol w="305165"/>
                <a:gridCol w="1576686"/>
                <a:gridCol w="305165"/>
              </a:tblGrid>
              <a:tr h="432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млн Ᵽ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 год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2025 год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2026 год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0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471,2</a:t>
                      </a:r>
                      <a:endParaRPr lang="ru-RU" sz="2400" b="1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6 076,1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6 072,8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00"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6 531,2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6 076,1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6 072,8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516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ДЕФИЦИТ</a:t>
                      </a:r>
                      <a:endParaRPr lang="ru-RU" sz="16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- 60,0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31442" y="6381328"/>
            <a:ext cx="780087" cy="365125"/>
          </a:xfrm>
        </p:spPr>
        <p:txBody>
          <a:bodyPr/>
          <a:lstStyle/>
          <a:p>
            <a:fld id="{B19B0651-EE4F-4900-A07F-96A6BFA9D0F0}" type="slidenum">
              <a:rPr lang="ru-RU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6</a:t>
            </a:fld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https://static.thenounproject.com/png/834265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1" y="1948987"/>
            <a:ext cx="511226" cy="4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tatic.thenounproject.com/png/524163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1" y="4113883"/>
            <a:ext cx="428175" cy="3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EAN\Pictures\Иконки\noun_836680_cc.png"/>
          <p:cNvPicPr>
            <a:picLocks noChangeAspect="1" noChangeArrowheads="1"/>
          </p:cNvPicPr>
          <p:nvPr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24"/>
          <a:stretch/>
        </p:blipFill>
        <p:spPr bwMode="auto">
          <a:xfrm>
            <a:off x="963021" y="2852936"/>
            <a:ext cx="605603" cy="4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2526" y="6016932"/>
            <a:ext cx="885497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Дефицит </a:t>
            </a:r>
            <a:r>
              <a:rPr lang="ru-RU" sz="1600" i="1" dirty="0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на </a:t>
            </a:r>
            <a:r>
              <a:rPr lang="ru-RU" sz="1600" i="1" dirty="0" smtClean="0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1600" i="1" dirty="0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носит «технический характер» и имеет плановые источники </a:t>
            </a:r>
            <a:r>
              <a:rPr lang="ru-RU" sz="1600" i="1" dirty="0" smtClean="0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</a:t>
            </a:r>
            <a:endParaRPr lang="ru-RU" sz="1600" i="1" dirty="0">
              <a:solidFill>
                <a:schemeClr val="accent1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7" y="6108848"/>
            <a:ext cx="3444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88" y="-27384"/>
            <a:ext cx="990758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01272" y="6389511"/>
            <a:ext cx="2311400" cy="365125"/>
          </a:xfrm>
        </p:spPr>
        <p:txBody>
          <a:bodyPr/>
          <a:lstStyle/>
          <a:p>
            <a:fld id="{D2F417C3-85D4-4619-A3F9-3DB58DAAF6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7</a:t>
            </a:fld>
            <a:endParaRPr lang="ru-RU" sz="11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2" name="Picture 6" descr="https://sun9-36.userapi.com/impf/c855336/v855336566/926c8/o0RR2Jg76ig.jpg?size=866x440&amp;quality=96&amp;sign=c3a25f1f1b2d728cacdd8bae30c430c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45" y="5390020"/>
            <a:ext cx="2104174" cy="11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https://media.istockphoto.com/photos/coins-drop-from-hand-to-bag-picture-id672923294?k=6&amp;m=672923294&amp;s=612x612&amp;w=0&amp;h=FqEO6t0-w0Seu1WjjfCxG0GJRM_p_9MnbGR_HmYqmME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1" descr="https://media.istockphoto.com/photos/coins-drop-from-hand-to-bag-picture-id672923294?k=6&amp;m=672923294&amp;s=612x612&amp;w=0&amp;h=FqEO6t0-w0Seu1WjjfCxG0GJRM_p_9MnbGR_HmYqmME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04864"/>
            <a:ext cx="1769526" cy="24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401" y="564019"/>
            <a:ext cx="869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ДОХОДЫ БЮДЖЕТА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поступающие в бюджет денежные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 (налоги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юридических и физических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лиц, административные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платежи и сборы,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безвозмездные поступления)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429" y="4509120"/>
            <a:ext cx="9397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РАСХОДЫ БЮДЖЕТА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выплачиваемые из бюджета денежные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средства, в т.ч. социальные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выплаты населению, содержание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муниципальных учреждений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(образование, ЖКХ, культура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другие), капитальное строительство, содержание автомобильных дорог, благоустройство территорий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0552" y="584463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0934" y="154626"/>
            <a:ext cx="7489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ХАРАКТЕРИСТИКИ БЮДЖЕТА</a:t>
            </a:r>
          </a:p>
        </p:txBody>
      </p:sp>
      <p:sp>
        <p:nvSpPr>
          <p:cNvPr id="12" name="AutoShape 15" descr="https://vsememy.ru/kartinki/wp-content/uploads/2023/03/1639191158_4-papik-pro-p-klipart-strelka-8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80623"/>
              </p:ext>
            </p:extLst>
          </p:nvPr>
        </p:nvGraphicFramePr>
        <p:xfrm>
          <a:off x="2059982" y="1433584"/>
          <a:ext cx="7560839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2592288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доходы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Неналоговые доходы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Налог на доходы физических лиц 33,5%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Налог на имущество физических лиц 100%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Земельный налог 100%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Налог, взимаемый в связи          с применением патентной системы налогообложения  100%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Налог, взимаемый                              с применением УСН, в том числе минимальный налог 75%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Акцизы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Госпошлина 100%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Доходы, получаемые в виде арендной платы за  земельные участки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 от сдачи в аренду имущества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Плата за негативное воздействие на окружающую среду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 от реализации иного имущества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 от продажи земельных участков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Штрафы, санкции, возмещение ущерба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Дотации – предоставляются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без определения конкретной цели их использования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Субвенции – предоставляются на финансирование «переданных» другим публично-правовым образованием полномочий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Субсидии – предоставляются на условиях долевого софинансирования расходов других бюджетов</a:t>
                      </a:r>
                      <a:endParaRPr lang="en-US" sz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en-US" sz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Безвозмездные поступления           от юридических и 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\\F5302\bpm2$\111\иконки\пнг\exclamation_mark_PNG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964283"/>
            <a:ext cx="811833" cy="7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29264" y="6376243"/>
            <a:ext cx="237626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78B66-3C63-4B97-A33E-799680F1AADD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1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632520" y="116632"/>
            <a:ext cx="9001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       ДОХОДЫ БЮДЖЕТА в 2024-2026 годах (млн руб.)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8504" y="3140969"/>
            <a:ext cx="8857638" cy="37446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БЕЗВОЗМЕЗДНЫЕ ПОСТУПЛЕНИЯ в 2024-2026 годах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(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млн руб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.)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29571850"/>
              </p:ext>
            </p:extLst>
          </p:nvPr>
        </p:nvGraphicFramePr>
        <p:xfrm>
          <a:off x="848544" y="764704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60512" y="3501008"/>
          <a:ext cx="856895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5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88" y="-27384"/>
            <a:ext cx="990758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73280" y="6356357"/>
            <a:ext cx="2304256" cy="365125"/>
          </a:xfrm>
          <a:noFill/>
        </p:spPr>
        <p:txBody>
          <a:bodyPr/>
          <a:lstStyle/>
          <a:p>
            <a:fld id="{C2DFD733-FF6B-4C8C-9AE5-211ADDFA8BFE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9</a:t>
            </a:fld>
            <a:endParaRPr lang="ru-RU" altLang="ru-RU" sz="11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488" y="59790"/>
            <a:ext cx="9777536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СТРУКТУРА НАЛОГОВЫХ И НЕНАЛОГОВЫХ ДОХОДОВ БЮДЖЕТА 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в 2024 году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488504" y="1124744"/>
          <a:ext cx="877596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008784" y="3573016"/>
            <a:ext cx="1080120" cy="6924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00" b="1" dirty="0" smtClean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25000"/>
                  </a:schemeClr>
                </a:solidFill>
              </a:rPr>
              <a:t>3 452,7 </a:t>
            </a:r>
            <a:r>
              <a:rPr lang="ru-RU" altLang="ru-RU" sz="1100" b="1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2720" y="3284984"/>
            <a:ext cx="2232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</a:p>
          <a:p>
            <a:pPr algn="ctr" eaLnBrk="1" hangingPunct="1">
              <a:defRPr/>
            </a:pPr>
            <a:endParaRPr lang="ru-RU" altLang="ru-RU" sz="1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13324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3008784" y="3717032"/>
            <a:ext cx="1140181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5" name="TextBox 24"/>
          <p:cNvSpPr txBox="1"/>
          <p:nvPr/>
        </p:nvSpPr>
        <p:spPr>
          <a:xfrm rot="10800000" flipV="1">
            <a:off x="1352600" y="4822808"/>
            <a:ext cx="576064" cy="30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1%</a:t>
            </a:r>
            <a:endParaRPr lang="ru-RU" sz="139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14224</TotalTime>
  <Words>2492</Words>
  <Application>Microsoft Office PowerPoint</Application>
  <PresentationFormat>Лист A4 (210x297 мм)</PresentationFormat>
  <Paragraphs>608</Paragraphs>
  <Slides>21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В РАЗРЕЗЕ МУНИЦИПАЛЬНЫХ ПРОГРАММ  2024 – 2026 годах (млн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ИНИЦИАТИВНОЕ БЮДЖЕТИРОВАНИЕ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Инга Валерьевна</dc:creator>
  <cp:lastModifiedBy>0602</cp:lastModifiedBy>
  <cp:revision>1138</cp:revision>
  <cp:lastPrinted>2023-12-22T06:35:57Z</cp:lastPrinted>
  <dcterms:created xsi:type="dcterms:W3CDTF">2021-03-12T10:27:17Z</dcterms:created>
  <dcterms:modified xsi:type="dcterms:W3CDTF">2023-12-22T10:04:51Z</dcterms:modified>
</cp:coreProperties>
</file>