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drawings/drawing2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6.xml" ContentType="application/vnd.openxmlformats-officedocument.drawingml.chart+xml"/>
  <Override PartName="/ppt/theme/themeOverride5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22"/>
  </p:notesMasterIdLst>
  <p:sldIdLst>
    <p:sldId id="276" r:id="rId6"/>
    <p:sldId id="263" r:id="rId7"/>
    <p:sldId id="294" r:id="rId8"/>
    <p:sldId id="295" r:id="rId9"/>
    <p:sldId id="296" r:id="rId10"/>
    <p:sldId id="298" r:id="rId11"/>
    <p:sldId id="278" r:id="rId12"/>
    <p:sldId id="300" r:id="rId13"/>
    <p:sldId id="302" r:id="rId14"/>
    <p:sldId id="307" r:id="rId15"/>
    <p:sldId id="308" r:id="rId16"/>
    <p:sldId id="301" r:id="rId17"/>
    <p:sldId id="309" r:id="rId18"/>
    <p:sldId id="310" r:id="rId19"/>
    <p:sldId id="286" r:id="rId20"/>
    <p:sldId id="287" r:id="rId21"/>
  </p:sldIdLst>
  <p:sldSz cx="12192000" cy="6858000"/>
  <p:notesSz cx="6769100" cy="9906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645" autoAdjust="0"/>
    <p:restoredTop sz="91511" autoAdjust="0"/>
  </p:normalViewPr>
  <p:slideViewPr>
    <p:cSldViewPr snapToGrid="0" showGuides="1">
      <p:cViewPr varScale="1">
        <p:scale>
          <a:sx n="79" d="100"/>
          <a:sy n="79" d="100"/>
        </p:scale>
        <p:origin x="71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2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4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</a:rPr>
              <a:t>Муниципальная программа "Комплексное благоустройство территории"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996814162227847"/>
          <c:y val="0.14807456311113615"/>
          <c:w val="0.8732364032708434"/>
          <c:h val="0.4403173154308589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КБ!$C$14</c:f>
              <c:strCache>
                <c:ptCount val="1"/>
                <c:pt idx="0">
                  <c:v>2020 год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4.13194717847769E-2"/>
                  <c:y val="-4.116336614321041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167,3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B1D-49F2-831F-7546001652B4}"/>
                </c:ext>
              </c:extLst>
            </c:dLbl>
            <c:dLbl>
              <c:idx val="1"/>
              <c:layout>
                <c:manualLayout>
                  <c:x val="-6.2500000000000003E-3"/>
                  <c:y val="-3.0203977072157648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781,5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B1D-49F2-831F-7546001652B4}"/>
                </c:ext>
              </c:extLst>
            </c:dLbl>
            <c:dLbl>
              <c:idx val="2"/>
              <c:layout>
                <c:manualLayout>
                  <c:x val="2.0833333333333333E-3"/>
                  <c:y val="-5.3935673343138583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36,9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B1D-49F2-831F-7546001652B4}"/>
                </c:ext>
              </c:extLst>
            </c:dLbl>
            <c:dLbl>
              <c:idx val="3"/>
              <c:layout>
                <c:manualLayout>
                  <c:x val="-5.2083333333334094E-3"/>
                  <c:y val="-0.1013990658851005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33,2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B1D-49F2-831F-7546001652B4}"/>
                </c:ext>
              </c:extLst>
            </c:dLbl>
            <c:dLbl>
              <c:idx val="4"/>
              <c:layout>
                <c:manualLayout>
                  <c:x val="-7.5578740157480312E-2"/>
                  <c:y val="5.5920845874439074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1019,0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B1D-49F2-831F-7546001652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КБ!$B$16:$B$20</c:f>
              <c:strCache>
                <c:ptCount val="5"/>
                <c:pt idx="0">
                  <c:v>Благоустройство городских территорий (тыс.руб.)</c:v>
                </c:pt>
                <c:pt idx="1">
                  <c:v>Совершенствование и развитие сети автомобильных дорог (тыс.руб.)</c:v>
                </c:pt>
                <c:pt idx="2">
                  <c:v>Создание благоприятной экологической обстановки (тыс.руб.)</c:v>
                </c:pt>
                <c:pt idx="3">
                  <c:v>Обеспечение реализации программы (тыс.руб.)</c:v>
                </c:pt>
                <c:pt idx="4">
                  <c:v>Всего</c:v>
                </c:pt>
              </c:strCache>
            </c:strRef>
          </c:cat>
          <c:val>
            <c:numRef>
              <c:f>КБ!$C$16:$C$20</c:f>
              <c:numCache>
                <c:formatCode>General</c:formatCode>
                <c:ptCount val="5"/>
                <c:pt idx="0" formatCode="#,##0.00">
                  <c:v>232704.6</c:v>
                </c:pt>
                <c:pt idx="1">
                  <c:v>915842</c:v>
                </c:pt>
                <c:pt idx="2">
                  <c:v>6883.8</c:v>
                </c:pt>
                <c:pt idx="3">
                  <c:v>31033.200000000001</c:v>
                </c:pt>
                <c:pt idx="4" formatCode="0.00">
                  <c:v>1186463.6000000001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B1D-49F2-831F-7546001652B4}"/>
            </c:ext>
          </c:extLst>
        </c:ser>
        <c:ser>
          <c:idx val="1"/>
          <c:order val="1"/>
          <c:tx>
            <c:strRef>
              <c:f>КБ!$D$14</c:f>
              <c:strCache>
                <c:ptCount val="1"/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4.4791666666666625E-2"/>
                  <c:y val="-7.037037037037037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149, 1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B1D-49F2-831F-7546001652B4}"/>
                </c:ext>
              </c:extLst>
            </c:dLbl>
            <c:dLbl>
              <c:idx val="1"/>
              <c:layout>
                <c:manualLayout>
                  <c:x val="4.2592601706036744E-2"/>
                  <c:y val="-3.9178193611909815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601,1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B1D-49F2-831F-7546001652B4}"/>
                </c:ext>
              </c:extLst>
            </c:dLbl>
            <c:dLbl>
              <c:idx val="2"/>
              <c:layout>
                <c:manualLayout>
                  <c:x val="2.7893536745406823E-2"/>
                  <c:y val="-5.177824640941312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22,5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B1D-49F2-831F-7546001652B4}"/>
                </c:ext>
              </c:extLst>
            </c:dLbl>
            <c:dLbl>
              <c:idx val="3"/>
              <c:layout>
                <c:manualLayout>
                  <c:x val="3.8310203412073487E-2"/>
                  <c:y val="-7.9824796547845189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32,8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B1D-49F2-831F-7546001652B4}"/>
                </c:ext>
              </c:extLst>
            </c:dLbl>
            <c:dLbl>
              <c:idx val="4"/>
              <c:layout>
                <c:manualLayout>
                  <c:x val="5.4185613517060367E-2"/>
                  <c:y val="-5.2775444736074657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805,4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B1D-49F2-831F-7546001652B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КБ!$B$16:$B$20</c:f>
              <c:strCache>
                <c:ptCount val="5"/>
                <c:pt idx="0">
                  <c:v>Благоустройство городских территорий (тыс.руб.)</c:v>
                </c:pt>
                <c:pt idx="1">
                  <c:v>Совершенствование и развитие сети автомобильных дорог (тыс.руб.)</c:v>
                </c:pt>
                <c:pt idx="2">
                  <c:v>Создание благоприятной экологической обстановки (тыс.руб.)</c:v>
                </c:pt>
                <c:pt idx="3">
                  <c:v>Обеспечение реализации программы (тыс.руб.)</c:v>
                </c:pt>
                <c:pt idx="4">
                  <c:v>Всего</c:v>
                </c:pt>
              </c:strCache>
            </c:strRef>
          </c:cat>
          <c:val>
            <c:numRef>
              <c:f>КБ!$D$16:$D$20</c:f>
              <c:numCache>
                <c:formatCode>#,##0.00</c:formatCode>
                <c:ptCount val="5"/>
                <c:pt idx="0">
                  <c:v>149105.29999999999</c:v>
                </c:pt>
                <c:pt idx="1">
                  <c:v>601070.30000000005</c:v>
                </c:pt>
                <c:pt idx="2">
                  <c:v>22476.7</c:v>
                </c:pt>
                <c:pt idx="3">
                  <c:v>32767.8</c:v>
                </c:pt>
                <c:pt idx="4" formatCode="0.00">
                  <c:v>805420.10000000009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5B1D-49F2-831F-7546001652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8482176"/>
        <c:axId val="21561728"/>
        <c:axId val="0"/>
      </c:bar3DChart>
      <c:catAx>
        <c:axId val="28482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561728"/>
        <c:crossesAt val="0"/>
        <c:auto val="0"/>
        <c:lblAlgn val="ctr"/>
        <c:lblOffset val="100"/>
        <c:noMultiLvlLbl val="0"/>
      </c:catAx>
      <c:valAx>
        <c:axId val="21561728"/>
        <c:scaling>
          <c:orientation val="minMax"/>
        </c:scaling>
        <c:delete val="1"/>
        <c:axPos val="l"/>
        <c:numFmt formatCode="#,##0.00" sourceLinked="1"/>
        <c:majorTickMark val="none"/>
        <c:minorTickMark val="none"/>
        <c:tickLblPos val="nextTo"/>
        <c:crossAx val="2848217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КБ!$B$51</c:f>
              <c:strCache>
                <c:ptCount val="1"/>
                <c:pt idx="0">
                  <c:v>Доля автомобильных дорог,соответствующих нормативным требованиям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КБ!$C$50:$D$50</c:f>
              <c:strCache>
                <c:ptCount val="2"/>
                <c:pt idx="0">
                  <c:v>2020 год</c:v>
                </c:pt>
                <c:pt idx="1">
                  <c:v>2021 год</c:v>
                </c:pt>
              </c:strCache>
            </c:strRef>
          </c:cat>
          <c:val>
            <c:numRef>
              <c:f>КБ!$C$51:$D$51</c:f>
              <c:numCache>
                <c:formatCode>General</c:formatCode>
                <c:ptCount val="2"/>
                <c:pt idx="0">
                  <c:v>400</c:v>
                </c:pt>
                <c:pt idx="1">
                  <c:v>430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2F-4113-AA40-23D62498F5C3}"/>
            </c:ext>
          </c:extLst>
        </c:ser>
        <c:ser>
          <c:idx val="1"/>
          <c:order val="1"/>
          <c:tx>
            <c:strRef>
              <c:f>КБ!$B$52</c:f>
              <c:strCache>
                <c:ptCount val="1"/>
                <c:pt idx="0">
                  <c:v>Общая протяженность автомобильных дорог (784 км)</c:v>
                </c:pt>
              </c:strCache>
            </c:strRef>
          </c:tx>
          <c:spPr>
            <a:gradFill flip="none" rotWithShape="1">
              <a:gsLst>
                <a:gs pos="0">
                  <a:srgbClr val="92371A">
                    <a:shade val="30000"/>
                    <a:satMod val="115000"/>
                  </a:srgbClr>
                </a:gs>
                <a:gs pos="50000">
                  <a:srgbClr val="92371A">
                    <a:shade val="67500"/>
                    <a:satMod val="115000"/>
                  </a:srgbClr>
                </a:gs>
                <a:gs pos="100000">
                  <a:srgbClr val="92371A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>
              <a:noFill/>
            </a:ln>
            <a:effectLst/>
          </c:spPr>
          <c:invertIfNegative val="0"/>
          <c:cat>
            <c:strRef>
              <c:f>КБ!$C$50:$D$50</c:f>
              <c:strCache>
                <c:ptCount val="2"/>
                <c:pt idx="0">
                  <c:v>2020 год</c:v>
                </c:pt>
                <c:pt idx="1">
                  <c:v>2021 год</c:v>
                </c:pt>
              </c:strCache>
            </c:strRef>
          </c:cat>
          <c:val>
            <c:numRef>
              <c:f>КБ!$C$52:$D$52</c:f>
              <c:numCache>
                <c:formatCode>General</c:formatCode>
                <c:ptCount val="2"/>
                <c:pt idx="0">
                  <c:v>784</c:v>
                </c:pt>
                <c:pt idx="1">
                  <c:v>784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82F-4113-AA40-23D62498F5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9092864"/>
        <c:axId val="29360896"/>
      </c:barChart>
      <c:catAx>
        <c:axId val="29092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360896"/>
        <c:crosses val="autoZero"/>
        <c:auto val="1"/>
        <c:lblAlgn val="ctr"/>
        <c:lblOffset val="100"/>
        <c:noMultiLvlLbl val="0"/>
      </c:catAx>
      <c:valAx>
        <c:axId val="293608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0928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9619457487179792E-2"/>
          <c:y val="3.5927078061285381E-2"/>
          <c:w val="0.59863999029347659"/>
          <c:h val="0.8458836363860812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линий наружного освещения восстановленных по годам</c:v>
                </c:pt>
              </c:strCache>
            </c:strRef>
          </c:tx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2019</c:v>
                </c:pt>
                <c:pt idx="1">
                  <c:v>2020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77.7</c:v>
                </c:pt>
                <c:pt idx="1">
                  <c:v>79.400000000000006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DE-49CC-888A-AAF87E28EDF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Необходимое количество линий наружного освещения (598 км)</c:v>
                </c:pt>
              </c:strCache>
            </c:strRef>
          </c:tx>
          <c:invertIfNegative val="0"/>
          <c:cat>
            <c:numRef>
              <c:f>Лист1!$A$2:$A$3</c:f>
              <c:numCache>
                <c:formatCode>General</c:formatCode>
                <c:ptCount val="2"/>
                <c:pt idx="0">
                  <c:v>2019</c:v>
                </c:pt>
                <c:pt idx="1">
                  <c:v>2020</c:v>
                </c:pt>
              </c:numCache>
            </c:num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100</c:v>
                </c:pt>
                <c:pt idx="1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9DE-49CC-888A-AAF87E28ED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635136"/>
        <c:axId val="30636672"/>
      </c:barChart>
      <c:catAx>
        <c:axId val="306351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30636672"/>
        <c:crosses val="autoZero"/>
        <c:auto val="1"/>
        <c:lblAlgn val="ctr"/>
        <c:lblOffset val="100"/>
        <c:noMultiLvlLbl val="0"/>
      </c:catAx>
      <c:valAx>
        <c:axId val="30636672"/>
        <c:scaling>
          <c:orientation val="minMax"/>
        </c:scaling>
        <c:delete val="1"/>
        <c:axPos val="l"/>
        <c:majorGridlines/>
        <c:numFmt formatCode="General" sourceLinked="1"/>
        <c:majorTickMark val="out"/>
        <c:minorTickMark val="none"/>
        <c:tickLblPos val="none"/>
        <c:crossAx val="30635136"/>
        <c:crosses val="autoZero"/>
        <c:crossBetween val="between"/>
      </c:valAx>
    </c:plotArea>
    <c:legend>
      <c:legendPos val="r"/>
      <c:legendEntry>
        <c:idx val="0"/>
        <c:txPr>
          <a:bodyPr/>
          <a:lstStyle/>
          <a:p>
            <a:pPr>
              <a:defRPr sz="1360" baseline="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360" baseline="0"/>
            </a:pPr>
            <a:endParaRPr lang="ru-RU"/>
          </a:p>
        </c:txPr>
      </c:legendEntry>
      <c:layout>
        <c:manualLayout>
          <c:xMode val="edge"/>
          <c:yMode val="edge"/>
          <c:x val="0.64902028157149605"/>
          <c:y val="0.16051984355439575"/>
          <c:w val="0.33713390590552977"/>
          <c:h val="0.75212055946261513"/>
        </c:manualLayout>
      </c:layout>
      <c:overlay val="0"/>
      <c:txPr>
        <a:bodyPr/>
        <a:lstStyle/>
        <a:p>
          <a:pPr>
            <a:defRPr sz="1360" baseline="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sng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b="1" u="none" dirty="0">
                <a:solidFill>
                  <a:schemeClr val="accent5">
                    <a:lumMod val="50000"/>
                  </a:schemeClr>
                </a:solidFill>
              </a:rPr>
              <a:t>Показатели и финансовое обеспечение подпрограммы «Благоустройство городских территорий»</a:t>
            </a:r>
          </a:p>
        </c:rich>
      </c:tx>
      <c:layout>
        <c:manualLayout>
          <c:xMode val="edge"/>
          <c:yMode val="edge"/>
          <c:x val="8.3981335793293962E-2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0462132171264148E-2"/>
          <c:y val="0.20879371318501611"/>
          <c:w val="0.83584277533250795"/>
          <c:h val="0.66186532483449356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pPr>
            <a:r>
              <a:rPr lang="ru-RU" sz="1800" b="1" dirty="0">
                <a:solidFill>
                  <a:srgbClr val="002060"/>
                </a:solidFill>
              </a:rPr>
              <a:t>Показатели и финансовое обеспечение подпрограммы "Благоустройство городских территорий"</a:t>
            </a:r>
          </a:p>
        </c:rich>
      </c:tx>
      <c:layout>
        <c:manualLayout>
          <c:xMode val="edge"/>
          <c:yMode val="edge"/>
          <c:x val="0.14519108298609312"/>
          <c:y val="8.3470163606450005E-3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'парки, скверы'!$B$59</c:f>
              <c:strCache>
                <c:ptCount val="1"/>
                <c:pt idx="0">
                  <c:v>Доля благоустроенных парков и скверов по отношению к общей территории парков и скверов (га)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8BD6-40ED-A73A-9C063596275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8BD6-40ED-A73A-9C063596275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8BD6-40ED-A73A-9C063596275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8BD6-40ED-A73A-9C063596275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8BD6-40ED-A73A-9C0635962758}"/>
              </c:ext>
            </c:extLst>
          </c:dPt>
          <c:dLbls>
            <c:dLbl>
              <c:idx val="0"/>
              <c:layout>
                <c:manualLayout>
                  <c:x val="-9.0060572528542854E-2"/>
                  <c:y val="-0.173433747282906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200" dirty="0"/>
                      <a:t>Не</a:t>
                    </a:r>
                    <a:r>
                      <a:rPr lang="ru-RU" sz="1200" baseline="0" dirty="0"/>
                      <a:t> благоустроено 36,4%</a:t>
                    </a:r>
                    <a:endParaRPr lang="ru-RU" sz="1200" dirty="0"/>
                  </a:p>
                </c:rich>
              </c:tx>
              <c:spPr>
                <a:solidFill>
                  <a:schemeClr val="lt1"/>
                </a:solidFill>
                <a:ln w="12700" cap="flat" cmpd="sng" algn="ctr">
                  <a:solidFill>
                    <a:schemeClr val="dk1"/>
                  </a:solidFill>
                  <a:prstDash val="solid"/>
                  <a:miter lim="800000"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7327149927734323"/>
                      <c:h val="8.575967789718282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BD6-40ED-A73A-9C0635962758}"/>
                </c:ext>
              </c:extLst>
            </c:dLbl>
            <c:dLbl>
              <c:idx val="1"/>
              <c:layout>
                <c:manualLayout>
                  <c:x val="0.11983798568409636"/>
                  <c:y val="2.856109570998441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200" dirty="0"/>
                      <a:t>В 2019 г. 4,2%</a:t>
                    </a:r>
                  </a:p>
                </c:rich>
              </c:tx>
              <c:spPr>
                <a:solidFill>
                  <a:schemeClr val="lt1"/>
                </a:solidFill>
                <a:ln w="12700" cap="flat" cmpd="sng" algn="ctr">
                  <a:solidFill>
                    <a:schemeClr val="dk1"/>
                  </a:solidFill>
                  <a:prstDash val="solid"/>
                  <a:miter lim="800000"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0365471545512"/>
                      <c:h val="8.1352190360609172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8BD6-40ED-A73A-9C0635962758}"/>
                </c:ext>
              </c:extLst>
            </c:dLbl>
            <c:dLbl>
              <c:idx val="2"/>
              <c:layout>
                <c:manualLayout>
                  <c:x val="-0.11434051842322415"/>
                  <c:y val="4.098149701679323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200" dirty="0"/>
                      <a:t>В 2020 г.</a:t>
                    </a:r>
                    <a:r>
                      <a:rPr lang="ru-RU" sz="1200" baseline="0" dirty="0"/>
                      <a:t> 8,8%</a:t>
                    </a:r>
                    <a:endParaRPr lang="ru-RU" sz="1200" dirty="0"/>
                  </a:p>
                </c:rich>
              </c:tx>
              <c:spPr>
                <a:solidFill>
                  <a:schemeClr val="lt1"/>
                </a:solidFill>
                <a:ln w="12700" cap="flat" cmpd="sng" algn="ctr">
                  <a:solidFill>
                    <a:schemeClr val="dk1"/>
                  </a:solidFill>
                  <a:prstDash val="solid"/>
                  <a:miter lim="800000"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773993195436216"/>
                      <c:h val="6.674491172948042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8BD6-40ED-A73A-9C0635962758}"/>
                </c:ext>
              </c:extLst>
            </c:dLbl>
            <c:dLbl>
              <c:idx val="3"/>
              <c:layout>
                <c:manualLayout>
                  <c:x val="-6.781782647145651E-2"/>
                  <c:y val="-5.712867237911490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200" dirty="0"/>
                      <a:t>В 2021 г. 6%</a:t>
                    </a:r>
                  </a:p>
                </c:rich>
              </c:tx>
              <c:spPr>
                <a:solidFill>
                  <a:schemeClr val="lt1"/>
                </a:solidFill>
                <a:ln w="12700" cap="flat" cmpd="sng" algn="ctr">
                  <a:solidFill>
                    <a:schemeClr val="dk1"/>
                  </a:solidFill>
                  <a:prstDash val="solid"/>
                  <a:miter lim="800000"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611549495836967"/>
                      <c:h val="8.229427203952445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8BD6-40ED-A73A-9C0635962758}"/>
                </c:ext>
              </c:extLst>
            </c:dLbl>
            <c:dLbl>
              <c:idx val="4"/>
              <c:layout>
                <c:manualLayout>
                  <c:x val="4.2790050370806784E-2"/>
                  <c:y val="-0.168214292946719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200" dirty="0"/>
                      <a:t>Благоустроено до 2019 г. 44,6%</a:t>
                    </a:r>
                  </a:p>
                </c:rich>
              </c:tx>
              <c:spPr>
                <a:solidFill>
                  <a:schemeClr val="lt1"/>
                </a:solidFill>
                <a:ln w="12700" cap="flat" cmpd="sng" algn="ctr">
                  <a:solidFill>
                    <a:schemeClr val="dk1"/>
                  </a:solidFill>
                  <a:prstDash val="solid"/>
                  <a:miter lim="800000"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644390141130977"/>
                      <c:h val="9.947622472336950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8BD6-40ED-A73A-9C0635962758}"/>
                </c:ext>
              </c:extLst>
            </c:dLbl>
            <c:spPr>
              <a:solidFill>
                <a:schemeClr val="lt1"/>
              </a:solidFill>
              <a:ln w="12700" cap="flat" cmpd="sng" algn="ctr">
                <a:solidFill>
                  <a:schemeClr val="dk1"/>
                </a:solidFill>
                <a:prstDash val="solid"/>
                <a:miter lim="800000"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'парки, скверы'!$C$58:$G$58</c:f>
              <c:strCache>
                <c:ptCount val="5"/>
                <c:pt idx="0">
                  <c:v>до 2019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осталось</c:v>
                </c:pt>
              </c:strCache>
            </c:strRef>
          </c:cat>
          <c:val>
            <c:numRef>
              <c:f>'парки, скверы'!$C$59:$G$59</c:f>
              <c:numCache>
                <c:formatCode>General</c:formatCode>
                <c:ptCount val="5"/>
                <c:pt idx="0">
                  <c:v>23.330000000000002</c:v>
                </c:pt>
                <c:pt idx="1">
                  <c:v>1.8</c:v>
                </c:pt>
                <c:pt idx="2">
                  <c:v>4.8</c:v>
                </c:pt>
                <c:pt idx="3">
                  <c:v>3.2</c:v>
                </c:pt>
                <c:pt idx="4">
                  <c:v>20.040000000000003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BD6-40ED-A73A-9C0635962758}"/>
            </c:ext>
          </c:extLst>
        </c:ser>
        <c:ser>
          <c:idx val="1"/>
          <c:order val="1"/>
          <c:tx>
            <c:strRef>
              <c:f>'парки, скверы'!$B$60</c:f>
              <c:strCache>
                <c:ptCount val="1"/>
                <c:pt idx="0">
                  <c:v>%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C-8BD6-40ED-A73A-9C063596275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E-8BD6-40ED-A73A-9C063596275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0-8BD6-40ED-A73A-9C063596275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2-8BD6-40ED-A73A-9C063596275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4-8BD6-40ED-A73A-9C0635962758}"/>
              </c:ext>
            </c:extLst>
          </c:dPt>
          <c:cat>
            <c:strRef>
              <c:f>'парки, скверы'!$C$58:$G$58</c:f>
              <c:strCache>
                <c:ptCount val="5"/>
                <c:pt idx="0">
                  <c:v>до 2019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осталось</c:v>
                </c:pt>
              </c:strCache>
            </c:strRef>
          </c:cat>
          <c:val>
            <c:numRef>
              <c:f>'парки, скверы'!$C$60:$G$60</c:f>
              <c:numCache>
                <c:formatCode>0.0</c:formatCode>
                <c:ptCount val="5"/>
                <c:pt idx="0">
                  <c:v>44.6</c:v>
                </c:pt>
                <c:pt idx="1">
                  <c:v>4.2</c:v>
                </c:pt>
                <c:pt idx="2">
                  <c:v>8.8000000000000007</c:v>
                </c:pt>
                <c:pt idx="3">
                  <c:v>6</c:v>
                </c:pt>
                <c:pt idx="4">
                  <c:v>36.4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8BD6-40ED-A73A-9C06359627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rgbClr val="00206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0753618690229039E-2"/>
          <c:y val="1.4604689846433707E-2"/>
          <c:w val="0.92748881012094198"/>
          <c:h val="0.6441630849425367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'ФСГС (гор.парк)'!$T$3</c:f>
              <c:strCache>
                <c:ptCount val="1"/>
                <c:pt idx="0">
                  <c:v>2020 год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708451190282554E-2"/>
                  <c:y val="-5.103046558977177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t>58</a:t>
                    </a:r>
                    <a:r>
                      <a:rPr lang="ru-RU" sz="1600" b="1" baseline="0" dirty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t> 140,7</a:t>
                    </a:r>
                    <a:r>
                      <a: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t> </a:t>
                    </a:r>
                    <a:r>
                      <a:rPr lang="ru-RU" sz="1600" b="1" dirty="0" err="1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t>тыс.руб</a:t>
                    </a:r>
                    <a:r>
                      <a: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t>.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14229910430118423"/>
                      <c:h val="9.968470242009629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FD73-4EBF-8864-EF9A126812E7}"/>
                </c:ext>
              </c:extLst>
            </c:dLbl>
            <c:dLbl>
              <c:idx val="1"/>
              <c:layout>
                <c:manualLayout>
                  <c:x val="-3.1723305065141184E-2"/>
                  <c:y val="-3.383516048715067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t>5 912,7 </a:t>
                    </a:r>
                    <a:r>
                      <a:rPr lang="ru-RU" sz="1600" b="1" dirty="0" err="1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t>тыс.руб</a:t>
                    </a:r>
                    <a:r>
                      <a: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t>.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12305200180090138"/>
                      <c:h val="0.1048056755675514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D73-4EBF-8864-EF9A126812E7}"/>
                </c:ext>
              </c:extLst>
            </c:dLbl>
            <c:dLbl>
              <c:idx val="2"/>
              <c:layout>
                <c:manualLayout>
                  <c:x val="-4.2907160070980895E-2"/>
                  <c:y val="-3.136069108344840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t>64 053,4 </a:t>
                    </a:r>
                    <a:r>
                      <a:rPr lang="ru-RU" sz="1600" b="1" dirty="0" err="1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t>тыс.руб</a:t>
                    </a:r>
                    <a:r>
                      <a: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t>.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2-FD73-4EBF-8864-EF9A126812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'ФСГС (гор.парк)'!$S$4:$S$6</c:f>
              <c:strCache>
                <c:ptCount val="3"/>
                <c:pt idx="0">
                  <c:v>Дворовые территории</c:v>
                </c:pt>
                <c:pt idx="1">
                  <c:v>Общественные территории</c:v>
                </c:pt>
                <c:pt idx="2">
                  <c:v>Всего</c:v>
                </c:pt>
              </c:strCache>
            </c:strRef>
          </c:cat>
          <c:val>
            <c:numRef>
              <c:f>'ФСГС (гор.парк)'!$T$4:$T$6</c:f>
              <c:numCache>
                <c:formatCode>General</c:formatCode>
                <c:ptCount val="3"/>
                <c:pt idx="0">
                  <c:v>58140.7</c:v>
                </c:pt>
                <c:pt idx="1">
                  <c:v>5912.7</c:v>
                </c:pt>
                <c:pt idx="2">
                  <c:v>64053.399999999994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D73-4EBF-8864-EF9A126812E7}"/>
            </c:ext>
          </c:extLst>
        </c:ser>
        <c:ser>
          <c:idx val="1"/>
          <c:order val="1"/>
          <c:tx>
            <c:strRef>
              <c:f>'ФСГС (гор.парк)'!$U$3</c:f>
              <c:strCache>
                <c:ptCount val="1"/>
                <c:pt idx="0">
                  <c:v>2021 год</c:v>
                </c:pt>
              </c:strCache>
            </c:strRef>
          </c:tx>
          <c:spPr>
            <a:solidFill>
              <a:srgbClr val="70AD47">
                <a:lumMod val="75000"/>
              </a:srgbClr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9.2129805539146611E-2"/>
                  <c:y val="-2.70227469659445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t>56 949,2тыс.руб.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864786389622657"/>
                      <c:h val="0.1827849843617889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FD73-4EBF-8864-EF9A126812E7}"/>
                </c:ext>
              </c:extLst>
            </c:dLbl>
            <c:dLbl>
              <c:idx val="1"/>
              <c:layout>
                <c:manualLayout>
                  <c:x val="7.1796655656563416E-2"/>
                  <c:y val="-4.06695556354982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t>8467,5 </a:t>
                    </a:r>
                    <a:r>
                      <a:rPr lang="ru-RU" sz="1600" b="1" dirty="0" err="1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t>тыс.руб</a:t>
                    </a:r>
                    <a:r>
                      <a: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t>.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12687121009895858"/>
                      <c:h val="0.1156742977870026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FD73-4EBF-8864-EF9A126812E7}"/>
                </c:ext>
              </c:extLst>
            </c:dLbl>
            <c:dLbl>
              <c:idx val="2"/>
              <c:layout>
                <c:manualLayout>
                  <c:x val="8.423417088496353E-2"/>
                  <c:y val="-3.699011488591062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t>65 416,7 </a:t>
                    </a:r>
                    <a:r>
                      <a:rPr lang="ru-RU" sz="1600" b="1" dirty="0" err="1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t>тыс.руб</a:t>
                    </a:r>
                    <a:r>
                      <a:rPr lang="ru-RU" sz="1600" b="1" dirty="0">
                        <a:solidFill>
                          <a:schemeClr val="accent5">
                            <a:lumMod val="50000"/>
                          </a:schemeClr>
                        </a:solidFill>
                      </a:rPr>
                      <a:t>.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522050630711461"/>
                      <c:h val="0.2099829103856088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FD73-4EBF-8864-EF9A126812E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'ФСГС (гор.парк)'!$S$4:$S$6</c:f>
              <c:strCache>
                <c:ptCount val="3"/>
                <c:pt idx="0">
                  <c:v>Дворовые территории</c:v>
                </c:pt>
                <c:pt idx="1">
                  <c:v>Общественные территории</c:v>
                </c:pt>
                <c:pt idx="2">
                  <c:v>Всего</c:v>
                </c:pt>
              </c:strCache>
            </c:strRef>
          </c:cat>
          <c:val>
            <c:numRef>
              <c:f>'ФСГС (гор.парк)'!$U$4:$U$6</c:f>
              <c:numCache>
                <c:formatCode>General</c:formatCode>
                <c:ptCount val="3"/>
                <c:pt idx="0">
                  <c:v>56949.2</c:v>
                </c:pt>
                <c:pt idx="1">
                  <c:v>5912.7</c:v>
                </c:pt>
                <c:pt idx="2">
                  <c:v>62861.899999999994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D73-4EBF-8864-EF9A126812E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7447808"/>
        <c:axId val="67482368"/>
        <c:axId val="0"/>
      </c:bar3DChart>
      <c:catAx>
        <c:axId val="674478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accent5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67482368"/>
        <c:crosses val="autoZero"/>
        <c:auto val="1"/>
        <c:lblAlgn val="ctr"/>
        <c:lblOffset val="100"/>
        <c:noMultiLvlLbl val="0"/>
      </c:catAx>
      <c:valAx>
        <c:axId val="674823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67447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7.7328340797179831E-2"/>
          <c:y val="0.87115840450140147"/>
          <c:w val="0.54073923880477492"/>
          <c:h val="7.21218946383726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accent5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2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0.00192</cdr:x>
      <cdr:y>0.58338</cdr:y>
    </cdr:from>
    <cdr:to>
      <cdr:x>0.99438</cdr:x>
      <cdr:y>1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21497" y="3549699"/>
          <a:ext cx="11128817" cy="2534972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0.13519</cdr:x>
      <cdr:y>0.90329</cdr:y>
    </cdr:from>
    <cdr:to>
      <cdr:x>0.6194</cdr:x>
      <cdr:y>1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744023" y="2508857"/>
          <a:ext cx="2664822" cy="268594"/>
        </a:xfrm>
        <a:prstGeom xmlns:a="http://schemas.openxmlformats.org/drawingml/2006/main" prst="rect">
          <a:avLst/>
        </a:prstGeom>
        <a:solidFill xmlns:a="http://schemas.openxmlformats.org/drawingml/2006/main">
          <a:schemeClr val="bg1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400" dirty="0">
              <a:solidFill>
                <a:schemeClr val="tx1"/>
              </a:solidFill>
            </a:rPr>
            <a:t>     </a:t>
          </a:r>
          <a:r>
            <a:rPr lang="ru-RU" sz="1600" dirty="0">
              <a:solidFill>
                <a:schemeClr val="tx1"/>
              </a:solidFill>
            </a:rPr>
            <a:t>2020                            2021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33277" cy="497020"/>
          </a:xfrm>
          <a:prstGeom prst="rect">
            <a:avLst/>
          </a:prstGeom>
        </p:spPr>
        <p:txBody>
          <a:bodyPr vert="horz" lIns="91833" tIns="45917" rIns="91833" bIns="45917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34257" y="1"/>
            <a:ext cx="2933277" cy="497020"/>
          </a:xfrm>
          <a:prstGeom prst="rect">
            <a:avLst/>
          </a:prstGeom>
        </p:spPr>
        <p:txBody>
          <a:bodyPr vert="horz" lIns="91833" tIns="45917" rIns="91833" bIns="45917" rtlCol="0"/>
          <a:lstStyle>
            <a:lvl1pPr algn="r">
              <a:defRPr sz="1200"/>
            </a:lvl1pPr>
          </a:lstStyle>
          <a:p>
            <a:fld id="{F74DD759-0A5F-424E-B056-D9E471799D84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12750" y="1238250"/>
            <a:ext cx="5943600" cy="3343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33" tIns="45917" rIns="91833" bIns="45917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911" y="4767263"/>
            <a:ext cx="5415280" cy="3900488"/>
          </a:xfrm>
          <a:prstGeom prst="rect">
            <a:avLst/>
          </a:prstGeom>
        </p:spPr>
        <p:txBody>
          <a:bodyPr vert="horz" lIns="91833" tIns="45917" rIns="91833" bIns="45917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08982"/>
            <a:ext cx="2933277" cy="497019"/>
          </a:xfrm>
          <a:prstGeom prst="rect">
            <a:avLst/>
          </a:prstGeom>
        </p:spPr>
        <p:txBody>
          <a:bodyPr vert="horz" lIns="91833" tIns="45917" rIns="91833" bIns="4591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34257" y="9408982"/>
            <a:ext cx="2933277" cy="497019"/>
          </a:xfrm>
          <a:prstGeom prst="rect">
            <a:avLst/>
          </a:prstGeom>
        </p:spPr>
        <p:txBody>
          <a:bodyPr vert="horz" lIns="91833" tIns="45917" rIns="91833" bIns="45917" rtlCol="0" anchor="b"/>
          <a:lstStyle>
            <a:lvl1pPr algn="r">
              <a:defRPr sz="1200"/>
            </a:lvl1pPr>
          </a:lstStyle>
          <a:p>
            <a:fld id="{0153810F-5229-4D9E-A605-5B47EF60D40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882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3810F-5229-4D9E-A605-5B47EF60D406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4221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3810F-5229-4D9E-A605-5B47EF60D406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9618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3810F-5229-4D9E-A605-5B47EF60D406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5470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3810F-5229-4D9E-A605-5B47EF60D406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1718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3810F-5229-4D9E-A605-5B47EF60D406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480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3810F-5229-4D9E-A605-5B47EF60D406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31762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85510">
              <a:defRPr/>
            </a:pPr>
            <a:fld id="{EECED302-29D3-40A3-BDBB-A438F51EA35A}" type="slidenum">
              <a:rPr lang="ru-RU">
                <a:solidFill>
                  <a:prstClr val="black"/>
                </a:solidFill>
                <a:latin typeface="Calibri"/>
              </a:rPr>
              <a:pPr defTabSz="1285510">
                <a:defRPr/>
              </a:pPr>
              <a:t>3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1266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285510">
              <a:defRPr/>
            </a:pPr>
            <a:fld id="{79CAAC30-3672-4384-9FF4-EF324BE423AE}" type="slidenum">
              <a:rPr lang="ru-RU">
                <a:solidFill>
                  <a:prstClr val="black"/>
                </a:solidFill>
                <a:latin typeface="Calibri"/>
              </a:rPr>
              <a:pPr defTabSz="1285510">
                <a:defRPr/>
              </a:pPr>
              <a:t>4</a:t>
            </a:fld>
            <a:endParaRPr lang="ru-RU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0114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3810F-5229-4D9E-A605-5B47EF60D406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5718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 rtl="0">
              <a:defRPr sz="1400" b="1" i="0" u="none" strike="noStrike" kern="1200" spc="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endParaRPr lang="ru-RU" sz="1200" b="1" dirty="0">
              <a:solidFill>
                <a:schemeClr val="accent5">
                  <a:lumMod val="50000"/>
                </a:schemeClr>
              </a:solidFill>
            </a:endParaRPr>
          </a:p>
          <a:p>
            <a:pPr indent="451513" algn="just"/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3810F-5229-4D9E-A605-5B47EF60D406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933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3810F-5229-4D9E-A605-5B47EF60D406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2892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3810F-5229-4D9E-A605-5B47EF60D406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4390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53810F-5229-4D9E-A605-5B47EF60D406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34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7651-8192-4CD6-AB2F-FDEF03BF279F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7BE9-4A76-4A05-8BFE-C0ACE7D15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206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7651-8192-4CD6-AB2F-FDEF03BF279F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7BE9-4A76-4A05-8BFE-C0ACE7D15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8697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7651-8192-4CD6-AB2F-FDEF03BF279F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7BE9-4A76-4A05-8BFE-C0ACE7D15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13747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68716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1EF1E-618D-4E89-BD55-024E9BF2F1C0}" type="datetime1">
              <a:rPr lang="ru-RU" smtClean="0"/>
              <a:pPr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1203E-8038-403B-AA3D-532B9534E8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16834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B4D1B-AE08-40BD-BE31-8DE2BBBC6D15}" type="datetime1">
              <a:rPr lang="ru-RU" smtClean="0"/>
              <a:pPr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1203E-8038-403B-AA3D-532B9534E8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1241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1786">
                <a:solidFill>
                  <a:schemeClr val="tx1">
                    <a:tint val="75000"/>
                  </a:schemeClr>
                </a:solidFill>
              </a:defRPr>
            </a:lvl2pPr>
            <a:lvl3pPr marL="914308" indent="0">
              <a:buNone/>
              <a:defRPr sz="1571">
                <a:solidFill>
                  <a:schemeClr val="tx1">
                    <a:tint val="75000"/>
                  </a:schemeClr>
                </a:solidFill>
              </a:defRPr>
            </a:lvl3pPr>
            <a:lvl4pPr marL="1371462" indent="0">
              <a:buNone/>
              <a:defRPr sz="1429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429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429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29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29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42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93324-37C5-4FB8-9138-CFEF3995F0EF}" type="datetime1">
              <a:rPr lang="ru-RU" smtClean="0"/>
              <a:pPr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1203E-8038-403B-AA3D-532B9534E8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7792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786"/>
            </a:lvl1pPr>
            <a:lvl2pPr>
              <a:defRPr sz="2429"/>
            </a:lvl2pPr>
            <a:lvl3pPr>
              <a:defRPr sz="2000"/>
            </a:lvl3pPr>
            <a:lvl4pPr>
              <a:defRPr sz="1786"/>
            </a:lvl4pPr>
            <a:lvl5pPr>
              <a:defRPr sz="1786"/>
            </a:lvl5pPr>
            <a:lvl6pPr>
              <a:defRPr sz="1786"/>
            </a:lvl6pPr>
            <a:lvl7pPr>
              <a:defRPr sz="1786"/>
            </a:lvl7pPr>
            <a:lvl8pPr>
              <a:defRPr sz="1786"/>
            </a:lvl8pPr>
            <a:lvl9pPr>
              <a:defRPr sz="1786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786"/>
            </a:lvl1pPr>
            <a:lvl2pPr>
              <a:defRPr sz="2429"/>
            </a:lvl2pPr>
            <a:lvl3pPr>
              <a:defRPr sz="2000"/>
            </a:lvl3pPr>
            <a:lvl4pPr>
              <a:defRPr sz="1786"/>
            </a:lvl4pPr>
            <a:lvl5pPr>
              <a:defRPr sz="1786"/>
            </a:lvl5pPr>
            <a:lvl6pPr>
              <a:defRPr sz="1786"/>
            </a:lvl6pPr>
            <a:lvl7pPr>
              <a:defRPr sz="1786"/>
            </a:lvl7pPr>
            <a:lvl8pPr>
              <a:defRPr sz="1786"/>
            </a:lvl8pPr>
            <a:lvl9pPr>
              <a:defRPr sz="1786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128A9-0D42-40CE-88C6-49A886ECA24F}" type="datetime1">
              <a:rPr lang="ru-RU" smtClean="0"/>
              <a:pPr/>
              <a:t>12.04.2023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1203E-8038-403B-AA3D-532B9534E8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32216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29" b="1"/>
            </a:lvl1pPr>
            <a:lvl2pPr marL="457154" indent="0">
              <a:buNone/>
              <a:defRPr sz="2000" b="1"/>
            </a:lvl2pPr>
            <a:lvl3pPr marL="914308" indent="0">
              <a:buNone/>
              <a:defRPr sz="1786" b="1"/>
            </a:lvl3pPr>
            <a:lvl4pPr marL="1371462" indent="0">
              <a:buNone/>
              <a:defRPr sz="1571" b="1"/>
            </a:lvl4pPr>
            <a:lvl5pPr marL="1828617" indent="0">
              <a:buNone/>
              <a:defRPr sz="1571" b="1"/>
            </a:lvl5pPr>
            <a:lvl6pPr marL="2285771" indent="0">
              <a:buNone/>
              <a:defRPr sz="1571" b="1"/>
            </a:lvl6pPr>
            <a:lvl7pPr marL="2742926" indent="0">
              <a:buNone/>
              <a:defRPr sz="1571" b="1"/>
            </a:lvl7pPr>
            <a:lvl8pPr marL="3200080" indent="0">
              <a:buNone/>
              <a:defRPr sz="1571" b="1"/>
            </a:lvl8pPr>
            <a:lvl9pPr marL="3657234" indent="0">
              <a:buNone/>
              <a:defRPr sz="1571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29"/>
            </a:lvl1pPr>
            <a:lvl2pPr>
              <a:defRPr sz="2000"/>
            </a:lvl2pPr>
            <a:lvl3pPr>
              <a:defRPr sz="1786"/>
            </a:lvl3pPr>
            <a:lvl4pPr>
              <a:defRPr sz="1571"/>
            </a:lvl4pPr>
            <a:lvl5pPr>
              <a:defRPr sz="1571"/>
            </a:lvl5pPr>
            <a:lvl6pPr>
              <a:defRPr sz="1571"/>
            </a:lvl6pPr>
            <a:lvl7pPr>
              <a:defRPr sz="1571"/>
            </a:lvl7pPr>
            <a:lvl8pPr>
              <a:defRPr sz="1571"/>
            </a:lvl8pPr>
            <a:lvl9pPr>
              <a:defRPr sz="157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29" b="1"/>
            </a:lvl1pPr>
            <a:lvl2pPr marL="457154" indent="0">
              <a:buNone/>
              <a:defRPr sz="2000" b="1"/>
            </a:lvl2pPr>
            <a:lvl3pPr marL="914308" indent="0">
              <a:buNone/>
              <a:defRPr sz="1786" b="1"/>
            </a:lvl3pPr>
            <a:lvl4pPr marL="1371462" indent="0">
              <a:buNone/>
              <a:defRPr sz="1571" b="1"/>
            </a:lvl4pPr>
            <a:lvl5pPr marL="1828617" indent="0">
              <a:buNone/>
              <a:defRPr sz="1571" b="1"/>
            </a:lvl5pPr>
            <a:lvl6pPr marL="2285771" indent="0">
              <a:buNone/>
              <a:defRPr sz="1571" b="1"/>
            </a:lvl6pPr>
            <a:lvl7pPr marL="2742926" indent="0">
              <a:buNone/>
              <a:defRPr sz="1571" b="1"/>
            </a:lvl7pPr>
            <a:lvl8pPr marL="3200080" indent="0">
              <a:buNone/>
              <a:defRPr sz="1571" b="1"/>
            </a:lvl8pPr>
            <a:lvl9pPr marL="3657234" indent="0">
              <a:buNone/>
              <a:defRPr sz="1571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29"/>
            </a:lvl1pPr>
            <a:lvl2pPr>
              <a:defRPr sz="2000"/>
            </a:lvl2pPr>
            <a:lvl3pPr>
              <a:defRPr sz="1786"/>
            </a:lvl3pPr>
            <a:lvl4pPr>
              <a:defRPr sz="1571"/>
            </a:lvl4pPr>
            <a:lvl5pPr>
              <a:defRPr sz="1571"/>
            </a:lvl5pPr>
            <a:lvl6pPr>
              <a:defRPr sz="1571"/>
            </a:lvl6pPr>
            <a:lvl7pPr>
              <a:defRPr sz="1571"/>
            </a:lvl7pPr>
            <a:lvl8pPr>
              <a:defRPr sz="1571"/>
            </a:lvl8pPr>
            <a:lvl9pPr>
              <a:defRPr sz="157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211016-66D5-43D3-8377-AC420288ADE7}" type="datetime1">
              <a:rPr lang="ru-RU" smtClean="0"/>
              <a:pPr/>
              <a:t>12.04.2023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1203E-8038-403B-AA3D-532B9534E8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951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74295-ACD8-4358-8295-D594E52011A2}" type="datetime1">
              <a:rPr lang="ru-RU" smtClean="0"/>
              <a:pPr/>
              <a:t>12.04.2023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1203E-8038-403B-AA3D-532B9534E8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2932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E9A51-12C8-46BA-824B-F3ABCD8E74B9}" type="datetime1">
              <a:rPr lang="ru-RU" smtClean="0"/>
              <a:pPr/>
              <a:t>12.04.2023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1203E-8038-403B-AA3D-532B9534E8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4812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7651-8192-4CD6-AB2F-FDEF03BF279F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7BE9-4A76-4A05-8BFE-C0ACE7D15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79273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14"/>
            </a:lvl1pPr>
            <a:lvl2pPr>
              <a:defRPr sz="2786"/>
            </a:lvl2pPr>
            <a:lvl3pPr>
              <a:defRPr sz="2429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1063"/>
          </a:xfrm>
        </p:spPr>
        <p:txBody>
          <a:bodyPr/>
          <a:lstStyle>
            <a:lvl1pPr marL="0" indent="0">
              <a:buNone/>
              <a:defRPr sz="1429"/>
            </a:lvl1pPr>
            <a:lvl2pPr marL="457154" indent="0">
              <a:buNone/>
              <a:defRPr sz="1214"/>
            </a:lvl2pPr>
            <a:lvl3pPr marL="914308" indent="0">
              <a:buNone/>
              <a:defRPr sz="1000"/>
            </a:lvl3pPr>
            <a:lvl4pPr marL="1371462" indent="0">
              <a:buNone/>
              <a:defRPr sz="929"/>
            </a:lvl4pPr>
            <a:lvl5pPr marL="1828617" indent="0">
              <a:buNone/>
              <a:defRPr sz="929"/>
            </a:lvl5pPr>
            <a:lvl6pPr marL="2285771" indent="0">
              <a:buNone/>
              <a:defRPr sz="929"/>
            </a:lvl6pPr>
            <a:lvl7pPr marL="2742926" indent="0">
              <a:buNone/>
              <a:defRPr sz="929"/>
            </a:lvl7pPr>
            <a:lvl8pPr marL="3200080" indent="0">
              <a:buNone/>
              <a:defRPr sz="929"/>
            </a:lvl8pPr>
            <a:lvl9pPr marL="3657234" indent="0">
              <a:buNone/>
              <a:defRPr sz="92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DC1862-0F5B-4DA4-9163-0306EE271F22}" type="datetime1">
              <a:rPr lang="ru-RU" smtClean="0"/>
              <a:pPr/>
              <a:t>12.04.2023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1203E-8038-403B-AA3D-532B9534E8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9472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14"/>
            </a:lvl1pPr>
            <a:lvl2pPr marL="457154" indent="0">
              <a:buNone/>
              <a:defRPr sz="2786"/>
            </a:lvl2pPr>
            <a:lvl3pPr marL="914308" indent="0">
              <a:buNone/>
              <a:defRPr sz="2429"/>
            </a:lvl3pPr>
            <a:lvl4pPr marL="1371462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29"/>
            </a:lvl1pPr>
            <a:lvl2pPr marL="457154" indent="0">
              <a:buNone/>
              <a:defRPr sz="1214"/>
            </a:lvl2pPr>
            <a:lvl3pPr marL="914308" indent="0">
              <a:buNone/>
              <a:defRPr sz="1000"/>
            </a:lvl3pPr>
            <a:lvl4pPr marL="1371462" indent="0">
              <a:buNone/>
              <a:defRPr sz="929"/>
            </a:lvl4pPr>
            <a:lvl5pPr marL="1828617" indent="0">
              <a:buNone/>
              <a:defRPr sz="929"/>
            </a:lvl5pPr>
            <a:lvl6pPr marL="2285771" indent="0">
              <a:buNone/>
              <a:defRPr sz="929"/>
            </a:lvl6pPr>
            <a:lvl7pPr marL="2742926" indent="0">
              <a:buNone/>
              <a:defRPr sz="929"/>
            </a:lvl7pPr>
            <a:lvl8pPr marL="3200080" indent="0">
              <a:buNone/>
              <a:defRPr sz="929"/>
            </a:lvl8pPr>
            <a:lvl9pPr marL="3657234" indent="0">
              <a:buNone/>
              <a:defRPr sz="929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3DDC6-2411-4D32-8060-9A1E2DAEDB1E}" type="datetime1">
              <a:rPr lang="ru-RU" smtClean="0"/>
              <a:pPr/>
              <a:t>12.04.2023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1203E-8038-403B-AA3D-532B9534E8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9535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C6B97-1317-4794-878B-4A712DAFA150}" type="datetime1">
              <a:rPr lang="ru-RU" smtClean="0"/>
              <a:pPr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1203E-8038-403B-AA3D-532B9534E8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9945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30B77-811A-4F08-BDA2-0157F84B51F8}" type="datetime1">
              <a:rPr lang="ru-RU" smtClean="0"/>
              <a:pPr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D1203E-8038-403B-AA3D-532B9534E8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4179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26173-18C1-4F75-8243-201326831C78}" type="datetime1">
              <a:rPr lang="ru-RU" smtClean="0"/>
              <a:pPr/>
              <a:t>12.04.2023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1BEB-67EF-4904-BFC7-368C6AB933F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84687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83CE85-8C72-4217-97D9-35B4F664565E}" type="datetime1">
              <a:rPr lang="ru-RU" smtClean="0"/>
              <a:pPr/>
              <a:t>12.04.2023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1BEB-67EF-4904-BFC7-368C6AB933F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93853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0E98F-6DB0-4EC1-816D-C270E5964B40}" type="datetime1">
              <a:rPr lang="ru-RU" smtClean="0"/>
              <a:pPr/>
              <a:t>12.04.2023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1BEB-67EF-4904-BFC7-368C6AB933F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59816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E1D633-EA03-406F-A6F8-331F0F20F186}" type="datetime1">
              <a:rPr lang="ru-RU" smtClean="0"/>
              <a:pPr/>
              <a:t>12.04.2023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1BEB-67EF-4904-BFC7-368C6AB933F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28203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D58A7-BC6A-46A0-87FA-DE6C3267C5D1}" type="datetime1">
              <a:rPr lang="ru-RU" smtClean="0"/>
              <a:pPr/>
              <a:t>12.04.2023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1BEB-67EF-4904-BFC7-368C6AB933F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88393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ACED9-C8C1-4A8C-BA6E-A3C3BBB0E405}" type="datetime1">
              <a:rPr lang="ru-RU" smtClean="0"/>
              <a:pPr/>
              <a:t>12.04.2023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1BEB-67EF-4904-BFC7-368C6AB933F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1271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7651-8192-4CD6-AB2F-FDEF03BF279F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7BE9-4A76-4A05-8BFE-C0ACE7D15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724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91648-8084-4E73-AA58-3AFE01D33079}" type="datetime1">
              <a:rPr lang="ru-RU" smtClean="0"/>
              <a:pPr/>
              <a:t>12.04.2023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1BEB-67EF-4904-BFC7-368C6AB933F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96713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E61541-76CA-4760-A9F4-799446F4B5AD}" type="datetime1">
              <a:rPr lang="ru-RU" smtClean="0"/>
              <a:pPr/>
              <a:t>12.04.2023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1BEB-67EF-4904-BFC7-368C6AB933F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39568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1531C-C2A6-4C33-A19B-458FD1C94FC0}" type="datetime1">
              <a:rPr lang="ru-RU" smtClean="0"/>
              <a:pPr/>
              <a:t>12.04.2023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1BEB-67EF-4904-BFC7-368C6AB933F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85871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B80682-B599-4F7D-92A9-EEE5B3D34D89}" type="datetime1">
              <a:rPr lang="ru-RU" smtClean="0"/>
              <a:pPr/>
              <a:t>12.04.2023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1BEB-67EF-4904-BFC7-368C6AB933F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64392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2F8E2C-DD09-4809-9F2A-B9683CAAFCAF}" type="datetime1">
              <a:rPr lang="ru-RU" smtClean="0"/>
              <a:pPr/>
              <a:t>12.04.2023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1BEB-67EF-4904-BFC7-368C6AB933F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8464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7AED0B-2A9C-4B6D-9261-2621E162D6E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75097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20ADC4-41C8-4AFC-AE12-7573241086F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24525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20BA9-B69A-41C7-840A-C1222D126955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825191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CE2C4A-C1C4-4F0E-BADB-430E26A71EBE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20775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FEA9CB-1AB1-4755-8B82-BAACE3CC118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0104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7651-8192-4CD6-AB2F-FDEF03BF279F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7BE9-4A76-4A05-8BFE-C0ACE7D15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077546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575CA7-AAA0-453F-803A-761E68EAF371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78612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5FB152-5894-4DEB-A510-69282536068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15065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5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37B563-F793-4077-90C8-2809628FFD1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84237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A50CD-3E9E-4689-9265-7D39105734B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41927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483027-1F65-4A55-A3D8-A45E59F697CF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07646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CD9D6F-ED31-4808-82AA-72A44ADB38B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39194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7651-8192-4CD6-AB2F-FDEF03BF27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7BE9-4A76-4A05-8BFE-C0ACE7D15B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5331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7651-8192-4CD6-AB2F-FDEF03BF27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7BE9-4A76-4A05-8BFE-C0ACE7D15B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428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7651-8192-4CD6-AB2F-FDEF03BF27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7BE9-4A76-4A05-8BFE-C0ACE7D15B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7503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7651-8192-4CD6-AB2F-FDEF03BF27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7BE9-4A76-4A05-8BFE-C0ACE7D15B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9204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7651-8192-4CD6-AB2F-FDEF03BF279F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7BE9-4A76-4A05-8BFE-C0ACE7D15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2788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7651-8192-4CD6-AB2F-FDEF03BF27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7BE9-4A76-4A05-8BFE-C0ACE7D15B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6297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7651-8192-4CD6-AB2F-FDEF03BF27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7BE9-4A76-4A05-8BFE-C0ACE7D15B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2301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7651-8192-4CD6-AB2F-FDEF03BF27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7BE9-4A76-4A05-8BFE-C0ACE7D15B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74423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7651-8192-4CD6-AB2F-FDEF03BF27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7BE9-4A76-4A05-8BFE-C0ACE7D15B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1695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7651-8192-4CD6-AB2F-FDEF03BF27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7BE9-4A76-4A05-8BFE-C0ACE7D15B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9443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7651-8192-4CD6-AB2F-FDEF03BF27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7BE9-4A76-4A05-8BFE-C0ACE7D15B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121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7651-8192-4CD6-AB2F-FDEF03BF27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7BE9-4A76-4A05-8BFE-C0ACE7D15B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211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7651-8192-4CD6-AB2F-FDEF03BF279F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7BE9-4A76-4A05-8BFE-C0ACE7D15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414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7651-8192-4CD6-AB2F-FDEF03BF279F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7BE9-4A76-4A05-8BFE-C0ACE7D15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773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7651-8192-4CD6-AB2F-FDEF03BF279F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7BE9-4A76-4A05-8BFE-C0ACE7D15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614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B7651-8192-4CD6-AB2F-FDEF03BF279F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87BE9-4A76-4A05-8BFE-C0ACE7D15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981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17" Type="http://schemas.openxmlformats.org/officeDocument/2006/relationships/image" Target="../media/image3.emf"/><Relationship Id="rId2" Type="http://schemas.openxmlformats.org/officeDocument/2006/relationships/slideLayout" Target="../slideLayouts/slideLayout36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image" Target="../media/image2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B7651-8192-4CD6-AB2F-FDEF03BF279F}" type="datetimeFigureOut">
              <a:rPr lang="ru-RU" smtClean="0"/>
              <a:pPr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7BE9-4A76-4A05-8BFE-C0ACE7D15BF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645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128001" tIns="64001" rIns="128001" bIns="64001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8001" tIns="64001" rIns="128001" bIns="64001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8001" tIns="64001" rIns="128001" bIns="64001" rtlCol="0" anchor="ctr"/>
          <a:lstStyle>
            <a:lvl1pPr algn="l">
              <a:defRPr sz="121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7EF0F-FE51-4DC0-87BC-AC483C1BB959}" type="datetime1">
              <a:rPr lang="ru-RU" smtClean="0"/>
              <a:pPr/>
              <a:t>12.04.2023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8001" tIns="64001" rIns="128001" bIns="64001" rtlCol="0" anchor="ctr"/>
          <a:lstStyle>
            <a:lvl1pPr algn="ctr">
              <a:defRPr sz="121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8001" tIns="64001" rIns="128001" bIns="64001" rtlCol="0" anchor="ctr"/>
          <a:lstStyle>
            <a:lvl1pPr algn="r">
              <a:defRPr sz="121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D1203E-8038-403B-AA3D-532B9534E89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957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308" rtl="0" eaLnBrk="1" latinLnBrk="0" hangingPunct="1">
        <a:spcBef>
          <a:spcPct val="0"/>
        </a:spcBef>
        <a:buNone/>
        <a:defRPr sz="442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6" indent="-342866" algn="l" defTabSz="914308" rtl="0" eaLnBrk="1" latinLnBrk="0" hangingPunct="1">
        <a:spcBef>
          <a:spcPct val="20000"/>
        </a:spcBef>
        <a:buFont typeface="Arial" pitchFamily="34" charset="0"/>
        <a:buChar char="•"/>
        <a:defRPr sz="3214" kern="1200">
          <a:solidFill>
            <a:schemeClr val="tx1"/>
          </a:solidFill>
          <a:latin typeface="+mn-lt"/>
          <a:ea typeface="+mn-ea"/>
          <a:cs typeface="+mn-cs"/>
        </a:defRPr>
      </a:lvl1pPr>
      <a:lvl2pPr marL="742876" indent="-285721" algn="l" defTabSz="914308" rtl="0" eaLnBrk="1" latinLnBrk="0" hangingPunct="1">
        <a:spcBef>
          <a:spcPct val="20000"/>
        </a:spcBef>
        <a:buFont typeface="Arial" pitchFamily="34" charset="0"/>
        <a:buChar char="–"/>
        <a:defRPr sz="2786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8" rtl="0" eaLnBrk="1" latinLnBrk="0" hangingPunct="1">
        <a:spcBef>
          <a:spcPct val="20000"/>
        </a:spcBef>
        <a:buFont typeface="Arial" pitchFamily="34" charset="0"/>
        <a:buChar char="•"/>
        <a:defRPr sz="2429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8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8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8" indent="-228577" algn="l" defTabSz="91430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2" indent="-228577" algn="l" defTabSz="91430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7" algn="l" defTabSz="91430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2" indent="-228577" algn="l" defTabSz="914308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2pPr>
      <a:lvl3pPr marL="914308" algn="l" defTabSz="9143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2" algn="l" defTabSz="9143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8" rtl="0" eaLnBrk="1" latinLnBrk="0" hangingPunct="1">
        <a:defRPr sz="178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09AF67-BDC3-4E02-9E01-E1B869E20CF8}" type="datetime1">
              <a:rPr lang="ru-RU" smtClean="0"/>
              <a:pPr/>
              <a:t>12.04.2023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A1BEB-67EF-4904-BFC7-368C6AB933F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0797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/>
            </a:gs>
            <a:gs pos="100000">
              <a:srgbClr val="DCEFF0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404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fld id="{7A7F1F2C-E516-4433-9980-B09A46D54C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1031" name="Picture 5" descr="Рисунок1"/>
          <p:cNvPicPr>
            <a:picLocks noChangeAspect="1" noChangeArrowheads="1"/>
          </p:cNvPicPr>
          <p:nvPr/>
        </p:nvPicPr>
        <p:blipFill>
          <a:blip r:embed="rId14" cstate="print">
            <a:lum bright="80000" contrast="-78000"/>
          </a:blip>
          <a:srcRect/>
          <a:stretch>
            <a:fillRect/>
          </a:stretch>
        </p:blipFill>
        <p:spPr bwMode="auto">
          <a:xfrm rot="245331">
            <a:off x="3024718" y="1268413"/>
            <a:ext cx="6201833" cy="400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26" name="Object 6"/>
          <p:cNvGraphicFramePr>
            <a:graphicFrameLocks noChangeAspect="1"/>
          </p:cNvGraphicFramePr>
          <p:nvPr/>
        </p:nvGraphicFramePr>
        <p:xfrm>
          <a:off x="84667" y="1"/>
          <a:ext cx="982133" cy="938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8" name="CorelDRAW" r:id="rId15" imgW="3520800" imgH="4203360" progId="">
                  <p:embed/>
                </p:oleObj>
              </mc:Choice>
              <mc:Fallback>
                <p:oleObj name="CorelDRAW" r:id="rId15" imgW="3520800" imgH="4203360" progId="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lum bright="30000" contrast="-3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67" y="1"/>
                        <a:ext cx="982133" cy="938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BBE0E3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32" name="Picture 7" descr="герб"/>
          <p:cNvPicPr>
            <a:picLocks noChangeAspect="1" noChangeArrowheads="1"/>
          </p:cNvPicPr>
          <p:nvPr/>
        </p:nvPicPr>
        <p:blipFill>
          <a:blip r:embed="rId17" cstate="print">
            <a:lum bright="82000" contrast="-58000"/>
          </a:blip>
          <a:srcRect l="67769" t="2353" r="3287" b="72090"/>
          <a:stretch>
            <a:fillRect/>
          </a:stretch>
        </p:blipFill>
        <p:spPr bwMode="auto">
          <a:xfrm>
            <a:off x="7440084" y="1341439"/>
            <a:ext cx="1437216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58155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B7651-8192-4CD6-AB2F-FDEF03BF279F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12.04.2023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87BE9-4A76-4A05-8BFE-C0ACE7D15BF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7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2.xml"/><Relationship Id="rId4" Type="http://schemas.openxmlformats.org/officeDocument/2006/relationships/chart" Target="../charts/char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9452" y="100209"/>
            <a:ext cx="10414348" cy="874951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/>
              <a:t>Администрация города Березники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2317315"/>
            <a:ext cx="10515600" cy="385964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endParaRPr lang="ru-RU" sz="48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</a:pPr>
            <a:endParaRPr lang="ru-RU" sz="4800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algn="ctr">
              <a:buNone/>
            </a:pPr>
            <a:r>
              <a:rPr lang="ru-RU" sz="5200" dirty="0">
                <a:solidFill>
                  <a:schemeClr val="accent5">
                    <a:lumMod val="50000"/>
                  </a:schemeClr>
                </a:solidFill>
              </a:rPr>
              <a:t>Отчет о результатах деятельности </a:t>
            </a:r>
          </a:p>
          <a:p>
            <a:pPr marL="0" indent="0" algn="ctr">
              <a:buNone/>
            </a:pPr>
            <a:r>
              <a:rPr lang="ru-RU" sz="5200" dirty="0">
                <a:solidFill>
                  <a:schemeClr val="accent5">
                    <a:lumMod val="50000"/>
                  </a:schemeClr>
                </a:solidFill>
              </a:rPr>
              <a:t>управления благоустройства </a:t>
            </a:r>
          </a:p>
          <a:p>
            <a:pPr marL="0" indent="0" algn="ctr">
              <a:buNone/>
            </a:pPr>
            <a:r>
              <a:rPr lang="ru-RU" sz="5200" dirty="0">
                <a:solidFill>
                  <a:schemeClr val="accent5">
                    <a:lumMod val="50000"/>
                  </a:schemeClr>
                </a:solidFill>
              </a:rPr>
              <a:t>за 2021 год</a:t>
            </a:r>
          </a:p>
          <a:p>
            <a:pPr marL="0" indent="0" algn="ctr">
              <a:buNone/>
            </a:pPr>
            <a:endParaRPr lang="ru-RU" sz="2400" dirty="0"/>
          </a:p>
          <a:p>
            <a:pPr marL="0" indent="0" algn="ctr">
              <a:buNone/>
            </a:pPr>
            <a:r>
              <a:rPr lang="ru-RU" sz="2400" dirty="0"/>
              <a:t>31 января 2022 г.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5A1BEB-67EF-4904-BFC7-368C6AB933FC}" type="slidenum">
              <a:rPr lang="ru-RU" smtClean="0"/>
              <a:pPr/>
              <a:t>1</a:t>
            </a:fld>
            <a:endParaRPr lang="ru-RU" dirty="0"/>
          </a:p>
        </p:txBody>
      </p:sp>
      <p:pic>
        <p:nvPicPr>
          <p:cNvPr id="5" name="Picture 2" descr="герб-trans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0857" y="774700"/>
            <a:ext cx="871538" cy="87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01195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18900000">
            <a:off x="628229" y="6303165"/>
            <a:ext cx="166932" cy="125199"/>
          </a:xfrm>
          <a:prstGeom prst="rect">
            <a:avLst/>
          </a:prstGeom>
          <a:solidFill>
            <a:srgbClr val="61C3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908808" y="149903"/>
            <a:ext cx="10323299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ru-RU" dirty="0">
                <a:solidFill>
                  <a:srgbClr val="084987"/>
                </a:solidFill>
                <a:latin typeface="Montserrat Black" pitchFamily="2" charset="-52"/>
              </a:rPr>
              <a:t>Акция «Твоё дерево городу» и озеленение территорий снесенных домов 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1579033" y="6153409"/>
            <a:ext cx="922866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5372" y="612387"/>
            <a:ext cx="4694595" cy="2640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C:\Users\Пользователь\Downloads\20210502_1123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259" y="612387"/>
            <a:ext cx="4719431" cy="2654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20" y="3654645"/>
            <a:ext cx="4442249" cy="249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7225" y="3654645"/>
            <a:ext cx="5885572" cy="2498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омер слайда 3"/>
          <p:cNvSpPr txBox="1">
            <a:spLocks/>
          </p:cNvSpPr>
          <p:nvPr/>
        </p:nvSpPr>
        <p:spPr>
          <a:xfrm>
            <a:off x="9386090" y="644530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05A1BEB-67EF-4904-BFC7-368C6AB933FC}" type="slidenum">
              <a:rPr lang="ru-RU" smtClean="0"/>
              <a:pPr algn="r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122363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18900000">
            <a:off x="1671713" y="6303166"/>
            <a:ext cx="166932" cy="125199"/>
          </a:xfrm>
          <a:prstGeom prst="rect">
            <a:avLst/>
          </a:prstGeom>
          <a:solidFill>
            <a:srgbClr val="61C3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908808" y="149903"/>
            <a:ext cx="10323299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dirty="0">
                <a:solidFill>
                  <a:srgbClr val="084987"/>
                </a:solidFill>
                <a:latin typeface="Montserrat Black" pitchFamily="2" charset="-52"/>
              </a:rPr>
              <a:t>Удаление аварийных деревьев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622517" y="6153410"/>
            <a:ext cx="922866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293" y="436137"/>
            <a:ext cx="3532868" cy="3624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140" y="4060481"/>
            <a:ext cx="4698477" cy="2742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962" y="436137"/>
            <a:ext cx="4260383" cy="3571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22" b="20988"/>
          <a:stretch/>
        </p:blipFill>
        <p:spPr bwMode="auto">
          <a:xfrm>
            <a:off x="6528645" y="4060480"/>
            <a:ext cx="3960292" cy="2656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Номер слайда 3"/>
          <p:cNvSpPr txBox="1">
            <a:spLocks/>
          </p:cNvSpPr>
          <p:nvPr/>
        </p:nvSpPr>
        <p:spPr>
          <a:xfrm>
            <a:off x="9366956" y="64690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05A1BEB-67EF-4904-BFC7-368C6AB933FC}" type="slidenum">
              <a:rPr lang="ru-RU" smtClean="0"/>
              <a:pPr algn="r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3504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4551" y="214999"/>
            <a:ext cx="10898875" cy="132556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Муниципальная программа «Формирование современной городской среды на территории муниципального образования «Город Березники»</a:t>
            </a: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4254550"/>
              </p:ext>
            </p:extLst>
          </p:nvPr>
        </p:nvGraphicFramePr>
        <p:xfrm>
          <a:off x="586294" y="1555845"/>
          <a:ext cx="11351708" cy="50209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xtBox 1"/>
          <p:cNvSpPr txBox="1"/>
          <p:nvPr/>
        </p:nvSpPr>
        <p:spPr>
          <a:xfrm>
            <a:off x="8043334" y="6061080"/>
            <a:ext cx="3894668" cy="51575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/>
              <a:t>Целевые показатели исполнены 100 %</a:t>
            </a:r>
          </a:p>
        </p:txBody>
      </p:sp>
      <p:sp>
        <p:nvSpPr>
          <p:cNvPr id="9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355667" y="6394267"/>
            <a:ext cx="2743200" cy="365125"/>
          </a:xfrm>
        </p:spPr>
        <p:txBody>
          <a:bodyPr/>
          <a:lstStyle/>
          <a:p>
            <a:fld id="{305A1BEB-67EF-4904-BFC7-368C6AB933FC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2766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7081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Муниципальная программа «Формирование современной городской среды на территории муниципального образования «Город Березники» </a:t>
            </a:r>
            <a:b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дворовые территории, приведенные в нормативное состояние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7574779"/>
              </p:ext>
            </p:extLst>
          </p:nvPr>
        </p:nvGraphicFramePr>
        <p:xfrm>
          <a:off x="6747564" y="1405720"/>
          <a:ext cx="5205402" cy="2105950"/>
        </p:xfrm>
        <a:graphic>
          <a:graphicData uri="http://schemas.openxmlformats.org/drawingml/2006/table">
            <a:tbl>
              <a:tblPr/>
              <a:tblGrid>
                <a:gridCol w="1907331">
                  <a:extLst>
                    <a:ext uri="{9D8B030D-6E8A-4147-A177-3AD203B41FA5}">
                      <a16:colId xmlns:a16="http://schemas.microsoft.com/office/drawing/2014/main" val="4193768231"/>
                    </a:ext>
                  </a:extLst>
                </a:gridCol>
                <a:gridCol w="985572">
                  <a:extLst>
                    <a:ext uri="{9D8B030D-6E8A-4147-A177-3AD203B41FA5}">
                      <a16:colId xmlns:a16="http://schemas.microsoft.com/office/drawing/2014/main" val="4086044428"/>
                    </a:ext>
                  </a:extLst>
                </a:gridCol>
                <a:gridCol w="863009">
                  <a:extLst>
                    <a:ext uri="{9D8B030D-6E8A-4147-A177-3AD203B41FA5}">
                      <a16:colId xmlns:a16="http://schemas.microsoft.com/office/drawing/2014/main" val="2671914745"/>
                    </a:ext>
                  </a:extLst>
                </a:gridCol>
                <a:gridCol w="729303">
                  <a:extLst>
                    <a:ext uri="{9D8B030D-6E8A-4147-A177-3AD203B41FA5}">
                      <a16:colId xmlns:a16="http://schemas.microsoft.com/office/drawing/2014/main" val="180495381"/>
                    </a:ext>
                  </a:extLst>
                </a:gridCol>
                <a:gridCol w="720187">
                  <a:extLst>
                    <a:ext uri="{9D8B030D-6E8A-4147-A177-3AD203B41FA5}">
                      <a16:colId xmlns:a16="http://schemas.microsoft.com/office/drawing/2014/main" val="3572953423"/>
                    </a:ext>
                  </a:extLst>
                </a:gridCol>
              </a:tblGrid>
              <a:tr h="266003">
                <a:tc>
                  <a:txBody>
                    <a:bodyPr/>
                    <a:lstStyle/>
                    <a:p>
                      <a:pPr algn="l" fontAlgn="b"/>
                      <a:endParaRPr lang="ru-RU" sz="15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2020 год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57669987"/>
                  </a:ext>
                </a:extLst>
              </a:tr>
              <a:tr h="61541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Целевой показатель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Количество дворовых территорий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Финансирование (тыс. руб.)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761618"/>
                  </a:ext>
                </a:extLst>
              </a:tr>
              <a:tr h="30607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план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факт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план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факт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3248690"/>
                  </a:ext>
                </a:extLst>
              </a:tr>
              <a:tr h="9006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Дворовые территории, приведенные в нормативное состояние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63 410,3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58 140,7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44547364"/>
                  </a:ext>
                </a:extLst>
              </a:tr>
            </a:tbl>
          </a:graphicData>
        </a:graphic>
      </p:graphicFrame>
      <p:sp>
        <p:nvSpPr>
          <p:cNvPr id="11" name="TextBox 15"/>
          <p:cNvSpPr txBox="1">
            <a:spLocks noChangeArrowheads="1"/>
          </p:cNvSpPr>
          <p:nvPr/>
        </p:nvSpPr>
        <p:spPr bwMode="auto">
          <a:xfrm>
            <a:off x="5424964" y="3601564"/>
            <a:ext cx="11033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30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30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30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30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20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после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914" y="1621555"/>
            <a:ext cx="3502124" cy="1969944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010613"/>
              </p:ext>
            </p:extLst>
          </p:nvPr>
        </p:nvGraphicFramePr>
        <p:xfrm>
          <a:off x="6815804" y="4154832"/>
          <a:ext cx="5205403" cy="2082196"/>
        </p:xfrm>
        <a:graphic>
          <a:graphicData uri="http://schemas.openxmlformats.org/drawingml/2006/table">
            <a:tbl>
              <a:tblPr/>
              <a:tblGrid>
                <a:gridCol w="1952884">
                  <a:extLst>
                    <a:ext uri="{9D8B030D-6E8A-4147-A177-3AD203B41FA5}">
                      <a16:colId xmlns:a16="http://schemas.microsoft.com/office/drawing/2014/main" val="1493676675"/>
                    </a:ext>
                  </a:extLst>
                </a:gridCol>
                <a:gridCol w="907575">
                  <a:extLst>
                    <a:ext uri="{9D8B030D-6E8A-4147-A177-3AD203B41FA5}">
                      <a16:colId xmlns:a16="http://schemas.microsoft.com/office/drawing/2014/main" val="3963895345"/>
                    </a:ext>
                  </a:extLst>
                </a:gridCol>
                <a:gridCol w="846161">
                  <a:extLst>
                    <a:ext uri="{9D8B030D-6E8A-4147-A177-3AD203B41FA5}">
                      <a16:colId xmlns:a16="http://schemas.microsoft.com/office/drawing/2014/main" val="4065065216"/>
                    </a:ext>
                  </a:extLst>
                </a:gridCol>
                <a:gridCol w="777332">
                  <a:extLst>
                    <a:ext uri="{9D8B030D-6E8A-4147-A177-3AD203B41FA5}">
                      <a16:colId xmlns:a16="http://schemas.microsoft.com/office/drawing/2014/main" val="146591453"/>
                    </a:ext>
                  </a:extLst>
                </a:gridCol>
                <a:gridCol w="721451">
                  <a:extLst>
                    <a:ext uri="{9D8B030D-6E8A-4147-A177-3AD203B41FA5}">
                      <a16:colId xmlns:a16="http://schemas.microsoft.com/office/drawing/2014/main" val="4265440400"/>
                    </a:ext>
                  </a:extLst>
                </a:gridCol>
              </a:tblGrid>
              <a:tr h="297153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2021 год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8604423"/>
                  </a:ext>
                </a:extLst>
              </a:tr>
              <a:tr h="617237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Целевой показатель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Количество дворовых территорий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Финансирование (тыс. руб.)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638232"/>
                  </a:ext>
                </a:extLst>
              </a:tr>
              <a:tr h="2763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план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факт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план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факт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2696965"/>
                  </a:ext>
                </a:extLst>
              </a:tr>
              <a:tr h="89145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Дворовые территории, приведенные в нормативное состояние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63 157,4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56 949,2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4338300"/>
                  </a:ext>
                </a:extLst>
              </a:tr>
            </a:tbl>
          </a:graphicData>
        </a:graphic>
      </p:graphicFrame>
      <p:pic>
        <p:nvPicPr>
          <p:cNvPr id="46083" name="Picture 3" descr="D:\Рабочий стол\Комфортная среда\2021\Фото по дворам\П.Коммуны 16\П.Коммуны 16 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5075" y="4271749"/>
            <a:ext cx="3291386" cy="1989163"/>
          </a:xfrm>
          <a:prstGeom prst="rect">
            <a:avLst/>
          </a:prstGeom>
          <a:noFill/>
        </p:spPr>
      </p:pic>
      <p:pic>
        <p:nvPicPr>
          <p:cNvPr id="46082" name="Picture 2" descr="D:\Рабочий стол\Комфортная среда\2021\Фото по дворам\П.Коммуны 16\П.Коммуны 16 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1970" y="3647364"/>
            <a:ext cx="3366448" cy="1948218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9" y="1276116"/>
            <a:ext cx="3120618" cy="1755348"/>
          </a:xfrm>
          <a:prstGeom prst="rect">
            <a:avLst/>
          </a:prstGeom>
        </p:spPr>
      </p:pic>
      <p:sp>
        <p:nvSpPr>
          <p:cNvPr id="12" name="TextBox 15"/>
          <p:cNvSpPr txBox="1">
            <a:spLocks noChangeArrowheads="1"/>
          </p:cNvSpPr>
          <p:nvPr/>
        </p:nvSpPr>
        <p:spPr bwMode="auto">
          <a:xfrm>
            <a:off x="718760" y="3126166"/>
            <a:ext cx="110333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0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defRPr sz="30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defRPr sz="30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defRPr sz="3000">
                <a:solidFill>
                  <a:srgbClr val="000066"/>
                </a:solidFill>
                <a:latin typeface="Arial" panose="020B0604020202020204" pitchFamily="34" charset="0"/>
              </a:defRPr>
            </a:lvl4pPr>
            <a:lvl5pPr marL="2057400" indent="-228600">
              <a:defRPr sz="30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2000" b="1" dirty="0">
                <a:solidFill>
                  <a:schemeClr val="accent5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до</a:t>
            </a:r>
          </a:p>
        </p:txBody>
      </p:sp>
      <p:sp>
        <p:nvSpPr>
          <p:cNvPr id="13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355667" y="6420720"/>
            <a:ext cx="2743200" cy="365125"/>
          </a:xfrm>
        </p:spPr>
        <p:txBody>
          <a:bodyPr/>
          <a:lstStyle/>
          <a:p>
            <a:fld id="{305A1BEB-67EF-4904-BFC7-368C6AB933FC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45707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251" y="163773"/>
            <a:ext cx="11409527" cy="79156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rgbClr val="4472C4">
                    <a:lumMod val="50000"/>
                  </a:srgbClr>
                </a:solidFill>
                <a:latin typeface="+mn-lt"/>
              </a:rPr>
              <a:t>Благоустройство  общественной территории - городского парка культуры и отдыха по программе ФГКС</a:t>
            </a:r>
            <a:endParaRPr lang="ru-RU" dirty="0">
              <a:latin typeface="+mn-lt"/>
            </a:endParaRPr>
          </a:p>
        </p:txBody>
      </p:sp>
      <p:pic>
        <p:nvPicPr>
          <p:cNvPr id="8" name="Рисунок 7" descr="IMG_20201107_1516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8501" y="1115026"/>
            <a:ext cx="3694755" cy="2597165"/>
          </a:xfrm>
          <a:prstGeom prst="rect">
            <a:avLst/>
          </a:prstGeom>
        </p:spPr>
      </p:pic>
      <p:sp>
        <p:nvSpPr>
          <p:cNvPr id="12" name="Номер слайда 3"/>
          <p:cNvSpPr txBox="1">
            <a:spLocks/>
          </p:cNvSpPr>
          <p:nvPr/>
        </p:nvSpPr>
        <p:spPr bwMode="auto">
          <a:xfrm>
            <a:off x="3001209" y="3266693"/>
            <a:ext cx="83745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FFFFFF"/>
                </a:solidFill>
                <a:latin typeface="Arial" charset="0"/>
              </a:rPr>
              <a:t>2020 г</a:t>
            </a:r>
          </a:p>
        </p:txBody>
      </p:sp>
      <p:graphicFrame>
        <p:nvGraphicFramePr>
          <p:cNvPr id="13" name="Объект 1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76266133"/>
              </p:ext>
            </p:extLst>
          </p:nvPr>
        </p:nvGraphicFramePr>
        <p:xfrm>
          <a:off x="4039737" y="3862316"/>
          <a:ext cx="7942996" cy="235189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736306">
                  <a:extLst>
                    <a:ext uri="{9D8B030D-6E8A-4147-A177-3AD203B41FA5}">
                      <a16:colId xmlns:a16="http://schemas.microsoft.com/office/drawing/2014/main" val="1086730920"/>
                    </a:ext>
                  </a:extLst>
                </a:gridCol>
                <a:gridCol w="1001674">
                  <a:extLst>
                    <a:ext uri="{9D8B030D-6E8A-4147-A177-3AD203B41FA5}">
                      <a16:colId xmlns:a16="http://schemas.microsoft.com/office/drawing/2014/main" val="2586829253"/>
                    </a:ext>
                  </a:extLst>
                </a:gridCol>
                <a:gridCol w="801339">
                  <a:extLst>
                    <a:ext uri="{9D8B030D-6E8A-4147-A177-3AD203B41FA5}">
                      <a16:colId xmlns:a16="http://schemas.microsoft.com/office/drawing/2014/main" val="4149037977"/>
                    </a:ext>
                  </a:extLst>
                </a:gridCol>
                <a:gridCol w="884812">
                  <a:extLst>
                    <a:ext uri="{9D8B030D-6E8A-4147-A177-3AD203B41FA5}">
                      <a16:colId xmlns:a16="http://schemas.microsoft.com/office/drawing/2014/main" val="4080077977"/>
                    </a:ext>
                  </a:extLst>
                </a:gridCol>
                <a:gridCol w="951591">
                  <a:extLst>
                    <a:ext uri="{9D8B030D-6E8A-4147-A177-3AD203B41FA5}">
                      <a16:colId xmlns:a16="http://schemas.microsoft.com/office/drawing/2014/main" val="3925801310"/>
                    </a:ext>
                  </a:extLst>
                </a:gridCol>
                <a:gridCol w="851423">
                  <a:extLst>
                    <a:ext uri="{9D8B030D-6E8A-4147-A177-3AD203B41FA5}">
                      <a16:colId xmlns:a16="http://schemas.microsoft.com/office/drawing/2014/main" val="1724035711"/>
                    </a:ext>
                  </a:extLst>
                </a:gridCol>
                <a:gridCol w="851423">
                  <a:extLst>
                    <a:ext uri="{9D8B030D-6E8A-4147-A177-3AD203B41FA5}">
                      <a16:colId xmlns:a16="http://schemas.microsoft.com/office/drawing/2014/main" val="2003771172"/>
                    </a:ext>
                  </a:extLst>
                </a:gridCol>
                <a:gridCol w="884812">
                  <a:extLst>
                    <a:ext uri="{9D8B030D-6E8A-4147-A177-3AD203B41FA5}">
                      <a16:colId xmlns:a16="http://schemas.microsoft.com/office/drawing/2014/main" val="3138103169"/>
                    </a:ext>
                  </a:extLst>
                </a:gridCol>
                <a:gridCol w="212100">
                  <a:extLst>
                    <a:ext uri="{9D8B030D-6E8A-4147-A177-3AD203B41FA5}">
                      <a16:colId xmlns:a16="http://schemas.microsoft.com/office/drawing/2014/main" val="1537687308"/>
                    </a:ext>
                  </a:extLst>
                </a:gridCol>
                <a:gridCol w="767516">
                  <a:extLst>
                    <a:ext uri="{9D8B030D-6E8A-4147-A177-3AD203B41FA5}">
                      <a16:colId xmlns:a16="http://schemas.microsoft.com/office/drawing/2014/main" val="370861404"/>
                    </a:ext>
                  </a:extLst>
                </a:gridCol>
              </a:tblGrid>
              <a:tr h="432807">
                <a:tc gridSpan="9">
                  <a:txBody>
                    <a:bodyPr/>
                    <a:lstStyle/>
                    <a:p>
                      <a:pPr algn="r" fontAlgn="b"/>
                      <a:endParaRPr lang="ru-RU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253098"/>
                  </a:ext>
                </a:extLst>
              </a:tr>
              <a:tr h="383818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Годы</a:t>
                      </a:r>
                      <a:endParaRPr lang="ru-RU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План, </a:t>
                      </a:r>
                      <a:r>
                        <a:rPr lang="ru-RU" sz="1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тыс. руб.</a:t>
                      </a:r>
                      <a:endParaRPr lang="ru-RU" sz="1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Факт, </a:t>
                      </a:r>
                      <a:r>
                        <a:rPr lang="ru-RU" sz="14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тыс. руб.</a:t>
                      </a:r>
                      <a:endParaRPr lang="ru-RU" sz="14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7601922"/>
                  </a:ext>
                </a:extLst>
              </a:tr>
              <a:tr h="38381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МБ</a:t>
                      </a:r>
                      <a:endParaRPr lang="ru-RU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КБ</a:t>
                      </a:r>
                      <a:endParaRPr lang="ru-RU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ФБ</a:t>
                      </a:r>
                      <a:endParaRPr lang="ru-RU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всего</a:t>
                      </a:r>
                      <a:endParaRPr lang="ru-RU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МБ</a:t>
                      </a:r>
                      <a:endParaRPr lang="ru-RU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КБ</a:t>
                      </a:r>
                      <a:endParaRPr lang="ru-RU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ФБ</a:t>
                      </a:r>
                      <a:endParaRPr lang="ru-RU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всего</a:t>
                      </a:r>
                      <a:endParaRPr lang="ru-RU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9811168"/>
                  </a:ext>
                </a:extLst>
              </a:tr>
              <a:tr h="3838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2020</a:t>
                      </a:r>
                      <a:endParaRPr lang="ru-RU" sz="1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7 476,1</a:t>
                      </a:r>
                      <a:endParaRPr lang="ru-RU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226,1</a:t>
                      </a:r>
                      <a:endParaRPr lang="ru-RU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4 295,0</a:t>
                      </a:r>
                      <a:endParaRPr lang="ru-RU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11 997,2</a:t>
                      </a:r>
                      <a:endParaRPr lang="ru-RU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7 476,1</a:t>
                      </a:r>
                      <a:endParaRPr lang="ru-RU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226,1</a:t>
                      </a:r>
                      <a:endParaRPr lang="ru-RU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4 295,0</a:t>
                      </a:r>
                      <a:endParaRPr lang="ru-RU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11 997,2</a:t>
                      </a:r>
                      <a:endParaRPr lang="ru-RU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4244053"/>
                  </a:ext>
                </a:extLst>
              </a:tr>
              <a:tr h="3838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2021</a:t>
                      </a:r>
                      <a:endParaRPr lang="ru-RU" sz="1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482,9</a:t>
                      </a:r>
                      <a:endParaRPr lang="ru-RU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217,3</a:t>
                      </a:r>
                      <a:endParaRPr lang="ru-RU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4 128,7</a:t>
                      </a:r>
                      <a:endParaRPr lang="ru-RU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4 828,9</a:t>
                      </a:r>
                      <a:endParaRPr lang="ru-RU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482,9</a:t>
                      </a:r>
                      <a:endParaRPr lang="ru-RU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217,3</a:t>
                      </a:r>
                      <a:endParaRPr lang="ru-RU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4 128,7</a:t>
                      </a:r>
                      <a:endParaRPr lang="ru-RU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4 828,9</a:t>
                      </a:r>
                      <a:endParaRPr lang="ru-RU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8523661"/>
                  </a:ext>
                </a:extLst>
              </a:tr>
              <a:tr h="38381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Всего</a:t>
                      </a:r>
                      <a:endParaRPr lang="ru-RU" sz="18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7 959,0</a:t>
                      </a:r>
                      <a:endParaRPr lang="ru-RU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443,4</a:t>
                      </a:r>
                      <a:endParaRPr lang="ru-RU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8 423,7</a:t>
                      </a:r>
                      <a:endParaRPr lang="ru-RU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16 826,1</a:t>
                      </a:r>
                      <a:endParaRPr lang="ru-RU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7</a:t>
                      </a:r>
                      <a:r>
                        <a:rPr lang="ru-RU" sz="1600" b="1" u="none" strike="noStrike" baseline="0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ru-RU" sz="16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959,0</a:t>
                      </a:r>
                      <a:endParaRPr lang="ru-RU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443,4</a:t>
                      </a:r>
                      <a:endParaRPr lang="ru-RU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8 423,7</a:t>
                      </a:r>
                      <a:endParaRPr lang="ru-RU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</a:rPr>
                        <a:t>16 826,1</a:t>
                      </a:r>
                      <a:endParaRPr lang="ru-RU" sz="1600" b="1" i="0" u="none" strike="noStrike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pPr algn="r" fontAlgn="ctr"/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1675723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44812" y="1441662"/>
            <a:ext cx="3096095" cy="2209248"/>
          </a:xfrm>
          <a:prstGeom prst="rect">
            <a:avLst/>
          </a:prstGeom>
        </p:spPr>
      </p:pic>
      <p:sp>
        <p:nvSpPr>
          <p:cNvPr id="15" name="Номер слайда 3"/>
          <p:cNvSpPr txBox="1">
            <a:spLocks/>
          </p:cNvSpPr>
          <p:nvPr/>
        </p:nvSpPr>
        <p:spPr bwMode="auto">
          <a:xfrm>
            <a:off x="2240510" y="5891173"/>
            <a:ext cx="837456" cy="410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FFFFFF"/>
                </a:solidFill>
                <a:latin typeface="Arial" charset="0"/>
              </a:rPr>
              <a:t>2021 г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2" b="14660"/>
          <a:stretch/>
        </p:blipFill>
        <p:spPr bwMode="auto">
          <a:xfrm>
            <a:off x="190072" y="3775188"/>
            <a:ext cx="3713188" cy="2495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4369" y="3608820"/>
            <a:ext cx="858838" cy="414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9" name="Picture 3" descr="D:\Рабочий стол\Комфортная среда\2021\Общественные территории\Городской парк\Фото\Гор парк 32(1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871870" y="995152"/>
            <a:ext cx="2124513" cy="3086693"/>
          </a:xfrm>
          <a:prstGeom prst="rect">
            <a:avLst/>
          </a:prstGeom>
          <a:noFill/>
        </p:spPr>
      </p:pic>
      <p:sp>
        <p:nvSpPr>
          <p:cNvPr id="14" name="Номер слайда 3"/>
          <p:cNvSpPr txBox="1">
            <a:spLocks/>
          </p:cNvSpPr>
          <p:nvPr/>
        </p:nvSpPr>
        <p:spPr bwMode="auto">
          <a:xfrm>
            <a:off x="11165917" y="3671411"/>
            <a:ext cx="837456" cy="410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FFFFFF"/>
                </a:solidFill>
                <a:latin typeface="Arial" charset="0"/>
              </a:rPr>
              <a:t>2021 г</a:t>
            </a:r>
          </a:p>
        </p:txBody>
      </p:sp>
      <p:pic>
        <p:nvPicPr>
          <p:cNvPr id="45060" name="Picture 4" descr="D:\Рабочий стол\Комфортная среда\2020\Общественные территории\Городской парк\Фото\Гор парк 2020 2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41933" y="1119115"/>
            <a:ext cx="3427858" cy="2579427"/>
          </a:xfrm>
          <a:prstGeom prst="rect">
            <a:avLst/>
          </a:prstGeom>
          <a:noFill/>
        </p:spPr>
      </p:pic>
      <p:sp>
        <p:nvSpPr>
          <p:cNvPr id="18" name="Номер слайда 3"/>
          <p:cNvSpPr txBox="1">
            <a:spLocks/>
          </p:cNvSpPr>
          <p:nvPr/>
        </p:nvSpPr>
        <p:spPr bwMode="auto">
          <a:xfrm>
            <a:off x="6429071" y="3268969"/>
            <a:ext cx="837456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FFFFFF"/>
                </a:solidFill>
                <a:latin typeface="Arial" charset="0"/>
              </a:rPr>
              <a:t>2020 г</a:t>
            </a:r>
          </a:p>
        </p:txBody>
      </p:sp>
      <p:sp>
        <p:nvSpPr>
          <p:cNvPr id="19" name="Номер слайда 3"/>
          <p:cNvSpPr txBox="1">
            <a:spLocks/>
          </p:cNvSpPr>
          <p:nvPr/>
        </p:nvSpPr>
        <p:spPr bwMode="auto">
          <a:xfrm>
            <a:off x="3020477" y="5870975"/>
            <a:ext cx="837456" cy="4102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dirty="0">
                <a:solidFill>
                  <a:srgbClr val="FFFFFF"/>
                </a:solidFill>
                <a:latin typeface="Arial" charset="0"/>
              </a:rPr>
              <a:t>2021 г</a:t>
            </a:r>
          </a:p>
        </p:txBody>
      </p:sp>
      <p:sp>
        <p:nvSpPr>
          <p:cNvPr id="16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8800" y="6427399"/>
            <a:ext cx="2743200" cy="365125"/>
          </a:xfrm>
        </p:spPr>
        <p:txBody>
          <a:bodyPr/>
          <a:lstStyle/>
          <a:p>
            <a:fld id="{305A1BEB-67EF-4904-BFC7-368C6AB933FC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052590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Муниципальные услуги, предоставляемые управлением благоустройства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2694338"/>
              </p:ext>
            </p:extLst>
          </p:nvPr>
        </p:nvGraphicFramePr>
        <p:xfrm>
          <a:off x="1562786" y="1497781"/>
          <a:ext cx="8825433" cy="5188001"/>
        </p:xfrm>
        <a:graphic>
          <a:graphicData uri="http://schemas.openxmlformats.org/drawingml/2006/table">
            <a:tbl>
              <a:tblPr firstRow="1" firstCol="1" bandRow="1"/>
              <a:tblGrid>
                <a:gridCol w="503187">
                  <a:extLst>
                    <a:ext uri="{9D8B030D-6E8A-4147-A177-3AD203B41FA5}">
                      <a16:colId xmlns:a16="http://schemas.microsoft.com/office/drawing/2014/main" val="1055306278"/>
                    </a:ext>
                  </a:extLst>
                </a:gridCol>
                <a:gridCol w="6151029">
                  <a:extLst>
                    <a:ext uri="{9D8B030D-6E8A-4147-A177-3AD203B41FA5}">
                      <a16:colId xmlns:a16="http://schemas.microsoft.com/office/drawing/2014/main" val="4050094489"/>
                    </a:ext>
                  </a:extLst>
                </a:gridCol>
                <a:gridCol w="1184300">
                  <a:extLst>
                    <a:ext uri="{9D8B030D-6E8A-4147-A177-3AD203B41FA5}">
                      <a16:colId xmlns:a16="http://schemas.microsoft.com/office/drawing/2014/main" val="581625351"/>
                    </a:ext>
                  </a:extLst>
                </a:gridCol>
                <a:gridCol w="986917">
                  <a:extLst>
                    <a:ext uri="{9D8B030D-6E8A-4147-A177-3AD203B41FA5}">
                      <a16:colId xmlns:a16="http://schemas.microsoft.com/office/drawing/2014/main" val="1337813527"/>
                    </a:ext>
                  </a:extLst>
                </a:gridCol>
              </a:tblGrid>
              <a:tr h="35557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услуги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 г.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 г.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6957571"/>
                  </a:ext>
                </a:extLst>
              </a:tr>
              <a:tr h="3555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Выдача разрешения на производство земляных работ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539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3237440"/>
                  </a:ext>
                </a:extLst>
              </a:tr>
              <a:tr h="7111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Выдача разрешения на вырубку деревьев, кустарников, уничтожение (перекопку) газонов и цветников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94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4554729"/>
                  </a:ext>
                </a:extLst>
              </a:tr>
              <a:tr h="14222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Выдача технических условий на проектирование объектов капитального строительства (в части благоустройства территории и подключения к сетям ливневой канализации, улично-дорожной сети) при вводе объектов капитального строительства в эксплуатацию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781924"/>
                  </a:ext>
                </a:extLst>
              </a:tr>
              <a:tr h="106671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Выдача специального разрешения на движение по автомобильным дорогам транспортного средства, осуществляющего перевозки тяжеловесных и (или) крупногабаритных грузов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106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0397924"/>
                  </a:ext>
                </a:extLst>
              </a:tr>
              <a:tr h="35557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 b="1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Согласование проектов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184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223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4534447"/>
                  </a:ext>
                </a:extLst>
              </a:tr>
              <a:tr h="35557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1069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3185720"/>
                  </a:ext>
                </a:extLst>
              </a:tr>
            </a:tbl>
          </a:graphicData>
        </a:graphic>
      </p:graphicFrame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05A1BEB-67EF-4904-BFC7-368C6AB933FC}" type="slidenum">
              <a:rPr lang="ru-RU" smtClean="0"/>
              <a:pPr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32097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969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Документооборот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557639"/>
              </p:ext>
            </p:extLst>
          </p:nvPr>
        </p:nvGraphicFramePr>
        <p:xfrm>
          <a:off x="1164921" y="1114815"/>
          <a:ext cx="10188878" cy="5039370"/>
        </p:xfrm>
        <a:graphic>
          <a:graphicData uri="http://schemas.openxmlformats.org/drawingml/2006/table">
            <a:tbl>
              <a:tblPr/>
              <a:tblGrid>
                <a:gridCol w="1268654">
                  <a:extLst>
                    <a:ext uri="{9D8B030D-6E8A-4147-A177-3AD203B41FA5}">
                      <a16:colId xmlns:a16="http://schemas.microsoft.com/office/drawing/2014/main" val="1808622395"/>
                    </a:ext>
                  </a:extLst>
                </a:gridCol>
                <a:gridCol w="5670765">
                  <a:extLst>
                    <a:ext uri="{9D8B030D-6E8A-4147-A177-3AD203B41FA5}">
                      <a16:colId xmlns:a16="http://schemas.microsoft.com/office/drawing/2014/main" val="2268272557"/>
                    </a:ext>
                  </a:extLst>
                </a:gridCol>
                <a:gridCol w="1741118">
                  <a:extLst>
                    <a:ext uri="{9D8B030D-6E8A-4147-A177-3AD203B41FA5}">
                      <a16:colId xmlns:a16="http://schemas.microsoft.com/office/drawing/2014/main" val="2681895508"/>
                    </a:ext>
                  </a:extLst>
                </a:gridCol>
                <a:gridCol w="1508341">
                  <a:extLst>
                    <a:ext uri="{9D8B030D-6E8A-4147-A177-3AD203B41FA5}">
                      <a16:colId xmlns:a16="http://schemas.microsoft.com/office/drawing/2014/main" val="288428804"/>
                    </a:ext>
                  </a:extLst>
                </a:gridCol>
              </a:tblGrid>
              <a:tr h="22645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№ п/п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Наименование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 год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 год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9209425"/>
                  </a:ext>
                </a:extLst>
              </a:tr>
              <a:tr h="4529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Рассмотрение обращений граждан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0160963"/>
                  </a:ext>
                </a:extLst>
              </a:tr>
              <a:tr h="67936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содержание УДС, в т.ч. Обеспечение безопасности дорожного движения.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48724811"/>
                  </a:ext>
                </a:extLst>
              </a:tr>
              <a:tr h="4529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1.2.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содержание и восстановление сетей НО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9839394"/>
                  </a:ext>
                </a:extLst>
              </a:tr>
              <a:tr h="11322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1.3.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благоустройство городских территорий (в т.ч.уборка городских территорий от мусора, содержание парков, скверов)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6258744"/>
                  </a:ext>
                </a:extLst>
              </a:tr>
              <a:tr h="113226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содержание зеленых насаждений (кошение травостоя, удаление и посадка зеленых насаждений)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7042123"/>
                  </a:ext>
                </a:extLst>
              </a:tr>
              <a:tr h="45290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1.5.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содержание безнадзорных животных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1864398"/>
                  </a:ext>
                </a:extLst>
              </a:tr>
              <a:tr h="4529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II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Рассмотрение обращений юридических лиц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1441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6180802"/>
                  </a:ext>
                </a:extLst>
              </a:tr>
            </a:tbl>
          </a:graphicData>
        </a:graphic>
      </p:graphicFrame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05A1BEB-67EF-4904-BFC7-368C6AB933FC}" type="slidenum">
              <a:rPr lang="ru-RU" smtClean="0"/>
              <a:pPr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1884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85801185"/>
              </p:ext>
            </p:extLst>
          </p:nvPr>
        </p:nvGraphicFramePr>
        <p:xfrm>
          <a:off x="468871" y="13308"/>
          <a:ext cx="11213377" cy="6084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37506" y="5450774"/>
            <a:ext cx="11614068" cy="12944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3919139"/>
              </p:ext>
            </p:extLst>
          </p:nvPr>
        </p:nvGraphicFramePr>
        <p:xfrm>
          <a:off x="237506" y="3768675"/>
          <a:ext cx="11614065" cy="2329304"/>
        </p:xfrm>
        <a:graphic>
          <a:graphicData uri="http://schemas.openxmlformats.org/drawingml/2006/table">
            <a:tbl>
              <a:tblPr firstRow="1" firstCol="1" bandRow="1"/>
              <a:tblGrid>
                <a:gridCol w="9058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36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29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429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29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119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195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5466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00575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95366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904757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050239"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Благоустройство городских территорий (млн. руб.)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Совершенствование и развитие сети автомобильных дорог (млн. руб.)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Создание благоприятной экологической обстановки (млн. руб.)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Обеспечение реализации программы (млн. руб.)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Всего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35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план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факт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план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факт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план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факт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план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факт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план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факт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3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2020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271,7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232,7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1135,7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915,8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16,1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6,9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31,3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31,0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1454,7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1186,4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3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2021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167,3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149,1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781,5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601,1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36,9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22,5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33,2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32,8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1019,0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805,4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355667" y="6380059"/>
            <a:ext cx="2743200" cy="365125"/>
          </a:xfrm>
        </p:spPr>
        <p:txBody>
          <a:bodyPr/>
          <a:lstStyle/>
          <a:p>
            <a:fld id="{305A1BEB-67EF-4904-BFC7-368C6AB933FC}" type="slidenum">
              <a:rPr lang="ru-RU" smtClean="0"/>
              <a:pPr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51090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0185382"/>
              </p:ext>
            </p:extLst>
          </p:nvPr>
        </p:nvGraphicFramePr>
        <p:xfrm>
          <a:off x="1819512" y="3785920"/>
          <a:ext cx="8726568" cy="2920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918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6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59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97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21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02762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dirty="0"/>
                        <a:t>Наименование мероприятия, выполняемых на автодорогах</a:t>
                      </a:r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800" b="1" dirty="0"/>
                        <a:t>2020 г, млн. руб.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128000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/>
                        <a:t>2021 г, млн. руб.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1415">
                <a:tc vMerge="1">
                  <a:txBody>
                    <a:bodyPr/>
                    <a:lstStyle/>
                    <a:p>
                      <a:endParaRPr lang="ru-RU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план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факт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план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факт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1415">
                <a:tc>
                  <a:txBody>
                    <a:bodyPr/>
                    <a:lstStyle/>
                    <a:p>
                      <a:r>
                        <a:rPr lang="ru-RU" sz="1400" dirty="0"/>
                        <a:t>Ремонт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181,4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144,3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111,9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95,6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1415">
                <a:tc>
                  <a:txBody>
                    <a:bodyPr/>
                    <a:lstStyle/>
                    <a:p>
                      <a:r>
                        <a:rPr lang="ru-RU" sz="1400" dirty="0"/>
                        <a:t>Капитальный ремонт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140,3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71,1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145,6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78,9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1415">
                <a:tc>
                  <a:txBody>
                    <a:bodyPr/>
                    <a:lstStyle/>
                    <a:p>
                      <a:r>
                        <a:rPr lang="ru-RU" sz="1400" dirty="0"/>
                        <a:t>Строительство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47,9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47,9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180,2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85,0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1415">
                <a:tc>
                  <a:txBody>
                    <a:bodyPr/>
                    <a:lstStyle/>
                    <a:p>
                      <a:r>
                        <a:rPr lang="ru-RU" sz="1400" dirty="0"/>
                        <a:t>Реконструкция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330,6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323,3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0,8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0,0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2406">
                <a:tc>
                  <a:txBody>
                    <a:bodyPr/>
                    <a:lstStyle/>
                    <a:p>
                      <a:r>
                        <a:rPr lang="ru-RU" sz="1400" dirty="0"/>
                        <a:t>ИТОГО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700,2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586,6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438,5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259,5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79544">
                <a:tc>
                  <a:txBody>
                    <a:bodyPr/>
                    <a:lstStyle/>
                    <a:p>
                      <a:r>
                        <a:rPr lang="ru-RU" sz="1400" dirty="0"/>
                        <a:t>Доля автомобильных дорог соответствующих нормативным требованиям, 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58,4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/>
                        <a:t>60,7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1311644"/>
          </a:xfrm>
        </p:spPr>
        <p:txBody>
          <a:bodyPr>
            <a:normAutofit/>
          </a:bodyPr>
          <a:lstStyle/>
          <a:p>
            <a:r>
              <a:rPr lang="ru-RU" sz="1929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Times New Roman" pitchFamily="18" charset="0"/>
              </a:rPr>
              <a:t>Показатели и финансовое обеспечение подпрограммы  </a:t>
            </a:r>
            <a:br>
              <a:rPr lang="ru-RU" sz="1929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Times New Roman" pitchFamily="18" charset="0"/>
              </a:rPr>
            </a:br>
            <a:r>
              <a:rPr lang="ru-RU" sz="1929" b="1" dirty="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Times New Roman" pitchFamily="18" charset="0"/>
              </a:rPr>
              <a:t>«Совершенствование и развитие сети автомобильных дорог» </a:t>
            </a:r>
            <a:r>
              <a:rPr lang="ru-RU" sz="1929" b="1" dirty="0">
                <a:solidFill>
                  <a:schemeClr val="accent1">
                    <a:lumMod val="50000"/>
                  </a:schemeClr>
                </a:solidFill>
                <a:latin typeface="+mn-lt"/>
              </a:rPr>
              <a:t>муниципальной программы «Комплексное благоустройство территории»</a:t>
            </a:r>
            <a:endParaRPr lang="ru-RU" sz="2286" b="1" dirty="0">
              <a:solidFill>
                <a:schemeClr val="accent1">
                  <a:lumMod val="50000"/>
                </a:schemeClr>
              </a:solidFill>
              <a:latin typeface="+mn-lt"/>
              <a:ea typeface="+mn-ea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81657" y="2413961"/>
            <a:ext cx="514343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8"/>
            <a:r>
              <a:rPr lang="ru-RU" sz="1143" dirty="0">
                <a:solidFill>
                  <a:prstClr val="black"/>
                </a:solidFill>
                <a:latin typeface="Calibri"/>
              </a:rPr>
              <a:t>58,4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52203" y="2391765"/>
            <a:ext cx="514343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8"/>
            <a:r>
              <a:rPr lang="ru-RU" sz="1143" dirty="0">
                <a:solidFill>
                  <a:prstClr val="black"/>
                </a:solidFill>
                <a:latin typeface="Calibri"/>
              </a:rPr>
              <a:t>60,7</a:t>
            </a:r>
          </a:p>
        </p:txBody>
      </p:sp>
      <p:pic>
        <p:nvPicPr>
          <p:cNvPr id="8" name="Picture 2" descr="C:\Users\User\Desktop\D7c6QyCR7f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2652" y="1114457"/>
            <a:ext cx="2554617" cy="2554617"/>
          </a:xfrm>
          <a:prstGeom prst="rect">
            <a:avLst/>
          </a:prstGeom>
          <a:noFill/>
        </p:spPr>
      </p:pic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4966966"/>
              </p:ext>
            </p:extLst>
          </p:nvPr>
        </p:nvGraphicFramePr>
        <p:xfrm>
          <a:off x="4375921" y="1014775"/>
          <a:ext cx="6675120" cy="2753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5648192" y="1873956"/>
            <a:ext cx="41389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/>
              <a:t>58,4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52649" y="1840088"/>
            <a:ext cx="5832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/>
              <a:t>60,7</a:t>
            </a:r>
          </a:p>
        </p:txBody>
      </p:sp>
      <p:sp>
        <p:nvSpPr>
          <p:cNvPr id="10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305A1BEB-67EF-4904-BFC7-368C6AB933FC}" type="slidenum">
              <a:rPr lang="ru-RU" smtClean="0"/>
              <a:pPr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20784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User\Desktop\Рисунок1.png"/>
          <p:cNvPicPr>
            <a:picLocks noChangeAspect="1" noChangeArrowheads="1"/>
          </p:cNvPicPr>
          <p:nvPr/>
        </p:nvPicPr>
        <p:blipFill>
          <a:blip r:embed="rId3" cstate="print">
            <a:lum bright="25000" contrast="-1000"/>
          </a:blip>
          <a:srcRect/>
          <a:stretch>
            <a:fillRect/>
          </a:stretch>
        </p:blipFill>
        <p:spPr bwMode="auto">
          <a:xfrm>
            <a:off x="1524000" y="1019628"/>
            <a:ext cx="9144000" cy="5861098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1672651" y="188641"/>
            <a:ext cx="8792165" cy="830987"/>
          </a:xfrm>
          <a:prstGeom prst="rect">
            <a:avLst/>
          </a:prstGeom>
          <a:noFill/>
        </p:spPr>
        <p:txBody>
          <a:bodyPr wrap="square" lIns="91429" tIns="45715" rIns="91429" bIns="45715" rtlCol="0">
            <a:spAutoFit/>
          </a:bodyPr>
          <a:lstStyle/>
          <a:p>
            <a:pPr algn="ctr" defTabSz="914308"/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latin typeface="Calibri"/>
                <a:cs typeface="Times New Roman" pitchFamily="18" charset="0"/>
              </a:rPr>
              <a:t>Содержание автомобильных дорог на территории                       Муниципального образования  «город Березники»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930503"/>
              </p:ext>
            </p:extLst>
          </p:nvPr>
        </p:nvGraphicFramePr>
        <p:xfrm>
          <a:off x="1724085" y="1019628"/>
          <a:ext cx="8740731" cy="3303535"/>
        </p:xfrm>
        <a:graphic>
          <a:graphicData uri="http://schemas.openxmlformats.org/drawingml/2006/table">
            <a:tbl>
              <a:tblPr/>
              <a:tblGrid>
                <a:gridCol w="731016">
                  <a:extLst>
                    <a:ext uri="{9D8B030D-6E8A-4147-A177-3AD203B41FA5}">
                      <a16:colId xmlns:a16="http://schemas.microsoft.com/office/drawing/2014/main" val="2231081328"/>
                    </a:ext>
                  </a:extLst>
                </a:gridCol>
                <a:gridCol w="5259766">
                  <a:extLst>
                    <a:ext uri="{9D8B030D-6E8A-4147-A177-3AD203B41FA5}">
                      <a16:colId xmlns:a16="http://schemas.microsoft.com/office/drawing/2014/main" val="3354496043"/>
                    </a:ext>
                  </a:extLst>
                </a:gridCol>
                <a:gridCol w="2749949">
                  <a:extLst>
                    <a:ext uri="{9D8B030D-6E8A-4147-A177-3AD203B41FA5}">
                      <a16:colId xmlns:a16="http://schemas.microsoft.com/office/drawing/2014/main" val="2920188617"/>
                    </a:ext>
                  </a:extLst>
                </a:gridCol>
              </a:tblGrid>
              <a:tr h="292802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Объекты на содержании МБУ "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Спецавтохозяйство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 </a:t>
                      </a:r>
                      <a:r>
                        <a:rPr lang="ru-RU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г.Березники</a:t>
                      </a:r>
                      <a:r>
                        <a:rPr lang="ru-RU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"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160049"/>
                  </a:ext>
                </a:extLst>
              </a:tr>
              <a:tr h="2459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№ п/п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Объекты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Объемы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9600623"/>
                  </a:ext>
                </a:extLst>
              </a:tr>
              <a:tr h="98381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Автомобильные дороги (км)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784,4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7593529"/>
                  </a:ext>
                </a:extLst>
              </a:tr>
              <a:tr h="2459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Остановки общественного транспорта (шт.)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8966474"/>
                  </a:ext>
                </a:extLst>
              </a:tr>
              <a:tr h="2459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Светофорные объекты (шт.)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6131243"/>
                  </a:ext>
                </a:extLst>
              </a:tr>
              <a:tr h="2459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Дорожные знаки (шт.)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9 921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7429620"/>
                  </a:ext>
                </a:extLst>
              </a:tr>
              <a:tr h="2459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Пешеходные ограждения (км)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63872341"/>
                  </a:ext>
                </a:extLst>
              </a:tr>
              <a:tr h="2459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Мостовые сооружения (шт.)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9530630"/>
                  </a:ext>
                </a:extLst>
              </a:tr>
              <a:tr h="2459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Наружное освещение (км)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491,5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4839799"/>
                  </a:ext>
                </a:extLst>
              </a:tr>
              <a:tr h="24595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Ливневая канализация  (км)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9,2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1410837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9467160"/>
              </p:ext>
            </p:extLst>
          </p:nvPr>
        </p:nvGraphicFramePr>
        <p:xfrm>
          <a:off x="1848256" y="4345623"/>
          <a:ext cx="8492387" cy="232373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47782">
                  <a:extLst>
                    <a:ext uri="{9D8B030D-6E8A-4147-A177-3AD203B41FA5}">
                      <a16:colId xmlns:a16="http://schemas.microsoft.com/office/drawing/2014/main" val="344326878"/>
                    </a:ext>
                  </a:extLst>
                </a:gridCol>
                <a:gridCol w="852893">
                  <a:extLst>
                    <a:ext uri="{9D8B030D-6E8A-4147-A177-3AD203B41FA5}">
                      <a16:colId xmlns:a16="http://schemas.microsoft.com/office/drawing/2014/main" val="1571809133"/>
                    </a:ext>
                  </a:extLst>
                </a:gridCol>
                <a:gridCol w="6217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3984">
                  <a:extLst>
                    <a:ext uri="{9D8B030D-6E8A-4147-A177-3AD203B41FA5}">
                      <a16:colId xmlns:a16="http://schemas.microsoft.com/office/drawing/2014/main" val="226939939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437009170"/>
                    </a:ext>
                  </a:extLst>
                </a:gridCol>
                <a:gridCol w="7802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41248">
                  <a:extLst>
                    <a:ext uri="{9D8B030D-6E8A-4147-A177-3AD203B41FA5}">
                      <a16:colId xmlns:a16="http://schemas.microsoft.com/office/drawing/2014/main" val="2997478948"/>
                    </a:ext>
                  </a:extLst>
                </a:gridCol>
              </a:tblGrid>
              <a:tr h="260128">
                <a:tc rowSpan="3"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Мероприятие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8708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r>
                        <a:rPr lang="ru-RU" sz="1600" b="1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г.</a:t>
                      </a:r>
                      <a:endParaRPr lang="ru-RU" sz="16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8708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г.</a:t>
                      </a:r>
                    </a:p>
                  </a:txBody>
                  <a:tcPr marL="8708" marR="8708" marT="8708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4107022"/>
                  </a:ext>
                </a:extLst>
              </a:tr>
              <a:tr h="26012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8708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</a:txBody>
                  <a:tcPr marL="8708" marR="8708" marT="8708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млн. руб.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8708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u="none" strike="noStrike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  <a:endParaRPr lang="ru-RU" sz="1600" b="1" i="0" u="none" strike="noStrike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8708" marB="0" anchor="ctr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584518"/>
                  </a:ext>
                </a:extLst>
              </a:tr>
              <a:tr h="260128">
                <a:tc vMerge="1">
                  <a:txBody>
                    <a:bodyPr/>
                    <a:lstStyle/>
                    <a:p>
                      <a:pPr algn="l" fontAlgn="b"/>
                      <a:endParaRPr lang="ru-RU" sz="19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029" marR="10029" marT="10029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marL="8708" marR="8708" marT="870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8708" marR="8708" marT="8708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870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marL="8708" marR="8708" marT="870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</a:p>
                  </a:txBody>
                  <a:tcPr marL="8708" marR="8708" marT="8708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8708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154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коммунальной техники и навесного оборудования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32,98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870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32,98</a:t>
                      </a:r>
                    </a:p>
                  </a:txBody>
                  <a:tcPr marL="8708" marR="8708" marT="870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870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8708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870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8708" marB="0" anchor="ctr"/>
                </a:tc>
                <a:extLst>
                  <a:ext uri="{0D108BD9-81ED-4DB2-BD59-A6C34878D82A}">
                    <a16:rowId xmlns:a16="http://schemas.microsoft.com/office/drawing/2014/main" val="2792902298"/>
                  </a:ext>
                </a:extLst>
              </a:tr>
              <a:tr h="26012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Приобретение автогидроподъемника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870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8708" marR="8708" marT="870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870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8708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870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8708" marB="0" anchor="ctr"/>
                </a:tc>
                <a:extLst>
                  <a:ext uri="{0D108BD9-81ED-4DB2-BD59-A6C34878D82A}">
                    <a16:rowId xmlns:a16="http://schemas.microsoft.com/office/drawing/2014/main" val="2664522843"/>
                  </a:ext>
                </a:extLst>
              </a:tr>
              <a:tr h="26012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 за 2</a:t>
                      </a:r>
                      <a:r>
                        <a:rPr lang="ru-RU" sz="16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8708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-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870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8708" marR="8708" marT="870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870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8708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870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8708" marB="0" anchor="ctr"/>
                </a:tc>
                <a:extLst>
                  <a:ext uri="{0D108BD9-81ED-4DB2-BD59-A6C34878D82A}">
                    <a16:rowId xmlns:a16="http://schemas.microsoft.com/office/drawing/2014/main" val="3153175427"/>
                  </a:ext>
                </a:extLst>
              </a:tr>
              <a:tr h="511548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Финансовое обеспечение выполнение работ по содержанию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870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317,7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870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317,7</a:t>
                      </a:r>
                    </a:p>
                  </a:txBody>
                  <a:tcPr marL="8708" marR="8708" marT="870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870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334,3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870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334,2</a:t>
                      </a:r>
                    </a:p>
                  </a:txBody>
                  <a:tcPr marL="8708" marR="8708" marT="8708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708" marR="8708" marT="8708" marB="0" anchor="ctr"/>
                </a:tc>
                <a:extLst>
                  <a:ext uri="{0D108BD9-81ED-4DB2-BD59-A6C34878D82A}">
                    <a16:rowId xmlns:a16="http://schemas.microsoft.com/office/drawing/2014/main" val="1805038391"/>
                  </a:ext>
                </a:extLst>
              </a:tr>
            </a:tbl>
          </a:graphicData>
        </a:graphic>
      </p:graphicFrame>
      <p:sp>
        <p:nvSpPr>
          <p:cNvPr id="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961510" y="6492875"/>
            <a:ext cx="1230489" cy="365125"/>
          </a:xfrm>
        </p:spPr>
        <p:txBody>
          <a:bodyPr/>
          <a:lstStyle/>
          <a:p>
            <a:fld id="{305A1BEB-67EF-4904-BFC7-368C6AB933FC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88255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08"/>
            <a:fld id="{65D1203E-8038-403B-AA3D-532B9534E898}" type="slidenum">
              <a:rPr lang="ru-RU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4308"/>
              <a:t>5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81257" y="188640"/>
            <a:ext cx="83323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308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alibri"/>
                <a:cs typeface="Times New Roman" pitchFamily="18" charset="0"/>
              </a:rPr>
              <a:t>Показатели и финансовое обеспечение подпрограммы  </a:t>
            </a:r>
            <a:b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alibri"/>
                <a:cs typeface="Times New Roman" pitchFamily="18" charset="0"/>
              </a:rPr>
            </a:b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 «Благоустройство городских территорий»  муниципальной программы «Комплексное благоустройство территории»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659939252"/>
              </p:ext>
            </p:extLst>
          </p:nvPr>
        </p:nvGraphicFramePr>
        <p:xfrm>
          <a:off x="4964446" y="1423063"/>
          <a:ext cx="5503469" cy="27774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532340" y="1063023"/>
            <a:ext cx="66513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08"/>
            <a:r>
              <a:rPr lang="ru-RU" sz="2000" b="1" dirty="0">
                <a:solidFill>
                  <a:schemeClr val="accent1">
                    <a:lumMod val="50000"/>
                  </a:schemeClr>
                </a:solidFill>
                <a:latin typeface="Calibri"/>
              </a:rPr>
              <a:t>Развитие системы сетей наружного освещения</a:t>
            </a:r>
          </a:p>
        </p:txBody>
      </p:sp>
      <p:pic>
        <p:nvPicPr>
          <p:cNvPr id="7" name="Picture 3" descr="C:\Users\User\Desktop\презентации\IMG-20190913-WA0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1474498"/>
            <a:ext cx="3738144" cy="2560589"/>
          </a:xfrm>
          <a:prstGeom prst="rect">
            <a:avLst/>
          </a:prstGeom>
          <a:noFill/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7165980"/>
              </p:ext>
            </p:extLst>
          </p:nvPr>
        </p:nvGraphicFramePr>
        <p:xfrm>
          <a:off x="965198" y="4256881"/>
          <a:ext cx="10185401" cy="234124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589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44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544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44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44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44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5441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Мероприятие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2020 год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2021 год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u="none" strike="noStrike" dirty="0">
                          <a:effectLst/>
                        </a:rPr>
                        <a:t>Развитие системы сетей наружного освещения: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план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факт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>
                          <a:effectLst/>
                        </a:rPr>
                        <a:t>км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план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факт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>
                          <a:effectLst/>
                        </a:rPr>
                        <a:t>км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>
                          <a:effectLst/>
                        </a:rPr>
                        <a:t>развитие преобразованных муниципальных образований 50/50%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12,4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12,1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10,7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9,9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9,9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14,7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>
                          <a:effectLst/>
                        </a:rPr>
                        <a:t>реализация мероприятий направленных на комплексное развитие сельских территорий 75/25 %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0,6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0,6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1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1,2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1,2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2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1500"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u="none" strike="noStrike">
                          <a:effectLst/>
                        </a:rPr>
                        <a:t>Доля восстановительных сетей наружного освещения % от необходимой протяженности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64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>
                          <a:effectLst/>
                        </a:rPr>
                        <a:t> </a:t>
                      </a:r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 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u="none" strike="noStrike" dirty="0">
                          <a:effectLst/>
                        </a:rPr>
                        <a:t>68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620192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2543685"/>
              </p:ext>
            </p:extLst>
          </p:nvPr>
        </p:nvGraphicFramePr>
        <p:xfrm>
          <a:off x="449704" y="269823"/>
          <a:ext cx="7441693" cy="6086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9294535"/>
              </p:ext>
            </p:extLst>
          </p:nvPr>
        </p:nvGraphicFramePr>
        <p:xfrm>
          <a:off x="6158390" y="709150"/>
          <a:ext cx="5596173" cy="2197166"/>
        </p:xfrm>
        <a:graphic>
          <a:graphicData uri="http://schemas.openxmlformats.org/drawingml/2006/table">
            <a:tbl>
              <a:tblPr/>
              <a:tblGrid>
                <a:gridCol w="1849719">
                  <a:extLst>
                    <a:ext uri="{9D8B030D-6E8A-4147-A177-3AD203B41FA5}">
                      <a16:colId xmlns:a16="http://schemas.microsoft.com/office/drawing/2014/main" val="327539558"/>
                    </a:ext>
                  </a:extLst>
                </a:gridCol>
                <a:gridCol w="1084550">
                  <a:extLst>
                    <a:ext uri="{9D8B030D-6E8A-4147-A177-3AD203B41FA5}">
                      <a16:colId xmlns:a16="http://schemas.microsoft.com/office/drawing/2014/main" val="95046132"/>
                    </a:ext>
                  </a:extLst>
                </a:gridCol>
                <a:gridCol w="887104">
                  <a:extLst>
                    <a:ext uri="{9D8B030D-6E8A-4147-A177-3AD203B41FA5}">
                      <a16:colId xmlns:a16="http://schemas.microsoft.com/office/drawing/2014/main" val="2813314985"/>
                    </a:ext>
                  </a:extLst>
                </a:gridCol>
                <a:gridCol w="925655">
                  <a:extLst>
                    <a:ext uri="{9D8B030D-6E8A-4147-A177-3AD203B41FA5}">
                      <a16:colId xmlns:a16="http://schemas.microsoft.com/office/drawing/2014/main" val="3202252499"/>
                    </a:ext>
                  </a:extLst>
                </a:gridCol>
                <a:gridCol w="849145">
                  <a:extLst>
                    <a:ext uri="{9D8B030D-6E8A-4147-A177-3AD203B41FA5}">
                      <a16:colId xmlns:a16="http://schemas.microsoft.com/office/drawing/2014/main" val="3039212691"/>
                    </a:ext>
                  </a:extLst>
                </a:gridCol>
              </a:tblGrid>
              <a:tr h="275026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2020 год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9173352"/>
                  </a:ext>
                </a:extLst>
              </a:tr>
              <a:tr h="53971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Объект благоустройства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Площадь</a:t>
                      </a:r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благоустройства, (га)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Финансирование, (тыс.руб.)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6229203"/>
                  </a:ext>
                </a:extLst>
              </a:tr>
              <a:tr h="2750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план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факт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план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факт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858164"/>
                  </a:ext>
                </a:extLst>
              </a:tr>
              <a:tr h="2750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городской парк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1,8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8170,0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8170,0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7708031"/>
                  </a:ext>
                </a:extLst>
              </a:tr>
              <a:tr h="53971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сквер в м/р "Любимов"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75315,8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70246,4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3961112"/>
                  </a:ext>
                </a:extLst>
              </a:tr>
              <a:tr h="275026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Всего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4,7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4,7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83485,8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78416,4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6589839"/>
                  </a:ext>
                </a:extLst>
              </a:tr>
            </a:tbl>
          </a:graphicData>
        </a:graphic>
      </p:graphicFrame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1850250"/>
              </p:ext>
            </p:extLst>
          </p:nvPr>
        </p:nvGraphicFramePr>
        <p:xfrm>
          <a:off x="6097764" y="3098641"/>
          <a:ext cx="5580760" cy="1875258"/>
        </p:xfrm>
        <a:graphic>
          <a:graphicData uri="http://schemas.openxmlformats.org/drawingml/2006/table">
            <a:tbl>
              <a:tblPr/>
              <a:tblGrid>
                <a:gridCol w="1981255">
                  <a:extLst>
                    <a:ext uri="{9D8B030D-6E8A-4147-A177-3AD203B41FA5}">
                      <a16:colId xmlns:a16="http://schemas.microsoft.com/office/drawing/2014/main" val="2322631911"/>
                    </a:ext>
                  </a:extLst>
                </a:gridCol>
                <a:gridCol w="1089011">
                  <a:extLst>
                    <a:ext uri="{9D8B030D-6E8A-4147-A177-3AD203B41FA5}">
                      <a16:colId xmlns:a16="http://schemas.microsoft.com/office/drawing/2014/main" val="629752107"/>
                    </a:ext>
                  </a:extLst>
                </a:gridCol>
                <a:gridCol w="824392">
                  <a:extLst>
                    <a:ext uri="{9D8B030D-6E8A-4147-A177-3AD203B41FA5}">
                      <a16:colId xmlns:a16="http://schemas.microsoft.com/office/drawing/2014/main" val="568603405"/>
                    </a:ext>
                  </a:extLst>
                </a:gridCol>
                <a:gridCol w="841355">
                  <a:extLst>
                    <a:ext uri="{9D8B030D-6E8A-4147-A177-3AD203B41FA5}">
                      <a16:colId xmlns:a16="http://schemas.microsoft.com/office/drawing/2014/main" val="1447750644"/>
                    </a:ext>
                  </a:extLst>
                </a:gridCol>
                <a:gridCol w="844747">
                  <a:extLst>
                    <a:ext uri="{9D8B030D-6E8A-4147-A177-3AD203B41FA5}">
                      <a16:colId xmlns:a16="http://schemas.microsoft.com/office/drawing/2014/main" val="3580012048"/>
                    </a:ext>
                  </a:extLst>
                </a:gridCol>
              </a:tblGrid>
              <a:tr h="254597">
                <a:tc>
                  <a:txBody>
                    <a:bodyPr/>
                    <a:lstStyle/>
                    <a:p>
                      <a:pPr algn="l" fontAlgn="b"/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83" marR="10183" marT="101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2021 год</a:t>
                      </a:r>
                    </a:p>
                  </a:txBody>
                  <a:tcPr marL="10183" marR="10183" marT="101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83" marR="10183" marT="101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600" b="1" i="0" u="none" strike="noStrike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83" marR="10183" marT="1018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523264"/>
                  </a:ext>
                </a:extLst>
              </a:tr>
              <a:tr h="542461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Объект благоустройства</a:t>
                      </a:r>
                    </a:p>
                  </a:txBody>
                  <a:tcPr marL="10183" marR="10183" marT="101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Площадь</a:t>
                      </a:r>
                      <a:r>
                        <a:rPr lang="en-US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благоустройства, (га)</a:t>
                      </a:r>
                    </a:p>
                  </a:txBody>
                  <a:tcPr marL="10183" marR="10183" marT="1018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Финансирование,            (тыс. руб.)</a:t>
                      </a:r>
                    </a:p>
                  </a:txBody>
                  <a:tcPr marL="10183" marR="10183" marT="101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5523123"/>
                  </a:ext>
                </a:extLst>
              </a:tr>
              <a:tr h="2545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план</a:t>
                      </a:r>
                    </a:p>
                  </a:txBody>
                  <a:tcPr marL="10183" marR="10183" marT="101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факт</a:t>
                      </a:r>
                    </a:p>
                  </a:txBody>
                  <a:tcPr marL="10183" marR="10183" marT="101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план</a:t>
                      </a:r>
                    </a:p>
                  </a:txBody>
                  <a:tcPr marL="10183" marR="10183" marT="101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факт</a:t>
                      </a:r>
                    </a:p>
                  </a:txBody>
                  <a:tcPr marL="10183" marR="10183" marT="101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5914833"/>
                  </a:ext>
                </a:extLst>
              </a:tr>
              <a:tr h="2545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городской парк</a:t>
                      </a:r>
                    </a:p>
                  </a:txBody>
                  <a:tcPr marL="10183" marR="10183" marT="101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2,6</a:t>
                      </a:r>
                    </a:p>
                  </a:txBody>
                  <a:tcPr marL="10183" marR="10183" marT="101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2,6</a:t>
                      </a:r>
                    </a:p>
                  </a:txBody>
                  <a:tcPr marL="10183" marR="10183" marT="101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43146,8</a:t>
                      </a:r>
                    </a:p>
                  </a:txBody>
                  <a:tcPr marL="10183" marR="10183" marT="101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36948,3</a:t>
                      </a:r>
                    </a:p>
                  </a:txBody>
                  <a:tcPr marL="10183" marR="10183" marT="101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54346819"/>
                  </a:ext>
                </a:extLst>
              </a:tr>
              <a:tr h="2545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площадь Романово*</a:t>
                      </a:r>
                    </a:p>
                  </a:txBody>
                  <a:tcPr marL="10183" marR="10183" marT="101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10183" marR="10183" marT="101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0,6</a:t>
                      </a:r>
                    </a:p>
                  </a:txBody>
                  <a:tcPr marL="10183" marR="10183" marT="101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5737,8</a:t>
                      </a:r>
                    </a:p>
                  </a:txBody>
                  <a:tcPr marL="10183" marR="10183" marT="101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5737,8</a:t>
                      </a:r>
                    </a:p>
                  </a:txBody>
                  <a:tcPr marL="10183" marR="10183" marT="101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0651553"/>
                  </a:ext>
                </a:extLst>
              </a:tr>
              <a:tr h="25459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Всего</a:t>
                      </a:r>
                    </a:p>
                  </a:txBody>
                  <a:tcPr marL="10183" marR="10183" marT="101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3,2</a:t>
                      </a:r>
                    </a:p>
                  </a:txBody>
                  <a:tcPr marL="10183" marR="10183" marT="101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3,2</a:t>
                      </a:r>
                    </a:p>
                  </a:txBody>
                  <a:tcPr marL="10183" marR="10183" marT="101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48884,6</a:t>
                      </a:r>
                    </a:p>
                  </a:txBody>
                  <a:tcPr marL="10183" marR="10183" marT="101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 dirty="0">
                          <a:solidFill>
                            <a:srgbClr val="002060"/>
                          </a:solidFill>
                          <a:effectLst/>
                          <a:latin typeface="Calibri" panose="020F0502020204030204" pitchFamily="34" charset="0"/>
                        </a:rPr>
                        <a:t>42686,1</a:t>
                      </a:r>
                    </a:p>
                  </a:txBody>
                  <a:tcPr marL="10183" marR="10183" marT="10183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0752493"/>
                  </a:ext>
                </a:extLst>
              </a:tr>
            </a:tbl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2725202"/>
              </p:ext>
            </p:extLst>
          </p:nvPr>
        </p:nvGraphicFramePr>
        <p:xfrm>
          <a:off x="169817" y="269823"/>
          <a:ext cx="6246396" cy="6086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277970" y="4973899"/>
            <a:ext cx="61414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4472C4">
                    <a:lumMod val="50000"/>
                  </a:srgbClr>
                </a:solidFill>
              </a:rPr>
              <a:t>* </a:t>
            </a:r>
            <a:r>
              <a:rPr lang="ru-RU" sz="1600" b="1" dirty="0">
                <a:solidFill>
                  <a:srgbClr val="4472C4">
                    <a:lumMod val="50000"/>
                  </a:srgbClr>
                </a:solidFill>
              </a:rPr>
              <a:t>Благотворительный гранд ООО «ЛУКОЙЛ-Пермь» 10 млн. руб. </a:t>
            </a:r>
          </a:p>
        </p:txBody>
      </p:sp>
      <p:sp>
        <p:nvSpPr>
          <p:cNvPr id="8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348716" y="6378927"/>
            <a:ext cx="2743200" cy="365125"/>
          </a:xfrm>
        </p:spPr>
        <p:txBody>
          <a:bodyPr/>
          <a:lstStyle/>
          <a:p>
            <a:fld id="{305A1BEB-67EF-4904-BFC7-368C6AB933FC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5732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826" y="4371350"/>
            <a:ext cx="2927392" cy="193324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604" y="1964004"/>
            <a:ext cx="2799800" cy="19482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1199312" cy="110042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Подпрограмма «Создание благоприятной экологической обстановки» </a:t>
            </a:r>
            <a:b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</a:b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Мероприятие «Проведение санитарно-профилактических мероприятий»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1400822"/>
              </p:ext>
            </p:extLst>
          </p:nvPr>
        </p:nvGraphicFramePr>
        <p:xfrm>
          <a:off x="6667501" y="1696706"/>
          <a:ext cx="5370012" cy="4792994"/>
        </p:xfrm>
        <a:graphic>
          <a:graphicData uri="http://schemas.openxmlformats.org/drawingml/2006/table">
            <a:tbl>
              <a:tblPr/>
              <a:tblGrid>
                <a:gridCol w="2372187">
                  <a:extLst>
                    <a:ext uri="{9D8B030D-6E8A-4147-A177-3AD203B41FA5}">
                      <a16:colId xmlns:a16="http://schemas.microsoft.com/office/drawing/2014/main" val="63266167"/>
                    </a:ext>
                  </a:extLst>
                </a:gridCol>
                <a:gridCol w="823288">
                  <a:extLst>
                    <a:ext uri="{9D8B030D-6E8A-4147-A177-3AD203B41FA5}">
                      <a16:colId xmlns:a16="http://schemas.microsoft.com/office/drawing/2014/main" val="1678988513"/>
                    </a:ext>
                  </a:extLst>
                </a:gridCol>
                <a:gridCol w="7416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6464">
                  <a:extLst>
                    <a:ext uri="{9D8B030D-6E8A-4147-A177-3AD203B41FA5}">
                      <a16:colId xmlns:a16="http://schemas.microsoft.com/office/drawing/2014/main" val="839976156"/>
                    </a:ext>
                  </a:extLst>
                </a:gridCol>
                <a:gridCol w="7164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81947">
                <a:tc rowSpan="2"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Наименование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 год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2021 год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41903003"/>
                  </a:ext>
                </a:extLst>
              </a:tr>
              <a:tr h="935422">
                <a:tc vMerge="1">
                  <a:txBody>
                    <a:bodyPr/>
                    <a:lstStyle/>
                    <a:p>
                      <a:pPr algn="l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план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факт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план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факт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313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Площадь городских территорий, освобождаемых от несанкционированных свалок (м2)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10741,5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2166,0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1646,0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7541114"/>
                  </a:ext>
                </a:extLst>
              </a:tr>
              <a:tr h="121929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Количество бытовых отходов, вывезенных при ликвидации несанкционированных свалок (тонн)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261,96</a:t>
                      </a:r>
                    </a:p>
                    <a:p>
                      <a:pPr algn="ctr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1131,8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1134,0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71394076"/>
                  </a:ext>
                </a:extLst>
              </a:tr>
              <a:tr h="111319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Стоимость выполненных работ (тыс. руб.)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747,2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747,2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894,5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881,9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91110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271311" y="1358791"/>
            <a:ext cx="52656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до</a:t>
            </a:r>
            <a:r>
              <a:rPr lang="ru-RU" sz="2000" dirty="0"/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260837" y="4018555"/>
            <a:ext cx="12731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после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31785" y="1964003"/>
            <a:ext cx="2757918" cy="19482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85" y="4371350"/>
            <a:ext cx="2757918" cy="1885927"/>
          </a:xfrm>
          <a:prstGeom prst="rect">
            <a:avLst/>
          </a:prstGeom>
        </p:spPr>
      </p:pic>
      <p:sp>
        <p:nvSpPr>
          <p:cNvPr id="15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355667" y="6492875"/>
            <a:ext cx="2743200" cy="365125"/>
          </a:xfrm>
        </p:spPr>
        <p:txBody>
          <a:bodyPr/>
          <a:lstStyle/>
          <a:p>
            <a:fld id="{305A1BEB-67EF-4904-BFC7-368C6AB933FC}" type="slidenum">
              <a:rPr lang="ru-RU" smtClean="0"/>
              <a:pPr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26078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78" y="1181755"/>
            <a:ext cx="4084320" cy="229743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7842"/>
            <a:ext cx="10515600" cy="70643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Подпрограмма «Благоустройство городских территорий»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34236" y="3119473"/>
            <a:ext cx="3406312" cy="410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chemeClr val="bg1"/>
                </a:solidFill>
                <a:cs typeface="Times New Roman" panose="02020603050405020304" pitchFamily="18" charset="0"/>
              </a:rPr>
              <a:t>с. </a:t>
            </a:r>
            <a:r>
              <a:rPr lang="ru-RU" altLang="ru-RU" b="1" dirty="0" err="1">
                <a:solidFill>
                  <a:schemeClr val="bg1"/>
                </a:solidFill>
                <a:cs typeface="Times New Roman" panose="02020603050405020304" pitchFamily="18" charset="0"/>
              </a:rPr>
              <a:t>Пыскор</a:t>
            </a:r>
            <a:r>
              <a:rPr lang="ru-RU" altLang="ru-RU" b="1" dirty="0">
                <a:solidFill>
                  <a:schemeClr val="bg1"/>
                </a:solidFill>
                <a:cs typeface="Times New Roman" panose="02020603050405020304" pitchFamily="18" charset="0"/>
              </a:rPr>
              <a:t> (площадка ГТО)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46306" y="6198985"/>
            <a:ext cx="67640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endParaRPr lang="ru-RU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endParaRPr lang="ru-RU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637392" y="6465381"/>
            <a:ext cx="7969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chemeClr val="accent5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r>
              <a:rPr lang="ru-RU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4449170" y="1310709"/>
            <a:ext cx="472212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Детские площадки  </a:t>
            </a: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altLang="ru-RU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с. Березовка, </a:t>
            </a: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altLang="ru-RU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с. </a:t>
            </a:r>
            <a:r>
              <a:rPr lang="ru-RU" altLang="ru-RU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Пыскор</a:t>
            </a:r>
            <a:r>
              <a:rPr lang="ru-RU" altLang="ru-RU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</a:t>
            </a: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altLang="ru-RU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п. Вогулка</a:t>
            </a:r>
          </a:p>
          <a:p>
            <a:pPr marL="285750" lvl="0" indent="-285750" algn="just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altLang="ru-RU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с. </a:t>
            </a:r>
            <a:r>
              <a:rPr lang="ru-RU" altLang="ru-RU" dirty="0" err="1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Пыскор</a:t>
            </a:r>
            <a:r>
              <a:rPr lang="ru-RU" altLang="ru-RU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 (площадка ГТО)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Общая стоимость работ 2,2 млн. рублей</a:t>
            </a:r>
            <a:r>
              <a:rPr lang="ru-RU" altLang="ru-RU" b="1" dirty="0">
                <a:solidFill>
                  <a:schemeClr val="accent5">
                    <a:lumMod val="50000"/>
                  </a:schemeClr>
                </a:solidFill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2069" y="558182"/>
            <a:ext cx="2334226" cy="2990236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9483895" y="3126907"/>
            <a:ext cx="1519644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chemeClr val="bg1"/>
                </a:solidFill>
                <a:cs typeface="Times New Roman" panose="02020603050405020304" pitchFamily="18" charset="0"/>
              </a:rPr>
              <a:t>п.Вогулка</a:t>
            </a:r>
          </a:p>
        </p:txBody>
      </p:sp>
      <p:sp>
        <p:nvSpPr>
          <p:cNvPr id="18" name="Заголовок 1"/>
          <p:cNvSpPr txBox="1">
            <a:spLocks/>
          </p:cNvSpPr>
          <p:nvPr/>
        </p:nvSpPr>
        <p:spPr>
          <a:xfrm>
            <a:off x="169459" y="3698543"/>
            <a:ext cx="11267364" cy="66874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Мероприятие по созданию объектов туристской сервисной и обеспечивающей инфраструктуры»</a:t>
            </a:r>
            <a:b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9" name="Заголовок 1"/>
          <p:cNvSpPr txBox="1">
            <a:spLocks/>
          </p:cNvSpPr>
          <p:nvPr/>
        </p:nvSpPr>
        <p:spPr>
          <a:xfrm>
            <a:off x="239973" y="627797"/>
            <a:ext cx="9040505" cy="532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Мероприятие по организация зон отдыха за счет средств  местного бюджета.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126" y="4049111"/>
            <a:ext cx="4216113" cy="2625633"/>
          </a:xfrm>
          <a:prstGeom prst="rect">
            <a:avLst/>
          </a:prstGeom>
        </p:spPr>
      </p:pic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8040519"/>
              </p:ext>
            </p:extLst>
          </p:nvPr>
        </p:nvGraphicFramePr>
        <p:xfrm>
          <a:off x="169459" y="4092684"/>
          <a:ext cx="7287903" cy="1269243"/>
        </p:xfrm>
        <a:graphic>
          <a:graphicData uri="http://schemas.openxmlformats.org/drawingml/2006/table">
            <a:tbl>
              <a:tblPr/>
              <a:tblGrid>
                <a:gridCol w="4012441">
                  <a:extLst>
                    <a:ext uri="{9D8B030D-6E8A-4147-A177-3AD203B41FA5}">
                      <a16:colId xmlns:a16="http://schemas.microsoft.com/office/drawing/2014/main" val="373224975"/>
                    </a:ext>
                  </a:extLst>
                </a:gridCol>
                <a:gridCol w="1078173">
                  <a:extLst>
                    <a:ext uri="{9D8B030D-6E8A-4147-A177-3AD203B41FA5}">
                      <a16:colId xmlns:a16="http://schemas.microsoft.com/office/drawing/2014/main" val="2333679890"/>
                    </a:ext>
                  </a:extLst>
                </a:gridCol>
                <a:gridCol w="1046567">
                  <a:extLst>
                    <a:ext uri="{9D8B030D-6E8A-4147-A177-3AD203B41FA5}">
                      <a16:colId xmlns:a16="http://schemas.microsoft.com/office/drawing/2014/main" val="1653379978"/>
                    </a:ext>
                  </a:extLst>
                </a:gridCol>
                <a:gridCol w="1150722">
                  <a:extLst>
                    <a:ext uri="{9D8B030D-6E8A-4147-A177-3AD203B41FA5}">
                      <a16:colId xmlns:a16="http://schemas.microsoft.com/office/drawing/2014/main" val="764938106"/>
                    </a:ext>
                  </a:extLst>
                </a:gridCol>
              </a:tblGrid>
              <a:tr h="31769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Наименование 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Факт, </a:t>
                      </a:r>
                      <a:r>
                        <a:rPr lang="ru-RU" sz="14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тыс. руб.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7185299"/>
                  </a:ext>
                </a:extLst>
              </a:tr>
              <a:tr h="33282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МБ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КБ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Всего</a:t>
                      </a:r>
                    </a:p>
                  </a:txBody>
                  <a:tcPr marL="9525" marR="9525" marT="9525" marB="0" anchor="b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6569922"/>
                  </a:ext>
                </a:extLst>
              </a:tr>
              <a:tr h="618720">
                <a:tc>
                  <a:txBody>
                    <a:bodyPr/>
                    <a:lstStyle/>
                    <a:p>
                      <a:pPr algn="l" fontAlgn="b"/>
                      <a:r>
                        <a:rPr lang="ru-RU" sz="1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Приобретение и установка туалетных    </a:t>
                      </a:r>
                      <a:br>
                        <a:rPr lang="ru-RU" sz="1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</a:br>
                      <a:r>
                        <a:rPr lang="ru-RU" sz="1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 модулей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747,9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2 243,7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800" b="1" i="0" u="none" strike="noStrike" dirty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2 991,6</a:t>
                      </a: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2401259"/>
                  </a:ext>
                </a:extLst>
              </a:tr>
            </a:tbl>
          </a:graphicData>
        </a:graphic>
      </p:graphicFrame>
      <p:sp>
        <p:nvSpPr>
          <p:cNvPr id="17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-2175131" y="6499583"/>
            <a:ext cx="2743200" cy="365125"/>
          </a:xfrm>
        </p:spPr>
        <p:txBody>
          <a:bodyPr/>
          <a:lstStyle/>
          <a:p>
            <a:fld id="{305A1BEB-67EF-4904-BFC7-368C6AB933FC}" type="slidenum">
              <a:rPr lang="ru-RU" smtClean="0"/>
              <a:pPr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31597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780143" y="652927"/>
            <a:ext cx="10515600" cy="566273"/>
          </a:xfrm>
        </p:spPr>
        <p:txBody>
          <a:bodyPr>
            <a:normAutofit/>
          </a:bodyPr>
          <a:lstStyle/>
          <a:p>
            <a:pPr algn="ctr"/>
            <a:r>
              <a:rPr lang="ru-RU" sz="25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Озеленение города</a:t>
            </a: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990600" y="210242"/>
            <a:ext cx="10515600" cy="5735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+mn-lt"/>
              </a:rPr>
              <a:t>Подпрограмма «Благоустройство городских территорий»</a:t>
            </a: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7268603"/>
              </p:ext>
            </p:extLst>
          </p:nvPr>
        </p:nvGraphicFramePr>
        <p:xfrm>
          <a:off x="4098607" y="1933530"/>
          <a:ext cx="4299585" cy="18764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679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0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026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Мероприятия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Показатели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2020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2021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Устройство цветников, конструкций вертикального озеленения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4821,7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4871,33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Посадка деревьев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360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877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Посадка кустарников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270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1854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Удаление деревьев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70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146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9" name="Picture 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623" y="4153363"/>
            <a:ext cx="4730044" cy="1970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15338"/>
            <a:ext cx="2607736" cy="2699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6047" y="1249023"/>
            <a:ext cx="2904340" cy="2904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1" t="2070" r="18282"/>
          <a:stretch/>
        </p:blipFill>
        <p:spPr bwMode="auto">
          <a:xfrm>
            <a:off x="573198" y="3847538"/>
            <a:ext cx="2680540" cy="2280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839" b="34352"/>
          <a:stretch/>
        </p:blipFill>
        <p:spPr bwMode="auto">
          <a:xfrm>
            <a:off x="8580029" y="4189828"/>
            <a:ext cx="3410358" cy="1938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9344378" y="6492875"/>
            <a:ext cx="2743200" cy="365125"/>
          </a:xfrm>
        </p:spPr>
        <p:txBody>
          <a:bodyPr/>
          <a:lstStyle/>
          <a:p>
            <a:fld id="{305A1BEB-67EF-4904-BFC7-368C6AB933FC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684895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Оформление по умолчанию">
  <a:themeElements>
    <a:clrScheme name="2_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3000" b="0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3000" b="0" i="0" u="none" strike="noStrike" cap="none" normalizeH="0" baseline="0" smtClean="0">
            <a:ln>
              <a:noFill/>
            </a:ln>
            <a:solidFill>
              <a:srgbClr val="000066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9832</TotalTime>
  <Words>1172</Words>
  <Application>Microsoft Office PowerPoint</Application>
  <PresentationFormat>Широкоэкранный</PresentationFormat>
  <Paragraphs>489</Paragraphs>
  <Slides>16</Slides>
  <Notes>13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5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7" baseType="lpstr">
      <vt:lpstr>Arial</vt:lpstr>
      <vt:lpstr>Calibri</vt:lpstr>
      <vt:lpstr>Calibri Light</vt:lpstr>
      <vt:lpstr>Montserrat Black</vt:lpstr>
      <vt:lpstr>Times New Roman</vt:lpstr>
      <vt:lpstr>Тема Office</vt:lpstr>
      <vt:lpstr>1_Тема Office</vt:lpstr>
      <vt:lpstr>2_Тема Office</vt:lpstr>
      <vt:lpstr>2_Оформление по умолчанию</vt:lpstr>
      <vt:lpstr>3_Тема Office</vt:lpstr>
      <vt:lpstr>CorelDRAW</vt:lpstr>
      <vt:lpstr>Администрация города Березники</vt:lpstr>
      <vt:lpstr>Презентация PowerPoint</vt:lpstr>
      <vt:lpstr>Показатели и финансовое обеспечение подпрограммы   «Совершенствование и развитие сети автомобильных дорог» муниципальной программы «Комплексное благоустройство территории»</vt:lpstr>
      <vt:lpstr>Презентация PowerPoint</vt:lpstr>
      <vt:lpstr>Презентация PowerPoint</vt:lpstr>
      <vt:lpstr>Презентация PowerPoint</vt:lpstr>
      <vt:lpstr>Подпрограмма «Создание благоприятной экологической обстановки»  Мероприятие «Проведение санитарно-профилактических мероприятий»</vt:lpstr>
      <vt:lpstr>Подпрограмма «Благоустройство городских территорий»</vt:lpstr>
      <vt:lpstr>Озеленение города</vt:lpstr>
      <vt:lpstr>Презентация PowerPoint</vt:lpstr>
      <vt:lpstr>Презентация PowerPoint</vt:lpstr>
      <vt:lpstr>Муниципальная программа «Формирование современной городской среды на территории муниципального образования «Город Березники»</vt:lpstr>
      <vt:lpstr>Муниципальная программа «Формирование современной городской среды на территории муниципального образования «Город Березники»  дворовые территории, приведенные в нормативное состояние</vt:lpstr>
      <vt:lpstr>Благоустройство  общественной территории - городского парка культуры и отдыха по программе ФГКС</vt:lpstr>
      <vt:lpstr>Муниципальные услуги, предоставляемые управлением благоустройства</vt:lpstr>
      <vt:lpstr>Документооборот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Драгомирова Эльвира Тимофеевна</cp:lastModifiedBy>
  <cp:revision>230</cp:revision>
  <cp:lastPrinted>2022-02-11T11:58:49Z</cp:lastPrinted>
  <dcterms:created xsi:type="dcterms:W3CDTF">2021-02-17T09:41:04Z</dcterms:created>
  <dcterms:modified xsi:type="dcterms:W3CDTF">2023-04-12T11:29:01Z</dcterms:modified>
</cp:coreProperties>
</file>