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50" r:id="rId3"/>
  </p:sldMasterIdLst>
  <p:notesMasterIdLst>
    <p:notesMasterId r:id="rId13"/>
  </p:notesMasterIdLst>
  <p:handoutMasterIdLst>
    <p:handoutMasterId r:id="rId14"/>
  </p:handoutMasterIdLst>
  <p:sldIdLst>
    <p:sldId id="1047" r:id="rId4"/>
    <p:sldId id="1043" r:id="rId5"/>
    <p:sldId id="1041" r:id="rId6"/>
    <p:sldId id="1048" r:id="rId7"/>
    <p:sldId id="987" r:id="rId8"/>
    <p:sldId id="1044" r:id="rId9"/>
    <p:sldId id="1045" r:id="rId10"/>
    <p:sldId id="1046" r:id="rId11"/>
    <p:sldId id="1049" r:id="rId12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41969D"/>
    <a:srgbClr val="333399"/>
    <a:srgbClr val="0033CC"/>
    <a:srgbClr val="0000CC"/>
    <a:srgbClr val="C8162F"/>
    <a:srgbClr val="FFFF00"/>
    <a:srgbClr val="F8BE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71595" autoAdjust="0"/>
  </p:normalViewPr>
  <p:slideViewPr>
    <p:cSldViewPr>
      <p:cViewPr varScale="1">
        <p:scale>
          <a:sx n="64" d="100"/>
          <a:sy n="64" d="100"/>
        </p:scale>
        <p:origin x="-20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notesViewPr>
    <p:cSldViewPr>
      <p:cViewPr varScale="1">
        <p:scale>
          <a:sx n="65" d="100"/>
          <a:sy n="65" d="100"/>
        </p:scale>
        <p:origin x="-3444" y="-102"/>
      </p:cViewPr>
      <p:guideLst>
        <p:guide orient="horz" pos="2122"/>
        <p:guide pos="31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>
            <a:lvl1pPr defTabSz="91663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3238" y="0"/>
            <a:ext cx="428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>
            <a:lvl1pPr algn="r" defTabSz="91663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9213"/>
            <a:ext cx="42814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defTabSz="91663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3238" y="6399213"/>
            <a:ext cx="42814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5C08A42A-3A29-4810-9050-A55746D26C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168275"/>
            <a:ext cx="3368675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2778125"/>
            <a:ext cx="8491537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6399213"/>
            <a:ext cx="42814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5DBA4B1A-C4ED-4135-8892-EA8B614298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z="11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5432C-CA0B-42A5-870D-A0F8972145D6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z="11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C042-5048-4081-8543-453295FE23A3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ct val="0"/>
              </a:spcBef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CABB0-B3FC-486C-B26A-F17F603F232E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177800" algn="just">
              <a:spcBef>
                <a:spcPct val="0"/>
              </a:spcBef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DBE5BE7D-FBD2-41E3-9BF6-56934AA50912}" type="slidenum">
              <a:rPr lang="ru-RU" altLang="ru-RU">
                <a:solidFill>
                  <a:srgbClr val="000000"/>
                </a:solidFill>
              </a:rPr>
              <a:pPr defTabSz="914400"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177800" algn="just">
              <a:spcBef>
                <a:spcPct val="0"/>
              </a:spcBef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7683F01F-1E85-4649-97F4-706D6AC00024}" type="slidenum">
              <a:rPr lang="ru-RU" altLang="ru-RU"/>
              <a:pPr defTabSz="914400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>
              <a:spcBef>
                <a:spcPct val="0"/>
              </a:spcBef>
            </a:pP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3F634-502A-4818-BF9C-4F07EFF42A38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57200" algn="just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0E345278-C579-4032-9D3D-5EEB9267AC1E}" type="slidenum">
              <a:rPr lang="ru-RU" altLang="ru-RU"/>
              <a:pPr defTabSz="914400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>
              <a:spcBef>
                <a:spcPct val="0"/>
              </a:spcBef>
            </a:pP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2F342-A0F9-4D23-AC30-2432CC97350C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>
              <a:spcBef>
                <a:spcPct val="0"/>
              </a:spcBef>
            </a:pP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A983C-9B43-4EB7-9325-323F8BFF6A4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F4A4-2B05-4E34-8FF0-09CAF6B534F0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A3F40-1669-4D9F-B36B-C827CF9702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302E-0D4D-4238-B7B3-58070DB37A82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3C9D1-B310-477F-8854-1FB42FE444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AB18-92E0-44F6-99F6-C13BC3B9CD1D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D92FC-106B-40F4-A273-FBE3E2BFA3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5585-6418-41AD-BC8C-0D74F5C305E2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C39BE-80F4-4470-8DD2-DEA792BC53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5DBA-F687-4F5A-B0C6-EA9369AD8459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5AF43-C2B2-4281-89AB-892DCFC720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CC02A-BF59-4774-8F0E-0E525063327F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80895-E79A-4922-AC7A-9F96D212A7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F254-1EFE-4C5F-B1F1-BB92B2922BB7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C6A61-2360-48F2-9C7D-81B577AFA0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BFB2-3782-4A2B-897A-68DD71F0FD0B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DFC29-C573-44D8-A281-593D060634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E8BC-160E-4D06-9E47-28E52A5BE97A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3766F-526D-47C7-86FF-8D5C92B934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AA4F-8462-4531-9F1A-8DC623FD2DFA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CC36B-8B0A-431B-8B36-EDEF49711E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1736-F23D-4A09-AEA6-58986D78EF43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A7ED2-3CEC-42AD-A7B3-C3E8C29AE7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271D-277C-46EF-83D8-13D93F6375EF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A9CB3-C9F3-4BE8-AD10-1462478FEC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2738-8CF0-4AF3-984B-85E3E95A2125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6F9C-AE78-4C9B-9A31-0AFE9B3169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26C9-DC76-407E-8681-7B8B7E114362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B497C-0C51-4255-B5E8-593F4C37EE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20E58-6BC6-4757-BC31-0520E6AC0D2E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82793-7D9F-4A51-8F30-55E7D9597D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B541A-DCFE-4A10-A713-C890895EEB51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54459-EF82-4BEE-8C05-B5AD1BCCEC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B62E-EDAA-4849-9EC4-7155BE459233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E3399-C62A-4944-B515-F779F42D3E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0B70-118D-4205-B5D2-63C3A25EC5A9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F46C3-7536-4908-8707-F3AD7893D5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8DBAF-DD41-4A60-B101-C2B47F16AF68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7EA29-9CB4-4D52-95BF-8F09C71CB1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3D3C-E43B-4D7A-AEB3-23571BCEA3EE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21F23-9292-4C8B-8AD4-8F7F108FD7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FC54-B236-475A-987C-D79B26E542E7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92419-14B9-4EC2-9D7F-80BD5BCF4C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A8006-6CB8-4046-8C01-1533C2018952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71BBA-8F4F-466B-BB7C-EB9EC8B3F1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B214-BA90-4C85-A7B5-9788EC7C5DF8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6D127-9FCB-440C-9637-41E9A9BD07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62AC-0AB9-4CE2-9725-2C81E8A575F3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22AA-F39E-4055-8ED4-EC8C790D82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D53E-DA1C-4A64-9C9E-1CF448C9462F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48EE0-4CF4-4465-96E6-35342D40BE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74CB-2248-4282-A1E1-02B716B4D369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8592C-E4D9-43CB-9167-2230DCDEBB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1ED2-4F49-4EE0-A58D-A767F413AD64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605A4-C976-42EA-B6E2-D946D84363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09F9E-EC6E-4169-9C79-E5B79A8C8C97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676A1-5D88-4F50-92C3-7E99230F5A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5F7F-B45F-4BB4-AABF-61D373E52C8D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3CCDA-3C06-49B1-9481-F0ACE08BD7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C8DC-DAF8-45A1-9D78-FD96CB5DB30C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4191B-954B-4858-A37C-D9B9C0A4BC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474F-02AA-44C3-BFE4-6A83ABDD68A4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8E219-0D43-46FF-BB44-994A937E5C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8AA2-5EA0-4708-8A27-57D622F5EF0E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B1186-AE0E-45A2-BBE5-BAC0490837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43235-0FAB-44B3-847D-708C7CA23AF7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201CF-8C8F-4563-8B8F-58F4C9CC2B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30013-2F84-467E-90A1-F8F37F280269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9811E-A346-4A2B-ADDF-FC36BE2598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2DD6-6A21-4C57-9845-C969F4AE1398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E245F-5181-4ACC-9A7B-16F21B0A49D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815B-FB98-408B-9ABE-CAA852218E5A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D5E86-01B3-4B69-8B15-4DE4745966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021CC-A674-4694-87A1-E6F27AA0B93A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BB693-4316-477D-AFDA-96ABF10001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5" descr="Рисунок1"/>
          <p:cNvPicPr>
            <a:picLocks noChangeAspect="1" noChangeArrowheads="1"/>
          </p:cNvPicPr>
          <p:nvPr/>
        </p:nvPicPr>
        <p:blipFill>
          <a:blip r:embed="rId17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4" descr="Рисунок1"/>
          <p:cNvPicPr>
            <a:picLocks noChangeAspect="1" noChangeArrowheads="1"/>
          </p:cNvPicPr>
          <p:nvPr/>
        </p:nvPicPr>
        <p:blipFill>
          <a:blip r:embed="rId17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8" descr="Рисунок1"/>
          <p:cNvPicPr>
            <a:picLocks noChangeAspect="1" noChangeArrowheads="1"/>
          </p:cNvPicPr>
          <p:nvPr/>
        </p:nvPicPr>
        <p:blipFill>
          <a:blip r:embed="rId17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8FFA3F8-221C-4D8D-BB7C-FE26300DF5C5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41969D"/>
                </a:solidFill>
                <a:latin typeface="Modern No. 20" pitchFamily="18" charset="0"/>
              </a:defRPr>
            </a:lvl1pPr>
          </a:lstStyle>
          <a:p>
            <a:fld id="{DF76FE6F-1AE4-4CF3-B203-B605D30B685C}" type="slidenum">
              <a:rPr lang="ru-RU" altLang="ru-RU"/>
              <a:pPr/>
              <a:t>‹#›</a:t>
            </a:fld>
            <a:endParaRPr lang="ru-RU" altLang="ru-RU"/>
          </a:p>
        </p:txBody>
      </p:sp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032" name="CorelDRAW" r:id="rId18" imgW="3520800" imgH="4203360" progId="">
              <p:embed/>
            </p:oleObj>
          </a:graphicData>
        </a:graphic>
      </p:graphicFrame>
      <p:pic>
        <p:nvPicPr>
          <p:cNvPr id="1033" name="Picture 123" descr="Рисунок2"/>
          <p:cNvPicPr>
            <a:picLocks noChangeAspect="1" noChangeArrowheads="1"/>
          </p:cNvPicPr>
          <p:nvPr/>
        </p:nvPicPr>
        <p:blipFill>
          <a:blip r:embed="rId19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08BFF24-F192-4DA4-ACD1-2326684FC146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D5FABC78-B8D3-42D2-8611-B780AE7C0A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FEC1B96-17FF-4186-A9D5-F36E694F3337}" type="datetime1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AAAC34C8-B09A-4473-A74E-E262758127A8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3077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3078" name="CorelDRAW" r:id="rId15" imgW="3520800" imgH="4203360" progId="">
              <p:embed/>
            </p:oleObj>
          </a:graphicData>
        </a:graphic>
      </p:graphicFrame>
      <p:pic>
        <p:nvPicPr>
          <p:cNvPr id="3079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EBEC6-B650-4E3E-AAA7-8AC751D997B9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900113" y="260350"/>
            <a:ext cx="76327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приоритетного проекта 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 среды»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5940425" y="5373688"/>
            <a:ext cx="18081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5076825" y="1557338"/>
            <a:ext cx="3671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54050" y="1557338"/>
          <a:ext cx="7878763" cy="1739903"/>
        </p:xfrm>
        <a:graphic>
          <a:graphicData uri="http://schemas.openxmlformats.org/drawingml/2006/table">
            <a:tbl>
              <a:tblPr firstRow="1" firstCol="1" bandRow="1"/>
              <a:tblGrid>
                <a:gridCol w="5020347">
                  <a:extLst>
                    <a:ext uri="{9D8B030D-6E8A-4147-A177-3AD203B41FA5}">
                      <a16:colId xmlns:a16="http://schemas.microsoft.com/office/drawing/2014/main" xmlns="" val="1916326124"/>
                    </a:ext>
                  </a:extLst>
                </a:gridCol>
                <a:gridCol w="1555268">
                  <a:extLst>
                    <a:ext uri="{9D8B030D-6E8A-4147-A177-3AD203B41FA5}">
                      <a16:colId xmlns:a16="http://schemas.microsoft.com/office/drawing/2014/main" xmlns="" val="4092901104"/>
                    </a:ext>
                  </a:extLst>
                </a:gridCol>
                <a:gridCol w="1303148">
                  <a:extLst>
                    <a:ext uri="{9D8B030D-6E8A-4147-A177-3AD203B41FA5}">
                      <a16:colId xmlns:a16="http://schemas.microsoft.com/office/drawing/2014/main" xmlns="" val="4294559615"/>
                    </a:ext>
                  </a:extLst>
                </a:gridCol>
              </a:tblGrid>
              <a:tr h="2874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1296443"/>
                  </a:ext>
                </a:extLst>
              </a:tr>
              <a:tr h="288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9449707"/>
                  </a:ext>
                </a:extLst>
              </a:tr>
              <a:tr h="52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Дворовые территории, приведенные в нормативное состояние, ед.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2627444"/>
                  </a:ext>
                </a:extLst>
              </a:tr>
              <a:tr h="642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благоустроенных общественных территорий, га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13633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3" descr="Пят. 103 1.JPG"/>
          <p:cNvPicPr>
            <a:picLocks noChangeAspect="1"/>
          </p:cNvPicPr>
          <p:nvPr/>
        </p:nvPicPr>
        <p:blipFill>
          <a:blip r:embed="rId3"/>
          <a:srcRect l="7475" t="481"/>
          <a:stretch>
            <a:fillRect/>
          </a:stretch>
        </p:blipFill>
        <p:spPr bwMode="auto">
          <a:xfrm>
            <a:off x="254000" y="1231900"/>
            <a:ext cx="4249738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69457-C5CC-485E-BC4E-9F13D5E0DAE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1116013" y="260350"/>
            <a:ext cx="74168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приоритетного проекта 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 среды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Дворовые территории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8197" name="TextBox 23"/>
          <p:cNvSpPr txBox="1">
            <a:spLocks noChangeArrowheads="1"/>
          </p:cNvSpPr>
          <p:nvPr/>
        </p:nvSpPr>
        <p:spPr bwMode="auto">
          <a:xfrm>
            <a:off x="179388" y="5229225"/>
            <a:ext cx="43211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Общая площадь ремонта асфальтобетонного    покрытия – 32 746,9 м</a:t>
            </a:r>
            <a:r>
              <a:rPr lang="ru-RU" altLang="ru-RU" sz="14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Установлено опор  наружного освещения – 118 шт.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Организовано парковок – 13 ед.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 rot="10800000" flipV="1">
            <a:off x="1331913" y="4202113"/>
            <a:ext cx="25193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8199" name="Прямоугольник 2"/>
          <p:cNvSpPr>
            <a:spLocks noChangeArrowheads="1"/>
          </p:cNvSpPr>
          <p:nvPr/>
        </p:nvSpPr>
        <p:spPr bwMode="auto">
          <a:xfrm>
            <a:off x="5940425" y="5373688"/>
            <a:ext cx="18081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</a:rPr>
              <a:t>после</a:t>
            </a: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5076825" y="1557338"/>
            <a:ext cx="3671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ул. Пятилетки, 103</a:t>
            </a:r>
          </a:p>
        </p:txBody>
      </p:sp>
      <p:pic>
        <p:nvPicPr>
          <p:cNvPr id="8201" name="Picture 9" descr="C:\Documents and Settings\Пользователь\Рабочий стол\Фото дворы\Пят. 103 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50" y="2033588"/>
            <a:ext cx="427355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6588125" y="5300663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после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B4A2EC-D74A-41AE-9A28-80A2577488B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1501775" y="188913"/>
            <a:ext cx="566261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приоритетного проекта 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 среды»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Общественные территории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pic>
        <p:nvPicPr>
          <p:cNvPr id="5129" name="Picture 9" descr="C:\Documents and Settings\Пользователь\Рабочий стол\2018\фото для отчета 2018\Фото дворы\Беседк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4032250" cy="352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11" descr="C:\Documents and Settings\Пользователь\Рабочий стол\2018\фото для отчета 2018\Фото дворы\Беседка 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65400"/>
            <a:ext cx="428466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4932363" y="1628775"/>
            <a:ext cx="405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800" b="1" u="sng">
                <a:latin typeface="Times New Roman" pitchFamily="18" charset="0"/>
                <a:cs typeface="Times New Roman" pitchFamily="18" charset="0"/>
              </a:rPr>
              <a:t>Объект «Строительство беседки</a:t>
            </a: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0" y="5445125"/>
            <a:ext cx="45577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Беседка выполнена из каменных материалов с облицовкой основания натуральным камнем  и  элементами декоративной штукатурки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Размеры беседки – 4,8 м </a:t>
            </a: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4,8 м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финансирования работ – 1,7 млн.руб.</a:t>
            </a:r>
          </a:p>
          <a:p>
            <a:pPr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F90062-70B0-4A82-8688-9F374120270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39552" y="188640"/>
            <a:ext cx="8215370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муниципальной программы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  территории города Березники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городских территорий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31825" y="1989138"/>
          <a:ext cx="7880350" cy="1090619"/>
        </p:xfrm>
        <a:graphic>
          <a:graphicData uri="http://schemas.openxmlformats.org/drawingml/2006/table">
            <a:tbl>
              <a:tblPr firstRow="1" firstCol="1" bandRow="1"/>
              <a:tblGrid>
                <a:gridCol w="5021359">
                  <a:extLst>
                    <a:ext uri="{9D8B030D-6E8A-4147-A177-3AD203B41FA5}">
                      <a16:colId xmlns:a16="http://schemas.microsoft.com/office/drawing/2014/main" xmlns="" val="57863608"/>
                    </a:ext>
                  </a:extLst>
                </a:gridCol>
                <a:gridCol w="1555581">
                  <a:extLst>
                    <a:ext uri="{9D8B030D-6E8A-4147-A177-3AD203B41FA5}">
                      <a16:colId xmlns:a16="http://schemas.microsoft.com/office/drawing/2014/main" xmlns="" val="2980696754"/>
                    </a:ext>
                  </a:extLst>
                </a:gridCol>
                <a:gridCol w="1303410">
                  <a:extLst>
                    <a:ext uri="{9D8B030D-6E8A-4147-A177-3AD203B41FA5}">
                      <a16:colId xmlns:a16="http://schemas.microsoft.com/office/drawing/2014/main" xmlns="" val="3811303715"/>
                    </a:ext>
                  </a:extLst>
                </a:gridCol>
              </a:tblGrid>
              <a:tr h="2877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3169559"/>
                  </a:ext>
                </a:extLst>
              </a:tr>
              <a:tr h="228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5476810"/>
                  </a:ext>
                </a:extLst>
              </a:tr>
              <a:tr h="57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благоустроенных парков и скверов по отношению к общей территории парков и скверов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9310243"/>
                  </a:ext>
                </a:extLst>
              </a:tr>
            </a:tbl>
          </a:graphicData>
        </a:graphic>
      </p:graphicFrame>
      <p:pic>
        <p:nvPicPr>
          <p:cNvPr id="123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9925" y="3297238"/>
            <a:ext cx="530701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FF287C-51FD-453C-B5C3-3D47A210FD3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71472" y="188640"/>
            <a:ext cx="8215370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/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900113" y="188913"/>
            <a:ext cx="7488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2550"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Приведение в нормативное состояние зеленого хозяйства</a:t>
            </a:r>
          </a:p>
        </p:txBody>
      </p:sp>
      <p:pic>
        <p:nvPicPr>
          <p:cNvPr id="9" name="Picture 1" descr="\\Konsultant2\обмен\!!! Кузьминых\для отчета\IMG_20160717_124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2852738"/>
            <a:ext cx="4408487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ЗХ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620713"/>
            <a:ext cx="2881313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5" name="Прямоугольник 4"/>
          <p:cNvSpPr>
            <a:spLocks noChangeArrowheads="1"/>
          </p:cNvSpPr>
          <p:nvPr/>
        </p:nvSpPr>
        <p:spPr bwMode="auto">
          <a:xfrm>
            <a:off x="233363" y="1125538"/>
            <a:ext cx="52022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just"/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Посажено 4 925 тыс.кв.м цветников</a:t>
            </a:r>
          </a:p>
          <a:p>
            <a:pPr indent="177800" algn="just"/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Выполнены работы по кошению 1 817 798 кв.м газонов</a:t>
            </a:r>
          </a:p>
          <a:p>
            <a:pPr indent="177800" algn="just"/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Удалены 709 аварийных сухостойных деревьев</a:t>
            </a:r>
          </a:p>
          <a:p>
            <a:pPr indent="177800" algn="just"/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Посажено 1 192 саженцев деревьев и кустарников</a:t>
            </a:r>
          </a:p>
        </p:txBody>
      </p:sp>
      <p:pic>
        <p:nvPicPr>
          <p:cNvPr id="10" name="Picture 11" descr="C:\Documents and Settings\Пользователь\Рабочий стол\ОТЧЕТЫ УБ\2016\1 полугодие 2016\Валентина Степановна\Валентина фото\17.06.16г. цветы в клумбы администр\DSC041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8875" y="3878263"/>
            <a:ext cx="3348038" cy="271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45955D-15AD-4576-83A2-99932B498D5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971550" y="290513"/>
            <a:ext cx="74898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и развитие сети 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 rot="10800000" flipV="1">
            <a:off x="341313" y="3933825"/>
            <a:ext cx="4103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 rot="10800000" flipV="1">
            <a:off x="4716463" y="5826125"/>
            <a:ext cx="41036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348038" y="1538288"/>
            <a:ext cx="7993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338138" y="5373688"/>
            <a:ext cx="437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31825" y="1557338"/>
          <a:ext cx="7880350" cy="2449883"/>
        </p:xfrm>
        <a:graphic>
          <a:graphicData uri="http://schemas.openxmlformats.org/drawingml/2006/table">
            <a:tbl>
              <a:tblPr firstRow="1" firstCol="1" bandRow="1"/>
              <a:tblGrid>
                <a:gridCol w="5021359">
                  <a:extLst>
                    <a:ext uri="{9D8B030D-6E8A-4147-A177-3AD203B41FA5}">
                      <a16:colId xmlns:a16="http://schemas.microsoft.com/office/drawing/2014/main" xmlns="" val="1487674703"/>
                    </a:ext>
                  </a:extLst>
                </a:gridCol>
                <a:gridCol w="1555581">
                  <a:extLst>
                    <a:ext uri="{9D8B030D-6E8A-4147-A177-3AD203B41FA5}">
                      <a16:colId xmlns:a16="http://schemas.microsoft.com/office/drawing/2014/main" xmlns="" val="2338564087"/>
                    </a:ext>
                  </a:extLst>
                </a:gridCol>
                <a:gridCol w="1303410">
                  <a:extLst>
                    <a:ext uri="{9D8B030D-6E8A-4147-A177-3AD203B41FA5}">
                      <a16:colId xmlns:a16="http://schemas.microsoft.com/office/drawing/2014/main" xmlns="" val="3473557071"/>
                    </a:ext>
                  </a:extLst>
                </a:gridCol>
              </a:tblGrid>
              <a:tr h="3625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2579741"/>
                  </a:ext>
                </a:extLst>
              </a:tr>
              <a:tr h="26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5947288"/>
                  </a:ext>
                </a:extLst>
              </a:tr>
              <a:tr h="1304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и допустимым требованиям к транспортно-эксплуатационным показателям сети автомобильных дорог общего пользования местного значения, 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5103530"/>
                  </a:ext>
                </a:extLst>
              </a:tr>
              <a:tr h="521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Протяженность капитально отремонтированных и отремонтированных автомобильных дорог,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5490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8040A7-E3CA-421B-8809-C2515A35EFA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907704" y="260648"/>
            <a:ext cx="5760640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Улично-дорожная сеть</a:t>
            </a: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250825" y="5300663"/>
            <a:ext cx="4249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400" b="1"/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4929188" y="4786313"/>
            <a:ext cx="466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12" descr="\\Konsultant2\обмен\!!!!Сибрина\ул. Пятилетки размет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849313"/>
            <a:ext cx="3240087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250825" y="5381625"/>
            <a:ext cx="57800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Горизонтальная дорожная разметка – 27, 874 тыс.м</a:t>
            </a:r>
            <a:r>
              <a:rPr lang="ru-RU" altLang="ru-RU" sz="14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Дорожные знаки  – 919 шт.</a:t>
            </a:r>
            <a:r>
              <a:rPr lang="ru-RU" altLang="ru-RU" sz="14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Светофорные объекты типа Т-7– 4 шт.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Пешеходные ограждения – 370 м.</a:t>
            </a:r>
          </a:p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aseline="3000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hangingPunct="1"/>
            <a:r>
              <a:rPr lang="ru-RU" altLang="ru-RU" sz="14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11" descr="\\Konsultant2\обмен\!!!!Сибрина\светофор Т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463" y="979488"/>
            <a:ext cx="2665412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5" name="Picture 13" descr="F:\Дорожный зна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5350" y="4340225"/>
            <a:ext cx="230505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E3B06-5D91-401E-B2A9-7FC4750DCBD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971550" y="188913"/>
            <a:ext cx="76327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Улично-дорожная сеть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 rot="10800000" flipV="1">
            <a:off x="468313" y="4149725"/>
            <a:ext cx="4103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Юбилейная</a:t>
            </a:r>
          </a:p>
        </p:txBody>
      </p:sp>
      <p:pic>
        <p:nvPicPr>
          <p:cNvPr id="20485" name="Picture 9" descr="\\Konsultant2\обмен\!!!!Сибрина\ул. Потем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852738"/>
            <a:ext cx="41275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 rot="10800000" flipV="1">
            <a:off x="4716463" y="5949950"/>
            <a:ext cx="4103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Потемина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2987675" y="1412875"/>
            <a:ext cx="7993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Ремонт 19 участков автомобильных дорог с заменой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верхнего слоя асфальтобетонного покрытия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протяженностью 10,3 км </a:t>
            </a:r>
          </a:p>
        </p:txBody>
      </p:sp>
      <p:pic>
        <p:nvPicPr>
          <p:cNvPr id="20488" name="Picture 13" descr="\\Konsultant2\обмен\!!!!Сибрина\НОВЫЙ ТРОТУАР ул. Уральских Танкистов\20180627_2016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12875"/>
            <a:ext cx="41402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323850" y="5373688"/>
            <a:ext cx="43926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Устройство новых пешеходных тротуаров и ремонт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 заменой асфальтобетонного покрытия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протяженностью 8 км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-2197100" y="692150"/>
            <a:ext cx="9482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Тротуар по ул. Уральских танкистов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от ул. Льва Толстого до ул. Ломоносова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0E7ADA-421C-43BB-983D-55E4725CD6E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971550" y="290513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благоприятной экологической обстановки</a:t>
            </a:r>
          </a:p>
          <a:p>
            <a:pPr algn="ctr" eaLnBrk="1" hangingPunct="1">
              <a:lnSpc>
                <a:spcPts val="1800"/>
              </a:lnSpc>
              <a:spcBef>
                <a:spcPts val="600"/>
              </a:spcBef>
            </a:pPr>
            <a:endParaRPr lang="ru-RU" alt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 rot="10800000" flipV="1">
            <a:off x="338138" y="3965575"/>
            <a:ext cx="4103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 rot="10800000" flipV="1">
            <a:off x="4716463" y="5826125"/>
            <a:ext cx="41036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3348038" y="1538288"/>
            <a:ext cx="7993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338138" y="5373688"/>
            <a:ext cx="437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31825" y="1557338"/>
          <a:ext cx="7880350" cy="1822450"/>
        </p:xfrm>
        <a:graphic>
          <a:graphicData uri="http://schemas.openxmlformats.org/drawingml/2006/table">
            <a:tbl>
              <a:tblPr firstRow="1" firstCol="1" bandRow="1"/>
              <a:tblGrid>
                <a:gridCol w="5021359">
                  <a:extLst>
                    <a:ext uri="{9D8B030D-6E8A-4147-A177-3AD203B41FA5}">
                      <a16:colId xmlns:a16="http://schemas.microsoft.com/office/drawing/2014/main" xmlns="" val="1487674703"/>
                    </a:ext>
                  </a:extLst>
                </a:gridCol>
                <a:gridCol w="1555581">
                  <a:extLst>
                    <a:ext uri="{9D8B030D-6E8A-4147-A177-3AD203B41FA5}">
                      <a16:colId xmlns:a16="http://schemas.microsoft.com/office/drawing/2014/main" xmlns="" val="2338564087"/>
                    </a:ext>
                  </a:extLst>
                </a:gridCol>
                <a:gridCol w="1303410">
                  <a:extLst>
                    <a:ext uri="{9D8B030D-6E8A-4147-A177-3AD203B41FA5}">
                      <a16:colId xmlns:a16="http://schemas.microsoft.com/office/drawing/2014/main" xmlns="" val="3473557071"/>
                    </a:ext>
                  </a:extLst>
                </a:gridCol>
              </a:tblGrid>
              <a:tr h="3624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2579741"/>
                  </a:ext>
                </a:extLst>
              </a:tr>
              <a:tr h="26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5947288"/>
                  </a:ext>
                </a:extLst>
              </a:tr>
              <a:tr h="677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городских территорий, освобожденных от несанкционированных свалок, 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5103530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отходов, вывезенных при ликвидации несанкционированных свалок, т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5490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36836</TotalTime>
  <Words>382</Words>
  <Application>Microsoft Office PowerPoint</Application>
  <PresentationFormat>Экран (4:3)</PresentationFormat>
  <Paragraphs>116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Modern No. 20</vt:lpstr>
      <vt:lpstr>Times New Roman</vt:lpstr>
      <vt:lpstr>Calibri</vt:lpstr>
      <vt:lpstr>Оформление по умолчанию</vt:lpstr>
      <vt:lpstr>1_Оформление по умолчанию</vt:lpstr>
      <vt:lpstr>2_Оформление по умолчанию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JSC "Uralkali"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2922</cp:revision>
  <dcterms:created xsi:type="dcterms:W3CDTF">2007-03-09T12:55:03Z</dcterms:created>
  <dcterms:modified xsi:type="dcterms:W3CDTF">2020-12-02T08:02:16Z</dcterms:modified>
</cp:coreProperties>
</file>