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2"/>
  </p:notesMasterIdLst>
  <p:sldIdLst>
    <p:sldId id="276" r:id="rId6"/>
    <p:sldId id="263" r:id="rId7"/>
    <p:sldId id="294" r:id="rId8"/>
    <p:sldId id="295" r:id="rId9"/>
    <p:sldId id="296" r:id="rId10"/>
    <p:sldId id="298" r:id="rId11"/>
    <p:sldId id="278" r:id="rId12"/>
    <p:sldId id="300" r:id="rId13"/>
    <p:sldId id="302" r:id="rId14"/>
    <p:sldId id="307" r:id="rId15"/>
    <p:sldId id="308" r:id="rId16"/>
    <p:sldId id="301" r:id="rId17"/>
    <p:sldId id="309" r:id="rId18"/>
    <p:sldId id="312" r:id="rId19"/>
    <p:sldId id="286" r:id="rId20"/>
    <p:sldId id="287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E30"/>
    <a:srgbClr val="5C9BD5"/>
    <a:srgbClr val="FFC100"/>
    <a:srgbClr val="A5A5A5"/>
    <a:srgbClr val="9DC3E6"/>
    <a:srgbClr val="558ED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1511" autoAdjust="0"/>
  </p:normalViewPr>
  <p:slideViewPr>
    <p:cSldViewPr snapToGrid="0" showGuides="1">
      <p:cViewPr varScale="1">
        <p:scale>
          <a:sx n="79" d="100"/>
          <a:sy n="79" d="100"/>
        </p:scale>
        <p:origin x="11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baseline="0" dirty="0">
                <a:solidFill>
                  <a:schemeClr val="accent1">
                    <a:lumMod val="75000"/>
                  </a:schemeClr>
                </a:solidFill>
                <a:effectLst/>
              </a:rPr>
              <a:t>Муниципальная программа "Комплексное благоустройство территории"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206268052754818E-17"/>
                  <c:y val="-3.479031076148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B5-4AA5-A7AD-7A9D64CA6F7B}"/>
                </c:ext>
              </c:extLst>
            </c:dLbl>
            <c:dLbl>
              <c:idx val="1"/>
              <c:layout>
                <c:manualLayout>
                  <c:x val="-9.9195552706684738E-3"/>
                  <c:y val="-2.6092733071112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B5-4AA5-A7AD-7A9D64CA6F7B}"/>
                </c:ext>
              </c:extLst>
            </c:dLbl>
            <c:dLbl>
              <c:idx val="2"/>
              <c:layout>
                <c:manualLayout>
                  <c:x val="1.1021728078520527E-2"/>
                  <c:y val="-3.479031076148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B5-4AA5-A7AD-7A9D64CA6F7B}"/>
                </c:ext>
              </c:extLst>
            </c:dLbl>
            <c:dLbl>
              <c:idx val="3"/>
              <c:layout>
                <c:manualLayout>
                  <c:x val="-7.715209654964369E-3"/>
                  <c:y val="-3.1891118198026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B5-4AA5-A7AD-7A9D64CA6F7B}"/>
                </c:ext>
              </c:extLst>
            </c:dLbl>
            <c:dLbl>
              <c:idx val="4"/>
              <c:layout>
                <c:manualLayout>
                  <c:x val="-1.1021728078520527E-2"/>
                  <c:y val="-3.479031076148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8C-4143-9F44-E104DC9F8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Лист1!$A$3:$A$7</c:f>
              <c:strCache>
                <c:ptCount val="5"/>
                <c:pt idx="0">
                  <c:v>Благоустройство городских территорий (млн.руб.)</c:v>
                </c:pt>
                <c:pt idx="1">
                  <c:v>Совершенствование и развитие сети автомобильных дорог (млн.руб.)</c:v>
                </c:pt>
                <c:pt idx="2">
                  <c:v>Создание благоприятной экологической обстановки (млн.руб.)</c:v>
                </c:pt>
                <c:pt idx="3">
                  <c:v>Обеспечение реализации программы (млн.руб.)</c:v>
                </c:pt>
                <c:pt idx="4">
                  <c:v>Всего (млн.руб.)</c:v>
                </c:pt>
              </c:strCache>
            </c:strRef>
          </c:cat>
          <c:val>
            <c:numRef>
              <c:f>Лист1!$B$3:$B$7</c:f>
              <c:numCache>
                <c:formatCode>0.0</c:formatCode>
                <c:ptCount val="5"/>
                <c:pt idx="0">
                  <c:v>149.1</c:v>
                </c:pt>
                <c:pt idx="1">
                  <c:v>601.1</c:v>
                </c:pt>
                <c:pt idx="2">
                  <c:v>22.5</c:v>
                </c:pt>
                <c:pt idx="3">
                  <c:v>32.799999999999997</c:v>
                </c:pt>
                <c:pt idx="4" formatCode="General">
                  <c:v>805.4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B5-4AA5-A7AD-7A9D64CA6F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год(факт)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021728078520527E-2"/>
                  <c:y val="-3.479031076148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B5-4AA5-A7AD-7A9D64CA6F7B}"/>
                </c:ext>
              </c:extLst>
            </c:dLbl>
            <c:dLbl>
              <c:idx val="1"/>
              <c:layout>
                <c:manualLayout>
                  <c:x val="2.534997458059721E-2"/>
                  <c:y val="-4.0588695888397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B5-4AA5-A7AD-7A9D64CA6F7B}"/>
                </c:ext>
              </c:extLst>
            </c:dLbl>
            <c:dLbl>
              <c:idx val="2"/>
              <c:layout>
                <c:manualLayout>
                  <c:x val="7.715209654964369E-3"/>
                  <c:y val="-3.1891118198026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B5-4AA5-A7AD-7A9D64CA6F7B}"/>
                </c:ext>
              </c:extLst>
            </c:dLbl>
            <c:dLbl>
              <c:idx val="3"/>
              <c:layout>
                <c:manualLayout>
                  <c:x val="3.4167357043413629E-2"/>
                  <c:y val="-4.0588695888397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B5-4AA5-A7AD-7A9D64CA6F7B}"/>
                </c:ext>
              </c:extLst>
            </c:dLbl>
            <c:dLbl>
              <c:idx val="4"/>
              <c:layout>
                <c:manualLayout>
                  <c:x val="1.7634764925632842E-2"/>
                  <c:y val="-3.1891118198026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8C-4143-9F44-E104DC9F8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Лист1!$A$3:$A$7</c:f>
              <c:strCache>
                <c:ptCount val="5"/>
                <c:pt idx="0">
                  <c:v>Благоустройство городских территорий (млн.руб.)</c:v>
                </c:pt>
                <c:pt idx="1">
                  <c:v>Совершенствование и развитие сети автомобильных дорог (млн.руб.)</c:v>
                </c:pt>
                <c:pt idx="2">
                  <c:v>Создание благоприятной экологической обстановки (млн.руб.)</c:v>
                </c:pt>
                <c:pt idx="3">
                  <c:v>Обеспечение реализации программы (млн.руб.)</c:v>
                </c:pt>
                <c:pt idx="4">
                  <c:v>Всего (млн.руб.)</c:v>
                </c:pt>
              </c:strCache>
            </c:strRef>
          </c:cat>
          <c:val>
            <c:numRef>
              <c:f>Лист1!$C$3:$C$7</c:f>
              <c:numCache>
                <c:formatCode>0.0</c:formatCode>
                <c:ptCount val="5"/>
                <c:pt idx="0">
                  <c:v>179.4</c:v>
                </c:pt>
                <c:pt idx="1">
                  <c:v>573.6</c:v>
                </c:pt>
                <c:pt idx="2">
                  <c:v>22.8</c:v>
                </c:pt>
                <c:pt idx="3">
                  <c:v>36.200000000000003</c:v>
                </c:pt>
                <c:pt idx="4" formatCode="General">
                  <c:v>811.9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B5-4AA5-A7AD-7A9D64CA6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8687800"/>
        <c:axId val="548688128"/>
        <c:axId val="0"/>
      </c:bar3DChart>
      <c:catAx>
        <c:axId val="548687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8688128"/>
        <c:crosses val="autoZero"/>
        <c:auto val="1"/>
        <c:lblAlgn val="ctr"/>
        <c:lblOffset val="100"/>
        <c:noMultiLvlLbl val="0"/>
      </c:catAx>
      <c:valAx>
        <c:axId val="54868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8687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1849611513793"/>
          <c:y val="5.1895659646589126E-2"/>
          <c:w val="0.82465766282525943"/>
          <c:h val="0.576390007844291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Общая протяженность автомобильных дорог (км)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784</c:v>
                </c:pt>
                <c:pt idx="1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0-482E-AC53-D8C4F42DCDA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Протяженность автомобильных дорог, соответствующих нормативным требованиям (км)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476</c:v>
                </c:pt>
                <c:pt idx="1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0-482E-AC53-D8C4F42DCD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2240464"/>
        <c:axId val="692241120"/>
      </c:barChart>
      <c:catAx>
        <c:axId val="69224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2241120"/>
        <c:crosses val="autoZero"/>
        <c:auto val="1"/>
        <c:lblAlgn val="ctr"/>
        <c:lblOffset val="100"/>
        <c:noMultiLvlLbl val="0"/>
      </c:catAx>
      <c:valAx>
        <c:axId val="69224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224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5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5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5942796057777546E-2"/>
          <c:y val="0.74285509676726325"/>
          <c:w val="0.96405728156025994"/>
          <c:h val="0.21833074018987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5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Общая протяженность автомобильных дорог (%)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1D-404C-B789-CB7C0D8EAFB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Протяженность автомобильных дорог, соответствующих нормативным требованиям (%)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55BD53EF-6A8B-4465-9EEA-08D14CC2B457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F13-47BC-B7E6-E1BFF21B3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 formatCode="General">
                  <c:v>60.7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1D-404C-B789-CB7C0D8EAF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2240464"/>
        <c:axId val="692241120"/>
      </c:barChart>
      <c:catAx>
        <c:axId val="69224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2241120"/>
        <c:crosses val="autoZero"/>
        <c:auto val="1"/>
        <c:lblAlgn val="ctr"/>
        <c:lblOffset val="100"/>
        <c:noMultiLvlLbl val="0"/>
      </c:catAx>
      <c:valAx>
        <c:axId val="69224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224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12542974381706E-2"/>
          <c:y val="0.73518851166001242"/>
          <c:w val="0.85257491405123653"/>
          <c:h val="0.23954796190976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effectLst/>
              </a:rPr>
              <a:t>Развитие системы сетей наружного освещения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линий наружного освещения восстановленных по годам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82.3</c:v>
                </c:pt>
                <c:pt idx="1">
                  <c:v>82.8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B-4ABE-BDD9-B5F3705CD6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Необходимое количество линий наружного освещения (502 км)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CB-4ABE-BDD9-B5F3705CD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9176088"/>
        <c:axId val="699176744"/>
      </c:barChart>
      <c:catAx>
        <c:axId val="69917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9176744"/>
        <c:crosses val="autoZero"/>
        <c:auto val="1"/>
        <c:lblAlgn val="ctr"/>
        <c:lblOffset val="100"/>
        <c:noMultiLvlLbl val="0"/>
      </c:catAx>
      <c:valAx>
        <c:axId val="69917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9176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baseline="0" dirty="0">
                <a:effectLst/>
              </a:rPr>
              <a:t>Показатели и финансовое обеспечение подпрограммы "Благоустройство городских территорий"</a:t>
            </a:r>
            <a:endParaRPr lang="ru-RU" sz="1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144799243830087E-2"/>
          <c:y val="0.18660328899673345"/>
          <c:w val="0.88200240920343942"/>
          <c:h val="0.56998393808494108"/>
        </c:manualLayout>
      </c:layout>
      <c:pie3DChart>
        <c:varyColors val="1"/>
        <c:ser>
          <c:idx val="1"/>
          <c:order val="1"/>
          <c:tx>
            <c:strRef>
              <c:f>Лист1!$A$3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1D-4090-BFF9-A0BF57ADA8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21D-4090-BFF9-A0BF57ADA8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21D-4090-BFF9-A0BF57ADA8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21D-4090-BFF9-A0BF57ADA8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21D-4090-BFF9-A0BF57ADA8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21D-4090-BFF9-A0BF57ADA81B}"/>
              </c:ext>
            </c:extLst>
          </c:dPt>
          <c:dLbls>
            <c:dLbl>
              <c:idx val="0"/>
              <c:layout>
                <c:manualLayout>
                  <c:x val="-3.3030828773521952E-4"/>
                  <c:y val="-6.631224985776021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Благоустроено </a:t>
                    </a:r>
                    <a:fld id="{69790597-3586-49BF-BFC9-E8C7B9234456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8A8FE9FF-E384-4713-AEB4-E1CB197BB1BA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1D-4090-BFF9-A0BF57ADA8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Благоустроено </a:t>
                    </a:r>
                    <a:fld id="{3A5286AF-B07A-4279-AE04-0E865DD1BA7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96619EF1-C33A-42F0-843E-04860C4CC75F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1D-4090-BFF9-A0BF57ADA8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Благоустроено </a:t>
                    </a:r>
                    <a:fld id="{682C1151-7EE4-44FE-BE8D-B1AA67C9F7EB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9879B268-A967-40F8-9C82-603F0547F989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1D-4090-BFF9-A0BF57ADA8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/>
                      <a:t>Благоустроено </a:t>
                    </a:r>
                    <a:fld id="{A2F68146-63AC-4995-AF76-9642BF8B83C3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5EF46408-BF0A-4B4C-A232-03FD9D0074E3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21D-4090-BFF9-A0BF57ADA81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/>
                      <a:t>Благоустроено </a:t>
                    </a:r>
                    <a:fld id="{CBA0E52D-7354-4547-928F-5B50E8F32FCD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D3F936D5-7996-4C11-8FD6-F88AF1E1328D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21D-4090-BFF9-A0BF57ADA8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18B9A80-714C-42D2-9253-D7715FCE0D7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257E01FB-A074-49FC-B68B-272503193E66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 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21D-4090-BFF9-A0BF57ADA8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до 2019 года</c:v>
                </c:pt>
                <c:pt idx="1">
                  <c:v>в 2019 году</c:v>
                </c:pt>
                <c:pt idx="2">
                  <c:v>в 2020 году</c:v>
                </c:pt>
                <c:pt idx="3">
                  <c:v>в 2021 году</c:v>
                </c:pt>
                <c:pt idx="4">
                  <c:v>в 2022 году</c:v>
                </c:pt>
                <c:pt idx="5">
                  <c:v>Осталось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44.6</c:v>
                </c:pt>
                <c:pt idx="1">
                  <c:v>4.2</c:v>
                </c:pt>
                <c:pt idx="2">
                  <c:v>8.8000000000000007</c:v>
                </c:pt>
                <c:pt idx="3" formatCode="0.0">
                  <c:v>6</c:v>
                </c:pt>
                <c:pt idx="4">
                  <c:v>6.9</c:v>
                </c:pt>
                <c:pt idx="5">
                  <c:v>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1D-4090-BFF9-A0BF57ADA8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Лист1!$A$2</c15:sqref>
                        </c15:formulaRef>
                      </c:ext>
                    </c:extLst>
                    <c:strCache>
                      <c:ptCount val="1"/>
                      <c:pt idx="0">
                        <c:v>Доля благоустроенных парков скверов по отношению к общей территории парков скверов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E-621D-4090-BFF9-A0BF57ADA81B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621D-4090-BFF9-A0BF57ADA81B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2-621D-4090-BFF9-A0BF57ADA81B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4-621D-4090-BFF9-A0BF57ADA81B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6-621D-4090-BFF9-A0BF57ADA81B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8-621D-4090-BFF9-A0BF57ADA81B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1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Лист1!$B$1:$G$1</c15:sqref>
                        </c15:formulaRef>
                      </c:ext>
                    </c:extLst>
                    <c:strCache>
                      <c:ptCount val="6"/>
                      <c:pt idx="0">
                        <c:v>до 2019 года</c:v>
                      </c:pt>
                      <c:pt idx="1">
                        <c:v>в 2019 году</c:v>
                      </c:pt>
                      <c:pt idx="2">
                        <c:v>в 2020 году</c:v>
                      </c:pt>
                      <c:pt idx="3">
                        <c:v>в 2021 году</c:v>
                      </c:pt>
                      <c:pt idx="4">
                        <c:v>в 2022 году</c:v>
                      </c:pt>
                      <c:pt idx="5">
                        <c:v>Осталось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Лист1!$B$2:$G$2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23.33</c:v>
                      </c:pt>
                      <c:pt idx="1">
                        <c:v>1.8</c:v>
                      </c:pt>
                      <c:pt idx="2">
                        <c:v>4.8</c:v>
                      </c:pt>
                      <c:pt idx="3">
                        <c:v>3.2</c:v>
                      </c:pt>
                      <c:pt idx="4">
                        <c:v>3.7</c:v>
                      </c:pt>
                      <c:pt idx="5">
                        <c:v>16.34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621D-4090-BFF9-A0BF57ADA81B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947207291321547E-2"/>
          <c:y val="0.90672604430738624"/>
          <c:w val="0.89999996891913814"/>
          <c:h val="6.26958832524378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sng" baseline="0" dirty="0">
                <a:effectLst/>
              </a:rPr>
              <a:t>Мероприятия, выполненные в рамках муниципальной программы "Формирование современной городской среды"</a:t>
            </a:r>
            <a:endParaRPr lang="ru-RU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984013406997045E-2"/>
                  <c:y val="-4.7897807952418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BC-4F3E-8049-549C1295CF33}"/>
                </c:ext>
              </c:extLst>
            </c:dLbl>
            <c:dLbl>
              <c:idx val="1"/>
              <c:layout>
                <c:manualLayout>
                  <c:x val="-5.136005745855877E-3"/>
                  <c:y val="-4.7897807952418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BC-4F3E-8049-549C1295CF33}"/>
                </c:ext>
              </c:extLst>
            </c:dLbl>
            <c:dLbl>
              <c:idx val="2"/>
              <c:layout>
                <c:manualLayout>
                  <c:x val="-6.8480076611411693E-3"/>
                  <c:y val="-3.9914839960349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BC-4F3E-8049-549C1295CF33}"/>
                </c:ext>
              </c:extLst>
            </c:dLbl>
            <c:dLbl>
              <c:idx val="3"/>
              <c:layout>
                <c:manualLayout>
                  <c:x val="-2.3968026813994091E-2"/>
                  <c:y val="-2.3948903976209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BC-4F3E-8049-549C1295CF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Двороые территории</c:v>
                </c:pt>
                <c:pt idx="1">
                  <c:v>Общественные территории</c:v>
                </c:pt>
                <c:pt idx="2">
                  <c:v>Контейнерные площадки</c:v>
                </c:pt>
                <c:pt idx="3">
                  <c:v>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56.9</c:v>
                </c:pt>
                <c:pt idx="1">
                  <c:v>8.5</c:v>
                </c:pt>
                <c:pt idx="2" formatCode="0.0">
                  <c:v>4</c:v>
                </c:pt>
                <c:pt idx="3">
                  <c:v>69.400000000000006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C-4F3E-8049-549C1295CF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680028729279384E-2"/>
                  <c:y val="-4.7897807952419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BC-4F3E-8049-549C1295CF33}"/>
                </c:ext>
              </c:extLst>
            </c:dLbl>
            <c:dLbl>
              <c:idx val="1"/>
              <c:layout>
                <c:manualLayout>
                  <c:x val="3.4240038305705843E-2"/>
                  <c:y val="-3.1931871968279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BC-4F3E-8049-549C1295CF33}"/>
                </c:ext>
              </c:extLst>
            </c:dLbl>
            <c:dLbl>
              <c:idx val="2"/>
              <c:layout>
                <c:manualLayout>
                  <c:x val="3.081603447513526E-2"/>
                  <c:y val="-4.7897807952419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BC-4F3E-8049-549C1295CF33}"/>
                </c:ext>
              </c:extLst>
            </c:dLbl>
            <c:dLbl>
              <c:idx val="3"/>
              <c:layout>
                <c:manualLayout>
                  <c:x val="5.1360057458558643E-2"/>
                  <c:y val="-3.1931871968279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BC-4F3E-8049-549C1295CF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Двороые территории</c:v>
                </c:pt>
                <c:pt idx="1">
                  <c:v>Общественные территории</c:v>
                </c:pt>
                <c:pt idx="2">
                  <c:v>Контейнерные площадки</c:v>
                </c:pt>
                <c:pt idx="3">
                  <c:v>Всего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50.9</c:v>
                </c:pt>
                <c:pt idx="1">
                  <c:v>7.4</c:v>
                </c:pt>
                <c:pt idx="2">
                  <c:v>1.6</c:v>
                </c:pt>
                <c:pt idx="3">
                  <c:v>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BC-4F3E-8049-549C1295CF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23840536"/>
        <c:axId val="623840864"/>
        <c:axId val="0"/>
      </c:bar3DChart>
      <c:catAx>
        <c:axId val="62384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3840864"/>
        <c:crosses val="autoZero"/>
        <c:auto val="1"/>
        <c:lblAlgn val="ctr"/>
        <c:lblOffset val="100"/>
        <c:noMultiLvlLbl val="0"/>
      </c:catAx>
      <c:valAx>
        <c:axId val="62384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aseline="0" dirty="0" err="1"/>
                  <a:t>Млн.руб</a:t>
                </a:r>
                <a:r>
                  <a:rPr lang="ru-RU" sz="1200" baseline="0" dirty="0"/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3840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8055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8055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F74DD759-0A5F-424E-B056-D9E471799D84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77195"/>
            <a:ext cx="5438140" cy="3908614"/>
          </a:xfrm>
          <a:prstGeom prst="rect">
            <a:avLst/>
          </a:prstGeom>
        </p:spPr>
        <p:txBody>
          <a:bodyPr vert="horz" lIns="92099" tIns="46050" rIns="92099" bIns="4605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60" cy="498054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60" cy="498054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0153810F-5229-4D9E-A605-5B47EF60D4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8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2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6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7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8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7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89238">
              <a:defRPr/>
            </a:pPr>
            <a:fld id="{EECED302-29D3-40A3-BDBB-A438F51EA35A}" type="slidenum">
              <a:rPr lang="ru-RU">
                <a:solidFill>
                  <a:prstClr val="black"/>
                </a:solidFill>
                <a:latin typeface="Calibri"/>
              </a:rPr>
              <a:pPr defTabSz="1289238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26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89238">
              <a:defRPr/>
            </a:pPr>
            <a:fld id="{79CAAC30-3672-4384-9FF4-EF324BE423AE}" type="slidenum">
              <a:rPr lang="ru-RU">
                <a:solidFill>
                  <a:prstClr val="black"/>
                </a:solidFill>
                <a:latin typeface="Calibri"/>
              </a:rPr>
              <a:pPr defTabSz="1289238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11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1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indent="452822" algn="just"/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3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0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9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7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7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EF1E-618D-4E89-BD55-024E9BF2F1C0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8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4D1B-AE08-40BD-BE31-8DE2BBBC6D15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2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 marL="914308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3pPr>
            <a:lvl4pPr marL="1371462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3324-37C5-4FB8-9138-CFEF3995F0EF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79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28A9-0D42-40CE-88C6-49A886ECA24F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2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54" indent="0">
              <a:buNone/>
              <a:defRPr sz="2000" b="1"/>
            </a:lvl2pPr>
            <a:lvl3pPr marL="914308" indent="0">
              <a:buNone/>
              <a:defRPr sz="1786" b="1"/>
            </a:lvl3pPr>
            <a:lvl4pPr marL="1371462" indent="0">
              <a:buNone/>
              <a:defRPr sz="1571" b="1"/>
            </a:lvl4pPr>
            <a:lvl5pPr marL="1828617" indent="0">
              <a:buNone/>
              <a:defRPr sz="1571" b="1"/>
            </a:lvl5pPr>
            <a:lvl6pPr marL="2285771" indent="0">
              <a:buNone/>
              <a:defRPr sz="1571" b="1"/>
            </a:lvl6pPr>
            <a:lvl7pPr marL="2742926" indent="0">
              <a:buNone/>
              <a:defRPr sz="1571" b="1"/>
            </a:lvl7pPr>
            <a:lvl8pPr marL="3200080" indent="0">
              <a:buNone/>
              <a:defRPr sz="1571" b="1"/>
            </a:lvl8pPr>
            <a:lvl9pPr marL="3657234" indent="0">
              <a:buNone/>
              <a:defRPr sz="157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54" indent="0">
              <a:buNone/>
              <a:defRPr sz="2000" b="1"/>
            </a:lvl2pPr>
            <a:lvl3pPr marL="914308" indent="0">
              <a:buNone/>
              <a:defRPr sz="1786" b="1"/>
            </a:lvl3pPr>
            <a:lvl4pPr marL="1371462" indent="0">
              <a:buNone/>
              <a:defRPr sz="1571" b="1"/>
            </a:lvl4pPr>
            <a:lvl5pPr marL="1828617" indent="0">
              <a:buNone/>
              <a:defRPr sz="1571" b="1"/>
            </a:lvl5pPr>
            <a:lvl6pPr marL="2285771" indent="0">
              <a:buNone/>
              <a:defRPr sz="1571" b="1"/>
            </a:lvl6pPr>
            <a:lvl7pPr marL="2742926" indent="0">
              <a:buNone/>
              <a:defRPr sz="1571" b="1"/>
            </a:lvl7pPr>
            <a:lvl8pPr marL="3200080" indent="0">
              <a:buNone/>
              <a:defRPr sz="1571" b="1"/>
            </a:lvl8pPr>
            <a:lvl9pPr marL="3657234" indent="0">
              <a:buNone/>
              <a:defRPr sz="157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1016-66D5-43D3-8377-AC420288ADE7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5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4295-ACD8-4358-8295-D594E52011A2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3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9A51-12C8-46BA-824B-F3ABCD8E74B9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48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27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42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29"/>
            </a:lvl1pPr>
            <a:lvl2pPr marL="457154" indent="0">
              <a:buNone/>
              <a:defRPr sz="1214"/>
            </a:lvl2pPr>
            <a:lvl3pPr marL="914308" indent="0">
              <a:buNone/>
              <a:defRPr sz="1000"/>
            </a:lvl3pPr>
            <a:lvl4pPr marL="1371462" indent="0">
              <a:buNone/>
              <a:defRPr sz="929"/>
            </a:lvl4pPr>
            <a:lvl5pPr marL="1828617" indent="0">
              <a:buNone/>
              <a:defRPr sz="929"/>
            </a:lvl5pPr>
            <a:lvl6pPr marL="2285771" indent="0">
              <a:buNone/>
              <a:defRPr sz="929"/>
            </a:lvl6pPr>
            <a:lvl7pPr marL="2742926" indent="0">
              <a:buNone/>
              <a:defRPr sz="929"/>
            </a:lvl7pPr>
            <a:lvl8pPr marL="3200080" indent="0">
              <a:buNone/>
              <a:defRPr sz="929"/>
            </a:lvl8pPr>
            <a:lvl9pPr marL="3657234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1862-0F5B-4DA4-9163-0306EE271F22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47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14"/>
            </a:lvl1pPr>
            <a:lvl2pPr marL="457154" indent="0">
              <a:buNone/>
              <a:defRPr sz="2786"/>
            </a:lvl2pPr>
            <a:lvl3pPr marL="914308" indent="0">
              <a:buNone/>
              <a:defRPr sz="2429"/>
            </a:lvl3pPr>
            <a:lvl4pPr marL="1371462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29"/>
            </a:lvl1pPr>
            <a:lvl2pPr marL="457154" indent="0">
              <a:buNone/>
              <a:defRPr sz="1214"/>
            </a:lvl2pPr>
            <a:lvl3pPr marL="914308" indent="0">
              <a:buNone/>
              <a:defRPr sz="1000"/>
            </a:lvl3pPr>
            <a:lvl4pPr marL="1371462" indent="0">
              <a:buNone/>
              <a:defRPr sz="929"/>
            </a:lvl4pPr>
            <a:lvl5pPr marL="1828617" indent="0">
              <a:buNone/>
              <a:defRPr sz="929"/>
            </a:lvl5pPr>
            <a:lvl6pPr marL="2285771" indent="0">
              <a:buNone/>
              <a:defRPr sz="929"/>
            </a:lvl6pPr>
            <a:lvl7pPr marL="2742926" indent="0">
              <a:buNone/>
              <a:defRPr sz="929"/>
            </a:lvl7pPr>
            <a:lvl8pPr marL="3200080" indent="0">
              <a:buNone/>
              <a:defRPr sz="929"/>
            </a:lvl8pPr>
            <a:lvl9pPr marL="3657234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DDC6-2411-4D32-8060-9A1E2DAEDB1E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6B97-1317-4794-878B-4A712DAFA150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4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0B77-811A-4F08-BDA2-0157F84B51F8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6173-18C1-4F75-8243-201326831C78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68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CE85-8C72-4217-97D9-35B4F664565E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385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98F-6DB0-4EC1-816D-C270E5964B40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981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D633-EA03-406F-A6F8-331F0F20F186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82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58A7-BC6A-46A0-87FA-DE6C3267C5D1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839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CED9-C8C1-4A8C-BA6E-A3C3BBB0E405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7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72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1648-8084-4E73-AA58-3AFE01D33079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671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1541-76CA-4760-A9F4-799446F4B5AD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56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31C-C2A6-4C33-A19B-458FD1C94FC0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87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0682-B599-4F7D-92A9-EEE5B3D34D89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439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8E2C-DD09-4809-9F2A-B9683CAAFCAF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846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AED0B-2A9C-4B6D-9261-2621E162D6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509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ADC4-41C8-4AFC-AE12-7573241086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452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0BA9-B69A-41C7-840A-C1222D1269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251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E2C4A-C1C4-4F0E-BADB-430E26A71E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77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EA9CB-1AB1-4755-8B82-BAACE3CC11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10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775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5CA7-AAA0-453F-803A-761E68EAF3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861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FB152-5894-4DEB-A510-6928253606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50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7B563-F793-4077-90C8-2809628FFD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42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50CD-3E9E-4689-9265-7D39105734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192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83027-1F65-4A55-A3D8-A45E59F69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764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D9D6F-ED31-4808-82AA-72A44ADB38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19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3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2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50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2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78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9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30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4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6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44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2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1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7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8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4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8001" tIns="64001" rIns="128001" bIns="6400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7EF0F-FE51-4DC0-87BC-AC483C1BB959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08" rtl="0" eaLnBrk="1" latinLnBrk="0" hangingPunct="1">
        <a:spcBef>
          <a:spcPct val="0"/>
        </a:spcBef>
        <a:buNone/>
        <a:defRPr sz="4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8" rtl="0" eaLnBrk="1" latinLnBrk="0" hangingPunct="1">
        <a:spcBef>
          <a:spcPct val="20000"/>
        </a:spcBef>
        <a:buFont typeface="Arial" pitchFamily="34" charset="0"/>
        <a:buChar char="•"/>
        <a:defRPr sz="3214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8" rtl="0" eaLnBrk="1" latinLnBrk="0" hangingPunct="1">
        <a:spcBef>
          <a:spcPct val="20000"/>
        </a:spcBef>
        <a:buFont typeface="Arial" pitchFamily="34" charset="0"/>
        <a:buChar char="–"/>
        <a:defRPr sz="2786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42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308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9AF67-BDC3-4E02-9E01-E1B869E20CF8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7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DCEFF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A7F1F2C-E516-4433-9980-B09A46D54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5" descr="Рисунок1"/>
          <p:cNvPicPr>
            <a:picLocks noChangeAspect="1" noChangeArrowheads="1"/>
          </p:cNvPicPr>
          <p:nvPr/>
        </p:nvPicPr>
        <p:blipFill>
          <a:blip r:embed="rId14" cstate="print">
            <a:lum bright="80000" contrast="-78000"/>
          </a:blip>
          <a:srcRect/>
          <a:stretch>
            <a:fillRect/>
          </a:stretch>
        </p:blipFill>
        <p:spPr bwMode="auto">
          <a:xfrm rot="245331">
            <a:off x="3024718" y="1268413"/>
            <a:ext cx="620183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84667" y="1"/>
          <a:ext cx="982133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6" name="CorelDRAW" r:id="rId15" imgW="3520800" imgH="4203360" progId="">
                  <p:embed/>
                </p:oleObj>
              </mc:Choice>
              <mc:Fallback>
                <p:oleObj name="CorelDRAW" r:id="rId15" imgW="3520800" imgH="420336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30000" contrast="-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7" y="1"/>
                        <a:ext cx="982133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7" descr="герб"/>
          <p:cNvPicPr>
            <a:picLocks noChangeAspect="1" noChangeArrowheads="1"/>
          </p:cNvPicPr>
          <p:nvPr/>
        </p:nvPicPr>
        <p:blipFill>
          <a:blip r:embed="rId17" cstate="print">
            <a:lum bright="82000" contrast="-58000"/>
          </a:blip>
          <a:srcRect l="67769" t="2353" r="3287" b="72090"/>
          <a:stretch>
            <a:fillRect/>
          </a:stretch>
        </p:blipFill>
        <p:spPr bwMode="auto">
          <a:xfrm>
            <a:off x="7440084" y="1341439"/>
            <a:ext cx="1437216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815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452" y="100209"/>
            <a:ext cx="10414348" cy="87495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Администрация города Березники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7315"/>
            <a:ext cx="10515600" cy="38596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Отчет о результатах деятельности </a:t>
            </a: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управления благоустройства </a:t>
            </a: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за 2022 год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31 января 2022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5" name="Picture 2" descr="герб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0231" y="774700"/>
            <a:ext cx="87153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19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8808" y="149903"/>
            <a:ext cx="103232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84987"/>
                </a:solidFill>
                <a:latin typeface="Montserrat Black" pitchFamily="2" charset="-52"/>
              </a:rPr>
              <a:t>Акция «Твоё дерево городу» и акция «Сад памяти»</a:t>
            </a: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9386090" y="64453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5A1BEB-67EF-4904-BFC7-368C6AB933FC}" type="slidenum">
              <a:rPr lang="ru-RU" smtClean="0"/>
              <a:pPr algn="r"/>
              <a:t>10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8C0B2-B3AD-49F3-9F7A-D779A4E8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8" y="570467"/>
            <a:ext cx="3967992" cy="2975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982710-D01A-4FD5-8023-93AAD9FBA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33" y="3742052"/>
            <a:ext cx="3829447" cy="28720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1C8D77-75F6-4F76-9EE0-42F2D2BB7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2" y="3739345"/>
            <a:ext cx="3958336" cy="2968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3594CC-6C5A-4897-B78B-3BED268D5A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58" y="768095"/>
            <a:ext cx="3604332" cy="27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36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8808" y="149903"/>
            <a:ext cx="103232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84987"/>
                </a:solidFill>
                <a:latin typeface="Montserrat Black" pitchFamily="2" charset="-52"/>
              </a:rPr>
              <a:t>Удаление аварийных деревьев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622517" y="6153410"/>
            <a:ext cx="9228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5" y="700417"/>
            <a:ext cx="2887931" cy="29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7" y="4017867"/>
            <a:ext cx="3658356" cy="213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79" y="643970"/>
            <a:ext cx="3084302" cy="32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" b="20988"/>
          <a:stretch/>
        </p:blipFill>
        <p:spPr bwMode="auto">
          <a:xfrm>
            <a:off x="4115743" y="4046158"/>
            <a:ext cx="3340515" cy="224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9366956" y="64690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5A1BEB-67EF-4904-BFC7-368C6AB933FC}" type="slidenum">
              <a:rPr lang="ru-RU" smtClean="0"/>
              <a:pPr algn="r"/>
              <a:t>11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0BEC32-BEDD-44B5-9E30-C067BFEB5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03" y="930552"/>
            <a:ext cx="2197653" cy="4758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00ABE-E8B1-425B-9F54-DF5D6B8B7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08" y="807174"/>
            <a:ext cx="2266522" cy="49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1" y="214999"/>
            <a:ext cx="10898875" cy="114300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Муниципальная программа «Формирование современной городской среды на территории муниципального образования «Город Березники»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394267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9E74A0F-108A-4305-BC40-2F5BFAF5E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36083"/>
              </p:ext>
            </p:extLst>
          </p:nvPr>
        </p:nvGraphicFramePr>
        <p:xfrm>
          <a:off x="2560361" y="4365290"/>
          <a:ext cx="6418206" cy="211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262">
                  <a:extLst>
                    <a:ext uri="{9D8B030D-6E8A-4147-A177-3AD203B41FA5}">
                      <a16:colId xmlns:a16="http://schemas.microsoft.com/office/drawing/2014/main" val="628278100"/>
                    </a:ext>
                  </a:extLst>
                </a:gridCol>
                <a:gridCol w="1124410">
                  <a:extLst>
                    <a:ext uri="{9D8B030D-6E8A-4147-A177-3AD203B41FA5}">
                      <a16:colId xmlns:a16="http://schemas.microsoft.com/office/drawing/2014/main" val="694541159"/>
                    </a:ext>
                  </a:extLst>
                </a:gridCol>
                <a:gridCol w="1302534">
                  <a:extLst>
                    <a:ext uri="{9D8B030D-6E8A-4147-A177-3AD203B41FA5}">
                      <a16:colId xmlns:a16="http://schemas.microsoft.com/office/drawing/2014/main" val="2435606198"/>
                    </a:ext>
                  </a:extLst>
                </a:gridCol>
              </a:tblGrid>
              <a:tr h="3927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мероприятий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2021 год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2022 год</a:t>
                      </a:r>
                    </a:p>
                  </a:txBody>
                  <a:tcPr marL="56109" marR="56109" marT="28054" marB="28054" anchor="ctr"/>
                </a:tc>
                <a:extLst>
                  <a:ext uri="{0D108BD9-81ED-4DB2-BD59-A6C34878D82A}">
                    <a16:rowId xmlns:a16="http://schemas.microsoft.com/office/drawing/2014/main" val="2322989539"/>
                  </a:ext>
                </a:extLst>
              </a:tr>
              <a:tr h="478148">
                <a:tc>
                  <a:txBody>
                    <a:bodyPr/>
                    <a:lstStyle/>
                    <a:p>
                      <a:r>
                        <a:rPr lang="ru-RU" sz="1400" dirty="0"/>
                        <a:t>Благоустройство дворовых территорий (млн. руб.)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56,9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50,9</a:t>
                      </a:r>
                    </a:p>
                  </a:txBody>
                  <a:tcPr marL="56109" marR="56109" marT="28054" marB="28054" anchor="ctr"/>
                </a:tc>
                <a:extLst>
                  <a:ext uri="{0D108BD9-81ED-4DB2-BD59-A6C34878D82A}">
                    <a16:rowId xmlns:a16="http://schemas.microsoft.com/office/drawing/2014/main" val="399032479"/>
                  </a:ext>
                </a:extLst>
              </a:tr>
              <a:tr h="445311">
                <a:tc>
                  <a:txBody>
                    <a:bodyPr/>
                    <a:lstStyle/>
                    <a:p>
                      <a:r>
                        <a:rPr lang="ru-RU" sz="1400" dirty="0"/>
                        <a:t>Благоустройство общественных территорий (млн. руб.)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8,5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7,4</a:t>
                      </a:r>
                    </a:p>
                  </a:txBody>
                  <a:tcPr marL="56109" marR="56109" marT="28054" marB="28054" anchor="ctr"/>
                </a:tc>
                <a:extLst>
                  <a:ext uri="{0D108BD9-81ED-4DB2-BD59-A6C34878D82A}">
                    <a16:rowId xmlns:a16="http://schemas.microsoft.com/office/drawing/2014/main" val="1654039676"/>
                  </a:ext>
                </a:extLst>
              </a:tr>
              <a:tr h="423045">
                <a:tc>
                  <a:txBody>
                    <a:bodyPr/>
                    <a:lstStyle/>
                    <a:p>
                      <a:r>
                        <a:rPr lang="ru-RU" sz="1400" dirty="0"/>
                        <a:t>Обустройство контейнерных площадок (</a:t>
                      </a:r>
                      <a:r>
                        <a:rPr lang="ru-RU" sz="1400" dirty="0" err="1"/>
                        <a:t>млн.руб</a:t>
                      </a:r>
                      <a:r>
                        <a:rPr lang="ru-RU" sz="1400" dirty="0"/>
                        <a:t>.)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4,0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1,6</a:t>
                      </a:r>
                    </a:p>
                  </a:txBody>
                  <a:tcPr marL="56109" marR="56109" marT="28054" marB="28054" anchor="ctr"/>
                </a:tc>
                <a:extLst>
                  <a:ext uri="{0D108BD9-81ED-4DB2-BD59-A6C34878D82A}">
                    <a16:rowId xmlns:a16="http://schemas.microsoft.com/office/drawing/2014/main" val="1297297148"/>
                  </a:ext>
                </a:extLst>
              </a:tr>
              <a:tr h="335649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ВСЕГО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69,4</a:t>
                      </a:r>
                    </a:p>
                  </a:txBody>
                  <a:tcPr marL="56109" marR="56109" marT="28054" marB="280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59,9</a:t>
                      </a:r>
                    </a:p>
                  </a:txBody>
                  <a:tcPr marL="56109" marR="56109" marT="28054" marB="28054" anchor="ctr"/>
                </a:tc>
                <a:extLst>
                  <a:ext uri="{0D108BD9-81ED-4DB2-BD59-A6C34878D82A}">
                    <a16:rowId xmlns:a16="http://schemas.microsoft.com/office/drawing/2014/main" val="4142509826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CF2CA613-628B-4ABF-99DB-F601895ED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627398"/>
              </p:ext>
            </p:extLst>
          </p:nvPr>
        </p:nvGraphicFramePr>
        <p:xfrm>
          <a:off x="1937451" y="1266973"/>
          <a:ext cx="7418216" cy="318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276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96"/>
            <a:ext cx="10515600" cy="12080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Муниципальная программа «Формирование современной городской среды на территории муниципального образования «Город Березники»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дворовые территории, приведенные в нормативное состояние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4516643" y="3993904"/>
            <a:ext cx="1103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после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59921"/>
              </p:ext>
            </p:extLst>
          </p:nvPr>
        </p:nvGraphicFramePr>
        <p:xfrm>
          <a:off x="6815804" y="1396376"/>
          <a:ext cx="5205403" cy="2082196"/>
        </p:xfrm>
        <a:graphic>
          <a:graphicData uri="http://schemas.openxmlformats.org/drawingml/2006/table">
            <a:tbl>
              <a:tblPr/>
              <a:tblGrid>
                <a:gridCol w="1952884">
                  <a:extLst>
                    <a:ext uri="{9D8B030D-6E8A-4147-A177-3AD203B41FA5}">
                      <a16:colId xmlns:a16="http://schemas.microsoft.com/office/drawing/2014/main" val="1493676675"/>
                    </a:ext>
                  </a:extLst>
                </a:gridCol>
                <a:gridCol w="907575">
                  <a:extLst>
                    <a:ext uri="{9D8B030D-6E8A-4147-A177-3AD203B41FA5}">
                      <a16:colId xmlns:a16="http://schemas.microsoft.com/office/drawing/2014/main" val="3963895345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4065065216"/>
                    </a:ext>
                  </a:extLst>
                </a:gridCol>
                <a:gridCol w="777332">
                  <a:extLst>
                    <a:ext uri="{9D8B030D-6E8A-4147-A177-3AD203B41FA5}">
                      <a16:colId xmlns:a16="http://schemas.microsoft.com/office/drawing/2014/main" val="146591453"/>
                    </a:ext>
                  </a:extLst>
                </a:gridCol>
                <a:gridCol w="721451">
                  <a:extLst>
                    <a:ext uri="{9D8B030D-6E8A-4147-A177-3AD203B41FA5}">
                      <a16:colId xmlns:a16="http://schemas.microsoft.com/office/drawing/2014/main" val="4265440400"/>
                    </a:ext>
                  </a:extLst>
                </a:gridCol>
              </a:tblGrid>
              <a:tr h="29715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04423"/>
                  </a:ext>
                </a:extLst>
              </a:tr>
              <a:tr h="6172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Целевой 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дворовых территорий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 (млн. 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8232"/>
                  </a:ext>
                </a:extLst>
              </a:tr>
              <a:tr h="276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696965"/>
                  </a:ext>
                </a:extLst>
              </a:tr>
              <a:tr h="891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Дворовые территории, приведенные в нормативное состояние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38300"/>
                  </a:ext>
                </a:extLst>
              </a:tr>
            </a:tbl>
          </a:graphicData>
        </a:graphic>
      </p:graphicFrame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329851" y="3336014"/>
            <a:ext cx="1103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20720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43F55B8F-1915-4485-BDD7-A0B11514D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94223"/>
              </p:ext>
            </p:extLst>
          </p:nvPr>
        </p:nvGraphicFramePr>
        <p:xfrm>
          <a:off x="6815804" y="3655691"/>
          <a:ext cx="5205403" cy="2082196"/>
        </p:xfrm>
        <a:graphic>
          <a:graphicData uri="http://schemas.openxmlformats.org/drawingml/2006/table">
            <a:tbl>
              <a:tblPr/>
              <a:tblGrid>
                <a:gridCol w="1952884">
                  <a:extLst>
                    <a:ext uri="{9D8B030D-6E8A-4147-A177-3AD203B41FA5}">
                      <a16:colId xmlns:a16="http://schemas.microsoft.com/office/drawing/2014/main" val="1493676675"/>
                    </a:ext>
                  </a:extLst>
                </a:gridCol>
                <a:gridCol w="907575">
                  <a:extLst>
                    <a:ext uri="{9D8B030D-6E8A-4147-A177-3AD203B41FA5}">
                      <a16:colId xmlns:a16="http://schemas.microsoft.com/office/drawing/2014/main" val="3963895345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4065065216"/>
                    </a:ext>
                  </a:extLst>
                </a:gridCol>
                <a:gridCol w="777332">
                  <a:extLst>
                    <a:ext uri="{9D8B030D-6E8A-4147-A177-3AD203B41FA5}">
                      <a16:colId xmlns:a16="http://schemas.microsoft.com/office/drawing/2014/main" val="146591453"/>
                    </a:ext>
                  </a:extLst>
                </a:gridCol>
                <a:gridCol w="721451">
                  <a:extLst>
                    <a:ext uri="{9D8B030D-6E8A-4147-A177-3AD203B41FA5}">
                      <a16:colId xmlns:a16="http://schemas.microsoft.com/office/drawing/2014/main" val="4265440400"/>
                    </a:ext>
                  </a:extLst>
                </a:gridCol>
              </a:tblGrid>
              <a:tr h="29715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04423"/>
                  </a:ext>
                </a:extLst>
              </a:tr>
              <a:tr h="6172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Целевой 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дворовых территорий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 (млн. 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8232"/>
                  </a:ext>
                </a:extLst>
              </a:tr>
              <a:tr h="276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696965"/>
                  </a:ext>
                </a:extLst>
              </a:tr>
              <a:tr h="891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Дворовые территории, приведенные в нормативное состояние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3830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3A6CA5-97C4-4E7D-B98D-5C76B53D2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3" y="1173659"/>
            <a:ext cx="3463499" cy="1948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C3482E-9837-4B65-9D39-CC62B5752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20" y="1870173"/>
            <a:ext cx="3291386" cy="18514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B09E6F-092F-45A0-B7B5-2B4C0A7DA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1" y="4130618"/>
            <a:ext cx="3505541" cy="19718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95D67A-B12B-4B5A-827D-CA377E456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20" y="4657409"/>
            <a:ext cx="3291386" cy="18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8FC58-94FB-4D82-8047-8446BDC0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Осуществление полномочий по решению вопросов местного значения, исполнении переданных в соответствии с действующим законодательством отдельных государственных полномочий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9C2506-38B4-49A4-A9B9-4DC0948F7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1236"/>
            <a:ext cx="10515600" cy="11857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2000" dirty="0"/>
              <a:t>Приказом Государственной ветеринарной инспекции на 2022 год, установлен план по отлову в количестве 239 животных без владельцев, из них 24 эвтаназия. На данные мероприятия из краевого бюджета выделено 2 528,5 тыс. руб.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B039B-1B99-4459-A3FC-9451D24E419E}"/>
              </a:ext>
            </a:extLst>
          </p:cNvPr>
          <p:cNvSpPr txBox="1"/>
          <p:nvPr/>
        </p:nvSpPr>
        <p:spPr>
          <a:xfrm>
            <a:off x="838200" y="2328213"/>
            <a:ext cx="104272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начала 2022 года на территории МО г. Березники проведен отлов 242 животных без владельцев, из которых с правобережья (</a:t>
            </a:r>
            <a:r>
              <a:rPr lang="ru-RU" sz="1600" dirty="0" err="1"/>
              <a:t>Усольский</a:t>
            </a:r>
            <a:r>
              <a:rPr lang="ru-RU" sz="1600" dirty="0"/>
              <a:t> район, </a:t>
            </a:r>
            <a:r>
              <a:rPr lang="ru-RU" sz="1600" dirty="0" err="1"/>
              <a:t>пгт</a:t>
            </a:r>
            <a:r>
              <a:rPr lang="ru-RU" sz="1600" dirty="0"/>
              <a:t>. Орел, </a:t>
            </a:r>
            <a:r>
              <a:rPr lang="ru-RU" sz="1600" dirty="0" err="1"/>
              <a:t>пгт</a:t>
            </a:r>
            <a:r>
              <a:rPr lang="ru-RU" sz="1600" dirty="0"/>
              <a:t>. Железнодорожный) - 66 собак.</a:t>
            </a:r>
          </a:p>
          <a:p>
            <a:r>
              <a:rPr lang="ru-RU" sz="1600" dirty="0"/>
              <a:t>По показаниям ветврача эвтаназия - 12</a:t>
            </a:r>
          </a:p>
          <a:p>
            <a:r>
              <a:rPr lang="ru-RU" sz="1600" dirty="0"/>
              <a:t>Падеж в связи с инфекцией - 15</a:t>
            </a:r>
          </a:p>
          <a:p>
            <a:r>
              <a:rPr lang="ru-RU" sz="1600" dirty="0"/>
              <a:t>Вакцинировано - 211</a:t>
            </a:r>
          </a:p>
          <a:p>
            <a:r>
              <a:rPr lang="ru-RU" sz="1600" dirty="0"/>
              <a:t>Стерилизовано - 179</a:t>
            </a:r>
          </a:p>
          <a:p>
            <a:r>
              <a:rPr lang="ru-RU" sz="1600" dirty="0"/>
              <a:t>Возвращено в среду естественного обитания - 131</a:t>
            </a:r>
          </a:p>
          <a:p>
            <a:r>
              <a:rPr lang="ru-RU" sz="1600" dirty="0"/>
              <a:t>Передано владельцам, в том числе новым владельцам - 44</a:t>
            </a:r>
          </a:p>
          <a:p>
            <a:r>
              <a:rPr lang="ru-RU" sz="1600" dirty="0"/>
              <a:t>На постоянном проживании в приюте – 57 (в т.ч. 2021 год – 20 особей, 2022 – 37 особей).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C70623-4156-42EB-98FF-59BE2F65AC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4713750"/>
            <a:ext cx="2692781" cy="202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CFC00D-5B48-4FFA-A318-5D0E6999E8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405" y="4713751"/>
            <a:ext cx="2601595" cy="195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C6A62B-8A83-4F9A-A044-410254EEA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93" y="4713750"/>
            <a:ext cx="2601596" cy="19511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7BF18F-4D8F-45E8-A271-D4EA9932D9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81" y="4713750"/>
            <a:ext cx="2601595" cy="19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Муниципальные услуги, предоставляемые управлением благоустройства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693281"/>
              </p:ext>
            </p:extLst>
          </p:nvPr>
        </p:nvGraphicFramePr>
        <p:xfrm>
          <a:off x="838200" y="1497781"/>
          <a:ext cx="10515601" cy="4877794"/>
        </p:xfrm>
        <a:graphic>
          <a:graphicData uri="http://schemas.openxmlformats.org/drawingml/2006/table">
            <a:tbl>
              <a:tblPr firstRow="1" firstCol="1" bandRow="1"/>
              <a:tblGrid>
                <a:gridCol w="613269">
                  <a:extLst>
                    <a:ext uri="{9D8B030D-6E8A-4147-A177-3AD203B41FA5}">
                      <a16:colId xmlns:a16="http://schemas.microsoft.com/office/drawing/2014/main" val="1055306278"/>
                    </a:ext>
                  </a:extLst>
                </a:gridCol>
                <a:gridCol w="7496684">
                  <a:extLst>
                    <a:ext uri="{9D8B030D-6E8A-4147-A177-3AD203B41FA5}">
                      <a16:colId xmlns:a16="http://schemas.microsoft.com/office/drawing/2014/main" val="4050094489"/>
                    </a:ext>
                  </a:extLst>
                </a:gridCol>
                <a:gridCol w="1202824">
                  <a:extLst>
                    <a:ext uri="{9D8B030D-6E8A-4147-A177-3AD203B41FA5}">
                      <a16:colId xmlns:a16="http://schemas.microsoft.com/office/drawing/2014/main" val="1337813527"/>
                    </a:ext>
                  </a:extLst>
                </a:gridCol>
                <a:gridCol w="1202824">
                  <a:extLst>
                    <a:ext uri="{9D8B030D-6E8A-4147-A177-3AD203B41FA5}">
                      <a16:colId xmlns:a16="http://schemas.microsoft.com/office/drawing/2014/main" val="3160043020"/>
                    </a:ext>
                  </a:extLst>
                </a:gridCol>
              </a:tblGrid>
              <a:tr h="35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услуги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957571"/>
                  </a:ext>
                </a:extLst>
              </a:tr>
              <a:tr h="35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разрешения на производство земляных работ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237440"/>
                  </a:ext>
                </a:extLst>
              </a:tr>
              <a:tr h="711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разрешения на вырубку деревьев, кустарников, уничтожение (перекопку) газонов и цветников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554729"/>
                  </a:ext>
                </a:extLst>
              </a:tr>
              <a:tr h="1422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технических условий на проектирование объектов капитального строительства (в части благоустройства территории и подключения к сетям ливневой канализации, улично-дорожной сети) при вводе объектов капитального строительства в эксплуатацию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81924"/>
                  </a:ext>
                </a:extLst>
              </a:tr>
              <a:tr h="1066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специального разрешения на движение по автомобильным дорогам транспортного средства, осуществляющего перевозки тяжеловесных и (или) крупногабаритных грузов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397924"/>
                  </a:ext>
                </a:extLst>
              </a:tr>
              <a:tr h="35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Согласование проектов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534447"/>
                  </a:ext>
                </a:extLst>
              </a:tr>
              <a:tr h="355572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185720"/>
                  </a:ext>
                </a:extLst>
              </a:tr>
            </a:tbl>
          </a:graphicData>
        </a:graphic>
      </p:graphicFrame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20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6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Документооборот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156111"/>
              </p:ext>
            </p:extLst>
          </p:nvPr>
        </p:nvGraphicFramePr>
        <p:xfrm>
          <a:off x="1164921" y="1114815"/>
          <a:ext cx="10188878" cy="5039370"/>
        </p:xfrm>
        <a:graphic>
          <a:graphicData uri="http://schemas.openxmlformats.org/drawingml/2006/table">
            <a:tbl>
              <a:tblPr/>
              <a:tblGrid>
                <a:gridCol w="1268654">
                  <a:extLst>
                    <a:ext uri="{9D8B030D-6E8A-4147-A177-3AD203B41FA5}">
                      <a16:colId xmlns:a16="http://schemas.microsoft.com/office/drawing/2014/main" val="1808622395"/>
                    </a:ext>
                  </a:extLst>
                </a:gridCol>
                <a:gridCol w="5670765">
                  <a:extLst>
                    <a:ext uri="{9D8B030D-6E8A-4147-A177-3AD203B41FA5}">
                      <a16:colId xmlns:a16="http://schemas.microsoft.com/office/drawing/2014/main" val="2268272557"/>
                    </a:ext>
                  </a:extLst>
                </a:gridCol>
                <a:gridCol w="1741118">
                  <a:extLst>
                    <a:ext uri="{9D8B030D-6E8A-4147-A177-3AD203B41FA5}">
                      <a16:colId xmlns:a16="http://schemas.microsoft.com/office/drawing/2014/main" val="2681895508"/>
                    </a:ext>
                  </a:extLst>
                </a:gridCol>
                <a:gridCol w="1508341">
                  <a:extLst>
                    <a:ext uri="{9D8B030D-6E8A-4147-A177-3AD203B41FA5}">
                      <a16:colId xmlns:a16="http://schemas.microsoft.com/office/drawing/2014/main" val="288428804"/>
                    </a:ext>
                  </a:extLst>
                </a:gridCol>
              </a:tblGrid>
              <a:tr h="226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09425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Рассмотрение обращений граждан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160963"/>
                  </a:ext>
                </a:extLst>
              </a:tr>
              <a:tr h="679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содержание УДС, в т.ч. Обеспечение безопасности дорожного движения.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724811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восстановление сетей НО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839394"/>
                  </a:ext>
                </a:extLst>
              </a:tr>
              <a:tr h="1132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городских территорий (в т.ч. уборка городских территорий от мусора, содержание парков, скверов)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258744"/>
                  </a:ext>
                </a:extLst>
              </a:tr>
              <a:tr h="1132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зеленых насаждений (кошение травостоя, удаление и посадка зеленых насаждений)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042123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безнадзорных животных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64398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Рассмотрение обращений юридических лиц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18080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88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506" y="5450774"/>
            <a:ext cx="11614068" cy="129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380059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2</a:t>
            </a:fld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CE53D66-FBBF-409B-80BB-256E0EAB6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73194"/>
              </p:ext>
            </p:extLst>
          </p:nvPr>
        </p:nvGraphicFramePr>
        <p:xfrm>
          <a:off x="340425" y="4675909"/>
          <a:ext cx="11455378" cy="188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98">
                  <a:extLst>
                    <a:ext uri="{9D8B030D-6E8A-4147-A177-3AD203B41FA5}">
                      <a16:colId xmlns:a16="http://schemas.microsoft.com/office/drawing/2014/main" val="3681283194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1812034188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2839730372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1337429466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4027685678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1069133300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856841953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1096820857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1601622929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4148660492"/>
                    </a:ext>
                  </a:extLst>
                </a:gridCol>
                <a:gridCol w="1041398">
                  <a:extLst>
                    <a:ext uri="{9D8B030D-6E8A-4147-A177-3AD203B41FA5}">
                      <a16:colId xmlns:a16="http://schemas.microsoft.com/office/drawing/2014/main" val="237587204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Благоустройство городских территорий (млн. 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Совершенствование и развитие сети автомобильных дорог (млн. 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Создание благоприятной экологической обстановки (млн. 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Обеспечение реализации программы (млн. 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792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5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167,3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070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199,7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179,4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E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594,3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573,6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E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23,3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22,8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E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37,3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36,2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E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854,6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811,9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E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369532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3BF39866-9C9A-4094-B8A9-F3B4BF3AC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781387"/>
              </p:ext>
            </p:extLst>
          </p:nvPr>
        </p:nvGraphicFramePr>
        <p:xfrm>
          <a:off x="227424" y="140177"/>
          <a:ext cx="11522694" cy="438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510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07774"/>
              </p:ext>
            </p:extLst>
          </p:nvPr>
        </p:nvGraphicFramePr>
        <p:xfrm>
          <a:off x="3848099" y="3936200"/>
          <a:ext cx="790498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755">
                  <a:extLst>
                    <a:ext uri="{9D8B030D-6E8A-4147-A177-3AD203B41FA5}">
                      <a16:colId xmlns:a16="http://schemas.microsoft.com/office/drawing/2014/main" val="2862403722"/>
                    </a:ext>
                  </a:extLst>
                </a:gridCol>
                <a:gridCol w="838550">
                  <a:extLst>
                    <a:ext uri="{9D8B030D-6E8A-4147-A177-3AD203B41FA5}">
                      <a16:colId xmlns:a16="http://schemas.microsoft.com/office/drawing/2014/main" val="338012044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мероприятия, выполняемых на автодорогах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12800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2021 г, млн. руб.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2800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2022 г, млн. руб.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12800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17">
                <a:tc v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Ремонт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35,</a:t>
                      </a:r>
                      <a:r>
                        <a:rPr lang="en-US" sz="1400" dirty="0"/>
                        <a:t>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25,</a:t>
                      </a:r>
                      <a:r>
                        <a:rPr lang="ru-RU" sz="1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Капитальный ремонт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78,9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173,2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163,8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Строительство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46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17">
                <a:tc>
                  <a:txBody>
                    <a:bodyPr/>
                    <a:lstStyle/>
                    <a:p>
                      <a:r>
                        <a:rPr lang="ru-RU" sz="1400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438,5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259,5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208,2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188,8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201">
                <a:tc>
                  <a:txBody>
                    <a:bodyPr/>
                    <a:lstStyle/>
                    <a:p>
                      <a:r>
                        <a:rPr lang="ru-RU" sz="1400" dirty="0"/>
                        <a:t>Доля автомобильных дорог соответствующих нормативным требованиям,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60,7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62,4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61,0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8912" y="-21432"/>
            <a:ext cx="11436096" cy="112058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Показатели и финансовое обеспечение подпрограммы 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«Совершенствование и развитие сети автомобильных дорог»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муниципальной программы «Комплексное благоустройство территории»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53088" y="6492875"/>
            <a:ext cx="438912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4434FAB6-326E-4CA4-831B-8239002FA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580879"/>
              </p:ext>
            </p:extLst>
          </p:nvPr>
        </p:nvGraphicFramePr>
        <p:xfrm>
          <a:off x="3848100" y="940590"/>
          <a:ext cx="3835400" cy="301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E8456B5-4227-4649-9D8F-3089B568C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424689"/>
              </p:ext>
            </p:extLst>
          </p:nvPr>
        </p:nvGraphicFramePr>
        <p:xfrm>
          <a:off x="7683500" y="940590"/>
          <a:ext cx="4069588" cy="301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1">
            <a:extLst>
              <a:ext uri="{FF2B5EF4-FFF2-40B4-BE49-F238E27FC236}">
                <a16:creationId xmlns:a16="http://schemas.microsoft.com/office/drawing/2014/main" id="{D3C26B72-5232-4B65-91E8-53798BA2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0016" y="940590"/>
            <a:ext cx="2836164" cy="17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C8C0C31C-B452-49FC-A517-A3055770174E}"/>
              </a:ext>
            </a:extLst>
          </p:cNvPr>
          <p:cNvSpPr txBox="1"/>
          <p:nvPr/>
        </p:nvSpPr>
        <p:spPr>
          <a:xfrm>
            <a:off x="1072178" y="2803291"/>
            <a:ext cx="247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Капитальный ремонт пр. Ленина (от ул. Тельмана до ул. Пятилетки)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CFB574F-DDFE-4CEB-BE4A-1FE3E56F6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695" y="3306575"/>
            <a:ext cx="2881485" cy="154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DB52F8-8338-4498-A35D-D6BF26C2856F}"/>
              </a:ext>
            </a:extLst>
          </p:cNvPr>
          <p:cNvSpPr txBox="1"/>
          <p:nvPr/>
        </p:nvSpPr>
        <p:spPr>
          <a:xfrm>
            <a:off x="1231392" y="4922335"/>
            <a:ext cx="207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 Narrow" panose="020B0606020202030204" pitchFamily="34" charset="0"/>
              </a:rPr>
              <a:t>Капитальный ремонт ул. </a:t>
            </a:r>
            <a:r>
              <a:rPr lang="ru-RU" sz="1200" b="1" dirty="0" err="1">
                <a:latin typeface="Arial Narrow" panose="020B0606020202030204" pitchFamily="34" charset="0"/>
              </a:rPr>
              <a:t>Дощеникова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7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7150" y="33827"/>
            <a:ext cx="10177699" cy="71217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defTabSz="914308">
              <a:lnSpc>
                <a:spcPts val="24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Times New Roman" pitchFamily="18" charset="0"/>
              </a:rPr>
              <a:t>Содержание автомобильных дорог на территории муниципального образования  «Город Березники»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1510" y="6492875"/>
            <a:ext cx="1230489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71C641A-A6AB-48E4-8FE0-82699DC11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86079"/>
              </p:ext>
            </p:extLst>
          </p:nvPr>
        </p:nvGraphicFramePr>
        <p:xfrm>
          <a:off x="314384" y="746000"/>
          <a:ext cx="6594416" cy="2783965"/>
        </p:xfrm>
        <a:graphic>
          <a:graphicData uri="http://schemas.openxmlformats.org/drawingml/2006/table">
            <a:tbl>
              <a:tblPr/>
              <a:tblGrid>
                <a:gridCol w="648784">
                  <a:extLst>
                    <a:ext uri="{9D8B030D-6E8A-4147-A177-3AD203B41FA5}">
                      <a16:colId xmlns:a16="http://schemas.microsoft.com/office/drawing/2014/main" val="2231081328"/>
                    </a:ext>
                  </a:extLst>
                </a:gridCol>
                <a:gridCol w="4729135">
                  <a:extLst>
                    <a:ext uri="{9D8B030D-6E8A-4147-A177-3AD203B41FA5}">
                      <a16:colId xmlns:a16="http://schemas.microsoft.com/office/drawing/2014/main" val="3354496043"/>
                    </a:ext>
                  </a:extLst>
                </a:gridCol>
                <a:gridCol w="1216497">
                  <a:extLst>
                    <a:ext uri="{9D8B030D-6E8A-4147-A177-3AD203B41FA5}">
                      <a16:colId xmlns:a16="http://schemas.microsoft.com/office/drawing/2014/main" val="2920188617"/>
                    </a:ext>
                  </a:extLst>
                </a:gridCol>
              </a:tblGrid>
              <a:tr h="29280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Объекты на содержании МБУ "Спецавтохозяйство  г. Березники"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60049"/>
                  </a:ext>
                </a:extLst>
              </a:tr>
              <a:tr h="369258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Объемы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600623"/>
                  </a:ext>
                </a:extLst>
              </a:tr>
              <a:tr h="335396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Автомобильные дороги (км)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593529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Остановки общественного транспорта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96647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Светофорные объекты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131243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Дорожные знаки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429620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Пешеходные ограждения (км)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3872341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Мостовые сооружения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53063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Наружное освещение (км)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839799"/>
                  </a:ext>
                </a:extLst>
              </a:tr>
              <a:tr h="170688"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Ливневая канализация  (км)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410837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8ACF77B-9B8B-4AB2-AF7F-E0A380C1F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616393"/>
              </p:ext>
            </p:extLst>
          </p:nvPr>
        </p:nvGraphicFramePr>
        <p:xfrm>
          <a:off x="314384" y="3870580"/>
          <a:ext cx="8395398" cy="2835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7782">
                  <a:extLst>
                    <a:ext uri="{9D8B030D-6E8A-4147-A177-3AD203B41FA5}">
                      <a16:colId xmlns:a16="http://schemas.microsoft.com/office/drawing/2014/main" val="3443268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37009170"/>
                    </a:ext>
                  </a:extLst>
                </a:gridCol>
                <a:gridCol w="1012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352">
                  <a:extLst>
                    <a:ext uri="{9D8B030D-6E8A-4147-A177-3AD203B41FA5}">
                      <a16:colId xmlns:a16="http://schemas.microsoft.com/office/drawing/2014/main" val="2997478948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3153442472"/>
                    </a:ext>
                  </a:extLst>
                </a:gridCol>
                <a:gridCol w="585216">
                  <a:extLst>
                    <a:ext uri="{9D8B030D-6E8A-4147-A177-3AD203B41FA5}">
                      <a16:colId xmlns:a16="http://schemas.microsoft.com/office/drawing/2014/main" val="148492041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090843408"/>
                    </a:ext>
                  </a:extLst>
                </a:gridCol>
              </a:tblGrid>
              <a:tr h="260128">
                <a:tc rowSpan="3"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07022"/>
                  </a:ext>
                </a:extLst>
              </a:tr>
              <a:tr h="260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4518"/>
                  </a:ext>
                </a:extLst>
              </a:tr>
              <a:tr h="260128">
                <a:tc vMerge="1">
                  <a:txBody>
                    <a:bodyPr/>
                    <a:lstStyle/>
                    <a:p>
                      <a:pPr algn="l" fontAlgn="b"/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29" marR="10029" marT="1002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548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коммунальной техники и навесного оборудования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2792902298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автогидроподъемника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2664522843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75427"/>
                  </a:ext>
                </a:extLst>
              </a:tr>
              <a:tr h="511548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выполнение работ по содержанию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652,0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335,7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335,7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1805038391"/>
                  </a:ext>
                </a:extLst>
              </a:tr>
              <a:tr h="511548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обеспечивающие функционирование и развития учреждения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3943131723"/>
                  </a:ext>
                </a:extLst>
              </a:tr>
            </a:tbl>
          </a:graphicData>
        </a:graphic>
      </p:graphicFrame>
      <p:pic>
        <p:nvPicPr>
          <p:cNvPr id="13" name="Picture 4" descr="https://sun9-34.userapi.com/impg/o529qrw2kAsKr3jOpri0yNM5S1Dofy_I0t8Khw/6NnsjQbQV0c.jpg?size=1280x853&amp;quality=96&amp;sign=b9aebb8ece8488bb680b4974752aa4ad&amp;type=album">
            <a:extLst>
              <a:ext uri="{FF2B5EF4-FFF2-40B4-BE49-F238E27FC236}">
                <a16:creationId xmlns:a16="http://schemas.microsoft.com/office/drawing/2014/main" id="{3EA3A685-299B-4414-AF3F-9E3228A0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7256" y="2404049"/>
            <a:ext cx="2695118" cy="1796042"/>
          </a:xfrm>
          <a:prstGeom prst="rect">
            <a:avLst/>
          </a:prstGeom>
          <a:noFill/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FBA7401F-4D34-4107-82AE-F2C1E165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8961"/>
          <a:stretch>
            <a:fillRect/>
          </a:stretch>
        </p:blipFill>
        <p:spPr bwMode="auto">
          <a:xfrm>
            <a:off x="9117256" y="4351701"/>
            <a:ext cx="2695118" cy="167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48">
            <a:extLst>
              <a:ext uri="{FF2B5EF4-FFF2-40B4-BE49-F238E27FC236}">
                <a16:creationId xmlns:a16="http://schemas.microsoft.com/office/drawing/2014/main" id="{22BCBA8B-298E-4DD2-A171-A44915160532}"/>
              </a:ext>
            </a:extLst>
          </p:cNvPr>
          <p:cNvSpPr txBox="1"/>
          <p:nvPr/>
        </p:nvSpPr>
        <p:spPr>
          <a:xfrm>
            <a:off x="8976087" y="6127207"/>
            <a:ext cx="297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Приобретение новой техники в 2021 г.</a:t>
            </a:r>
          </a:p>
          <a:p>
            <a:pPr algn="ctr"/>
            <a:r>
              <a:rPr lang="ru-RU" sz="12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МБУ «Спецавтохозяйство»</a:t>
            </a:r>
          </a:p>
        </p:txBody>
      </p:sp>
    </p:spTree>
    <p:extLst>
      <p:ext uri="{BB962C8B-B14F-4D97-AF65-F5344CB8AC3E}">
        <p14:creationId xmlns:p14="http://schemas.microsoft.com/office/powerpoint/2010/main" val="394882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8"/>
            <a:fld id="{65D1203E-8038-403B-AA3D-532B9534E898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08"/>
              <a:t>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912" y="188640"/>
            <a:ext cx="11322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8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Times New Roman" pitchFamily="18" charset="0"/>
              </a:rPr>
              <a:t>Показатели и финансовое обеспечение подпрограммы 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«Благоустройство городских территорий»  муниципальной программы «Комплексное благоустройство территории»</a:t>
            </a:r>
          </a:p>
        </p:txBody>
      </p:sp>
      <p:pic>
        <p:nvPicPr>
          <p:cNvPr id="7" name="Picture 3" descr="C:\Users\User\Desktop\презентации\IMG-20190913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673" y="1294894"/>
            <a:ext cx="4004055" cy="2742735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049413"/>
              </p:ext>
            </p:extLst>
          </p:nvPr>
        </p:nvGraphicFramePr>
        <p:xfrm>
          <a:off x="533017" y="4191738"/>
          <a:ext cx="11228832" cy="2574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7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4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8992">
                  <a:extLst>
                    <a:ext uri="{9D8B030D-6E8A-4147-A177-3AD203B41FA5}">
                      <a16:colId xmlns:a16="http://schemas.microsoft.com/office/drawing/2014/main" val="3190441674"/>
                    </a:ext>
                  </a:extLst>
                </a:gridCol>
                <a:gridCol w="1018706">
                  <a:extLst>
                    <a:ext uri="{9D8B030D-6E8A-4147-A177-3AD203B41FA5}">
                      <a16:colId xmlns:a16="http://schemas.microsoft.com/office/drawing/2014/main" val="1440679929"/>
                    </a:ext>
                  </a:extLst>
                </a:gridCol>
                <a:gridCol w="1375685">
                  <a:extLst>
                    <a:ext uri="{9D8B030D-6E8A-4147-A177-3AD203B41FA5}">
                      <a16:colId xmlns:a16="http://schemas.microsoft.com/office/drawing/2014/main" val="414288863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Мероприятие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2021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Развитие системы сетей наружного освещения: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.)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 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.)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.)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 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.)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Развитие преобразованных муниципальных образований 50/50%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Реализация мероприятий направленных на комплексное развитие сельских территорий 75/25 %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 рамках содержания улично-дорожной сети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3980592"/>
                  </a:ext>
                </a:extLst>
              </a:tr>
              <a:tr h="473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Доля восстановленных и реконструированных сетей наружного освещения от необходимой протяженности,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945F855-F554-4C9E-94D5-22A3DE9A1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92399"/>
              </p:ext>
            </p:extLst>
          </p:nvPr>
        </p:nvGraphicFramePr>
        <p:xfrm>
          <a:off x="5250688" y="1205290"/>
          <a:ext cx="6511161" cy="281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201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96935"/>
              </p:ext>
            </p:extLst>
          </p:nvPr>
        </p:nvGraphicFramePr>
        <p:xfrm>
          <a:off x="107592" y="4096672"/>
          <a:ext cx="5838204" cy="1845352"/>
        </p:xfrm>
        <a:graphic>
          <a:graphicData uri="http://schemas.openxmlformats.org/drawingml/2006/table">
            <a:tbl>
              <a:tblPr/>
              <a:tblGrid>
                <a:gridCol w="1981255">
                  <a:extLst>
                    <a:ext uri="{9D8B030D-6E8A-4147-A177-3AD203B41FA5}">
                      <a16:colId xmlns:a16="http://schemas.microsoft.com/office/drawing/2014/main" val="2322631911"/>
                    </a:ext>
                  </a:extLst>
                </a:gridCol>
                <a:gridCol w="1089011">
                  <a:extLst>
                    <a:ext uri="{9D8B030D-6E8A-4147-A177-3AD203B41FA5}">
                      <a16:colId xmlns:a16="http://schemas.microsoft.com/office/drawing/2014/main" val="629752107"/>
                    </a:ext>
                  </a:extLst>
                </a:gridCol>
                <a:gridCol w="824392">
                  <a:extLst>
                    <a:ext uri="{9D8B030D-6E8A-4147-A177-3AD203B41FA5}">
                      <a16:colId xmlns:a16="http://schemas.microsoft.com/office/drawing/2014/main" val="568603405"/>
                    </a:ext>
                  </a:extLst>
                </a:gridCol>
                <a:gridCol w="841355">
                  <a:extLst>
                    <a:ext uri="{9D8B030D-6E8A-4147-A177-3AD203B41FA5}">
                      <a16:colId xmlns:a16="http://schemas.microsoft.com/office/drawing/2014/main" val="1447750644"/>
                    </a:ext>
                  </a:extLst>
                </a:gridCol>
                <a:gridCol w="114639">
                  <a:extLst>
                    <a:ext uri="{9D8B030D-6E8A-4147-A177-3AD203B41FA5}">
                      <a16:colId xmlns:a16="http://schemas.microsoft.com/office/drawing/2014/main" val="3580012048"/>
                    </a:ext>
                  </a:extLst>
                </a:gridCol>
                <a:gridCol w="987552">
                  <a:extLst>
                    <a:ext uri="{9D8B030D-6E8A-4147-A177-3AD203B41FA5}">
                      <a16:colId xmlns:a16="http://schemas.microsoft.com/office/drawing/2014/main" val="3501190746"/>
                    </a:ext>
                  </a:extLst>
                </a:gridCol>
              </a:tblGrid>
              <a:tr h="25459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23264"/>
                  </a:ext>
                </a:extLst>
              </a:tr>
              <a:tr h="54246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Объект благоустройства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благоустройства, (га)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Финансирование,            (млн. руб.)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523123"/>
                  </a:ext>
                </a:extLst>
              </a:tr>
              <a:tr h="254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1483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городской парк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43,2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36948,3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36,9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46819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 Романово*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5737,8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65155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48,9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42686,1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75249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971930"/>
            <a:ext cx="6141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472C4">
                    <a:lumMod val="50000"/>
                  </a:srgbClr>
                </a:solidFill>
              </a:rPr>
              <a:t>* Благотворительный гранд ООО «ЛУКОЙЛ-Пермь» 10 млн. руб. 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8716" y="6378927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22E4D6E8-B5EA-4219-B80C-7088A1BA3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00066"/>
              </p:ext>
            </p:extLst>
          </p:nvPr>
        </p:nvGraphicFramePr>
        <p:xfrm>
          <a:off x="6173728" y="4096672"/>
          <a:ext cx="5839968" cy="2282255"/>
        </p:xfrm>
        <a:graphic>
          <a:graphicData uri="http://schemas.openxmlformats.org/drawingml/2006/table">
            <a:tbl>
              <a:tblPr/>
              <a:tblGrid>
                <a:gridCol w="2123227">
                  <a:extLst>
                    <a:ext uri="{9D8B030D-6E8A-4147-A177-3AD203B41FA5}">
                      <a16:colId xmlns:a16="http://schemas.microsoft.com/office/drawing/2014/main" val="2322631911"/>
                    </a:ext>
                  </a:extLst>
                </a:gridCol>
                <a:gridCol w="1089011">
                  <a:extLst>
                    <a:ext uri="{9D8B030D-6E8A-4147-A177-3AD203B41FA5}">
                      <a16:colId xmlns:a16="http://schemas.microsoft.com/office/drawing/2014/main" val="629752107"/>
                    </a:ext>
                  </a:extLst>
                </a:gridCol>
                <a:gridCol w="824392">
                  <a:extLst>
                    <a:ext uri="{9D8B030D-6E8A-4147-A177-3AD203B41FA5}">
                      <a16:colId xmlns:a16="http://schemas.microsoft.com/office/drawing/2014/main" val="568603405"/>
                    </a:ext>
                  </a:extLst>
                </a:gridCol>
                <a:gridCol w="841355">
                  <a:extLst>
                    <a:ext uri="{9D8B030D-6E8A-4147-A177-3AD203B41FA5}">
                      <a16:colId xmlns:a16="http://schemas.microsoft.com/office/drawing/2014/main" val="1447750644"/>
                    </a:ext>
                  </a:extLst>
                </a:gridCol>
                <a:gridCol w="132927">
                  <a:extLst>
                    <a:ext uri="{9D8B030D-6E8A-4147-A177-3AD203B41FA5}">
                      <a16:colId xmlns:a16="http://schemas.microsoft.com/office/drawing/2014/main" val="3580012048"/>
                    </a:ext>
                  </a:extLst>
                </a:gridCol>
                <a:gridCol w="829056">
                  <a:extLst>
                    <a:ext uri="{9D8B030D-6E8A-4147-A177-3AD203B41FA5}">
                      <a16:colId xmlns:a16="http://schemas.microsoft.com/office/drawing/2014/main" val="3800725994"/>
                    </a:ext>
                  </a:extLst>
                </a:gridCol>
              </a:tblGrid>
              <a:tr h="25459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 год</a:t>
                      </a: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23264"/>
                  </a:ext>
                </a:extLst>
              </a:tr>
              <a:tr h="54246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Объект благоустройства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благоустройства, (га)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Финансирование,            (млн. руб.)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523123"/>
                  </a:ext>
                </a:extLst>
              </a:tr>
              <a:tr h="254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1483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Городской парк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78,4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78,4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46819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Прогулочный маршрут «Тропа здоровья»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300474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 п. Орёл*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33,9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33,9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65155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119,7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119,7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752493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966F233-592C-467D-A5C4-C801156EBF7C}"/>
              </a:ext>
            </a:extLst>
          </p:cNvPr>
          <p:cNvSpPr/>
          <p:nvPr/>
        </p:nvSpPr>
        <p:spPr>
          <a:xfrm>
            <a:off x="6096000" y="6405558"/>
            <a:ext cx="6141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472C4">
                    <a:lumMod val="50000"/>
                  </a:srgbClr>
                </a:solidFill>
              </a:rPr>
              <a:t>* Благотворительный гранд ООО «ЛУКОЙЛ-Пермь» 15 млн. руб.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2D91993-7930-4DA3-8881-EA3A4F1D66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708982"/>
              </p:ext>
            </p:extLst>
          </p:nvPr>
        </p:nvGraphicFramePr>
        <p:xfrm>
          <a:off x="2548128" y="2186"/>
          <a:ext cx="6800588" cy="415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7261E6-20CF-412D-97E9-9A1950808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16" y="2365627"/>
            <a:ext cx="2562837" cy="17078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C89010-0A7E-46BE-B881-AE37C9079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15" y="549186"/>
            <a:ext cx="2562838" cy="1707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CC200-E3B9-4203-B1AA-3973801B9055}"/>
              </a:ext>
            </a:extLst>
          </p:cNvPr>
          <p:cNvSpPr txBox="1"/>
          <p:nvPr/>
        </p:nvSpPr>
        <p:spPr>
          <a:xfrm>
            <a:off x="9290273" y="44396"/>
            <a:ext cx="262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Благоустройство центральной площади в п. Орел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B481B-8498-451C-A968-F9F7CC5C8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5" y="530395"/>
            <a:ext cx="2271275" cy="16239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02EEF6-071E-4D8E-AC80-10C9994892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5" y="2280231"/>
            <a:ext cx="2271275" cy="1707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613C2C-FE9D-49E1-B635-3446E61CD5A7}"/>
              </a:ext>
            </a:extLst>
          </p:cNvPr>
          <p:cNvSpPr txBox="1"/>
          <p:nvPr/>
        </p:nvSpPr>
        <p:spPr>
          <a:xfrm>
            <a:off x="222004" y="44396"/>
            <a:ext cx="262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Благоустройство прогулочного маршрута «Тропа 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357573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51" y="100312"/>
            <a:ext cx="11199312" cy="110042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Подпрограмма «Создание благоприятной экологической обстановки» </a:t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Мероприятие «Проведение санитарно-профилактических мероприятий»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046436"/>
              </p:ext>
            </p:extLst>
          </p:nvPr>
        </p:nvGraphicFramePr>
        <p:xfrm>
          <a:off x="3819038" y="2557174"/>
          <a:ext cx="4458475" cy="2906782"/>
        </p:xfrm>
        <a:graphic>
          <a:graphicData uri="http://schemas.openxmlformats.org/drawingml/2006/table">
            <a:tbl>
              <a:tblPr/>
              <a:tblGrid>
                <a:gridCol w="2885707">
                  <a:extLst>
                    <a:ext uri="{9D8B030D-6E8A-4147-A177-3AD203B41FA5}">
                      <a16:colId xmlns:a16="http://schemas.microsoft.com/office/drawing/2014/main" val="63266167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839976156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04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03003"/>
                  </a:ext>
                </a:extLst>
              </a:tr>
              <a:tr h="297143">
                <a:tc v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2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Площадь городских территорий, освобождаемых от несанкционированных свалок (м2)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541114"/>
                  </a:ext>
                </a:extLst>
              </a:tr>
              <a:tr h="82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бытовых отходов, вывезенных при ликвидации несанкционированных свалок (тонн)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94076"/>
                  </a:ext>
                </a:extLst>
              </a:tr>
              <a:tr h="719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выполненных работ (млн. 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1110"/>
                  </a:ext>
                </a:extLst>
              </a:tr>
            </a:tbl>
          </a:graphicData>
        </a:graphic>
      </p:graphicFrame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3420EB-813E-4118-9F11-C0A09C463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1" y="1666120"/>
            <a:ext cx="2625265" cy="19689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E3E59-9A15-4877-9614-049D048E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3"/>
          <a:stretch/>
        </p:blipFill>
        <p:spPr>
          <a:xfrm>
            <a:off x="873839" y="4010565"/>
            <a:ext cx="2140951" cy="24188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A5B3D9-6A3C-4685-81A9-6E4F708C0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39" y="1915092"/>
            <a:ext cx="3193711" cy="17964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428B65-54A3-4418-95B7-EFCB6EB6B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39" y="4176941"/>
            <a:ext cx="3289860" cy="18505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875550-38DB-4469-8998-D7250AE83DD8}"/>
              </a:ext>
            </a:extLst>
          </p:cNvPr>
          <p:cNvSpPr txBox="1"/>
          <p:nvPr/>
        </p:nvSpPr>
        <p:spPr>
          <a:xfrm>
            <a:off x="8727779" y="1223289"/>
            <a:ext cx="2930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Несанкционированная свалка в районе пр. Ленина, 82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1502B1-2389-479C-822B-FD9DAE367C0E}"/>
              </a:ext>
            </a:extLst>
          </p:cNvPr>
          <p:cNvSpPr txBox="1"/>
          <p:nvPr/>
        </p:nvSpPr>
        <p:spPr>
          <a:xfrm>
            <a:off x="436724" y="1081345"/>
            <a:ext cx="319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Несанкционированная свалка в районе а/д «Кунгур-Соликамск»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DCA7E-5E1A-476E-818F-F2FC6549A21C}"/>
              </a:ext>
            </a:extLst>
          </p:cNvPr>
          <p:cNvSpPr txBox="1"/>
          <p:nvPr/>
        </p:nvSpPr>
        <p:spPr>
          <a:xfrm>
            <a:off x="9572860" y="3750616"/>
            <a:ext cx="1363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до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D1A74E-A067-4D49-9E04-6986B3BACE9A}"/>
              </a:ext>
            </a:extLst>
          </p:cNvPr>
          <p:cNvSpPr txBox="1"/>
          <p:nvPr/>
        </p:nvSpPr>
        <p:spPr>
          <a:xfrm>
            <a:off x="9725260" y="6090904"/>
            <a:ext cx="1363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после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D81281-3F7B-4AA3-9011-C2C6980F65D3}"/>
              </a:ext>
            </a:extLst>
          </p:cNvPr>
          <p:cNvSpPr txBox="1"/>
          <p:nvPr/>
        </p:nvSpPr>
        <p:spPr>
          <a:xfrm>
            <a:off x="1262605" y="3653540"/>
            <a:ext cx="1363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до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3C1FB1-09F0-4E8D-9653-83316B88DAE0}"/>
              </a:ext>
            </a:extLst>
          </p:cNvPr>
          <p:cNvSpPr txBox="1"/>
          <p:nvPr/>
        </p:nvSpPr>
        <p:spPr>
          <a:xfrm>
            <a:off x="1255723" y="6365590"/>
            <a:ext cx="1363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82607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842"/>
            <a:ext cx="10515600" cy="7064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Подпрограмма «Благоустройство городских территорий»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6306" y="6198985"/>
            <a:ext cx="676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7392" y="6465381"/>
            <a:ext cx="796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4509" y="1196161"/>
            <a:ext cx="4722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Устройство детских и спортивных площадок: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г. Березники, ул.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Красноборова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5,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г. Усолье,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мкр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 Южный, ул. Заречная, 22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г. Березники, пр. Ленина, 50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с.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Пыскор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ул. Мая, 4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Общая стоимость работ 4,7 млн. рублей.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483895" y="3126907"/>
            <a:ext cx="151964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п.Вогулка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382104" y="595267"/>
            <a:ext cx="9427792" cy="532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Мероприятие по организация зон отдыха за счет средств  инициативного бюджетирования.</a:t>
            </a: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2175131" y="6499583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2D3A2F-9A9D-4758-B9A7-D6E82C65EFDA}"/>
              </a:ext>
            </a:extLst>
          </p:cNvPr>
          <p:cNvSpPr/>
          <p:nvPr/>
        </p:nvSpPr>
        <p:spPr>
          <a:xfrm>
            <a:off x="6096000" y="1196161"/>
            <a:ext cx="5315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Устройство площадки для выгула собак по адресу: 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г. Березники, ул.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Миндовского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5а.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Общая стоимость работ 3 млн.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EA3755-1385-4709-82CD-0218EAFF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92" y="4544280"/>
            <a:ext cx="3019964" cy="2012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93F8B4-5DCC-4922-9691-5DF2686C0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76" y="2355763"/>
            <a:ext cx="3048983" cy="2034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A3EF5E-B351-4E83-964E-7AB60B55D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17" y="2355763"/>
            <a:ext cx="3559038" cy="2001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F56DD4-89E0-48A6-A15F-583182EC9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76" y="4671852"/>
            <a:ext cx="2809102" cy="18720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BFC4B5-71EB-47AE-B5AE-55462D311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05" y="4750327"/>
            <a:ext cx="2570573" cy="171505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201088-C69E-4941-8E1B-3F752453F3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0" y="2923060"/>
            <a:ext cx="3770676" cy="16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5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78204" y="309964"/>
            <a:ext cx="10515600" cy="56627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Озеленение города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38200" y="-47821"/>
            <a:ext cx="10515600" cy="573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Подпрограмма «Благоустройство городских территорий»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724060"/>
              </p:ext>
            </p:extLst>
          </p:nvPr>
        </p:nvGraphicFramePr>
        <p:xfrm>
          <a:off x="3342966" y="2751767"/>
          <a:ext cx="5501070" cy="1631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2979622313"/>
                    </a:ext>
                  </a:extLst>
                </a:gridCol>
              </a:tblGrid>
              <a:tr h="205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Показатели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Устройство цветников, конструкций вертикального озеленения, м2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4871,33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4837,7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Посадка деревьев, шт.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877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443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Посадка кустарников, шт.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1854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1539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1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Удаление деревьев, шт.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317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9" y="4577462"/>
            <a:ext cx="4730044" cy="19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2070" r="18282"/>
          <a:stretch/>
        </p:blipFill>
        <p:spPr bwMode="auto">
          <a:xfrm>
            <a:off x="693900" y="4498554"/>
            <a:ext cx="2408471" cy="20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4378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EC512-B7BC-47DC-B0FB-2EA249ED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0" y="2732748"/>
            <a:ext cx="2447552" cy="1631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7BD119-98EC-4953-A73F-C7A41DEA2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0" y="950758"/>
            <a:ext cx="2439846" cy="16259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280D19-942C-42B2-BB96-63A72D464A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31" y="4598780"/>
            <a:ext cx="2957016" cy="19705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140BCA-03DE-42C2-A1E5-117E63BDC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02" y="950758"/>
            <a:ext cx="2439845" cy="16265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992C83-953C-40AF-B171-45C889BA0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78" y="2770332"/>
            <a:ext cx="2466552" cy="16443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E8A61D-5EA1-41EF-9218-4610F1AA50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62" y="950758"/>
            <a:ext cx="2439845" cy="16265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718A02-F527-471D-8EB2-A3D9AF6EC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"/>
          <a:stretch/>
        </p:blipFill>
        <p:spPr>
          <a:xfrm>
            <a:off x="6544624" y="953990"/>
            <a:ext cx="2328307" cy="1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48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12407</TotalTime>
  <Words>1352</Words>
  <Application>Microsoft Office PowerPoint</Application>
  <PresentationFormat>Широкоэкранный</PresentationFormat>
  <Paragraphs>467</Paragraphs>
  <Slides>16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Montserrat Black</vt:lpstr>
      <vt:lpstr>Times New Roman</vt:lpstr>
      <vt:lpstr>Тема Office</vt:lpstr>
      <vt:lpstr>1_Тема Office</vt:lpstr>
      <vt:lpstr>2_Тема Office</vt:lpstr>
      <vt:lpstr>2_Оформление по умолчанию</vt:lpstr>
      <vt:lpstr>3_Тема Office</vt:lpstr>
      <vt:lpstr>CorelDRAW</vt:lpstr>
      <vt:lpstr>Администрация города Березники</vt:lpstr>
      <vt:lpstr>Презентация PowerPoint</vt:lpstr>
      <vt:lpstr>Показатели и финансовое обеспечение подпрограммы   «Совершенствование и развитие сети автомобильных дорог» муниципальной программы «Комплексное благоустройство территории»</vt:lpstr>
      <vt:lpstr>Презентация PowerPoint</vt:lpstr>
      <vt:lpstr>Презентация PowerPoint</vt:lpstr>
      <vt:lpstr>Презентация PowerPoint</vt:lpstr>
      <vt:lpstr>Подпрограмма «Создание благоприятной экологической обстановки»  Мероприятие «Проведение санитарно-профилактических мероприятий»</vt:lpstr>
      <vt:lpstr>Подпрограмма «Благоустройство городских территорий»</vt:lpstr>
      <vt:lpstr>Озеленение города</vt:lpstr>
      <vt:lpstr>Презентация PowerPoint</vt:lpstr>
      <vt:lpstr>Презентация PowerPoint</vt:lpstr>
      <vt:lpstr>Муниципальная программа «Формирование современной городской среды на территории муниципального образования «Город Березники»</vt:lpstr>
      <vt:lpstr>Муниципальная программа «Формирование современной городской среды на территории муниципального образования «Город Березники»  дворовые территории, приведенные в нормативное состояние</vt:lpstr>
      <vt:lpstr>Осуществление полномочий по решению вопросов местного значения, исполнении переданных в соответствии с действующим законодательством отдельных государственных полномочий</vt:lpstr>
      <vt:lpstr>Муниципальные услуги, предоставляемые управлением благоустройства</vt:lpstr>
      <vt:lpstr>Документооборот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Драгомирова Эльвира Тимофеевна</cp:lastModifiedBy>
  <cp:revision>395</cp:revision>
  <cp:lastPrinted>2023-01-30T07:46:02Z</cp:lastPrinted>
  <dcterms:created xsi:type="dcterms:W3CDTF">2021-02-17T09:41:04Z</dcterms:created>
  <dcterms:modified xsi:type="dcterms:W3CDTF">2023-04-12T11:22:43Z</dcterms:modified>
</cp:coreProperties>
</file>